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1" r:id="rId1"/>
  </p:sldMasterIdLst>
  <p:notesMasterIdLst>
    <p:notesMasterId r:id="rId172"/>
  </p:notesMasterIdLst>
  <p:sldIdLst>
    <p:sldId id="256" r:id="rId2"/>
    <p:sldId id="788" r:id="rId3"/>
    <p:sldId id="267" r:id="rId4"/>
    <p:sldId id="582" r:id="rId5"/>
    <p:sldId id="789" r:id="rId6"/>
    <p:sldId id="790" r:id="rId7"/>
    <p:sldId id="791" r:id="rId8"/>
    <p:sldId id="792" r:id="rId9"/>
    <p:sldId id="793" r:id="rId10"/>
    <p:sldId id="795" r:id="rId11"/>
    <p:sldId id="796" r:id="rId12"/>
    <p:sldId id="797" r:id="rId13"/>
    <p:sldId id="798" r:id="rId14"/>
    <p:sldId id="794" r:id="rId15"/>
    <p:sldId id="799" r:id="rId16"/>
    <p:sldId id="800" r:id="rId17"/>
    <p:sldId id="801" r:id="rId18"/>
    <p:sldId id="802" r:id="rId19"/>
    <p:sldId id="803" r:id="rId20"/>
    <p:sldId id="804" r:id="rId21"/>
    <p:sldId id="805" r:id="rId22"/>
    <p:sldId id="806" r:id="rId23"/>
    <p:sldId id="809" r:id="rId24"/>
    <p:sldId id="811" r:id="rId25"/>
    <p:sldId id="812" r:id="rId26"/>
    <p:sldId id="810" r:id="rId27"/>
    <p:sldId id="813" r:id="rId28"/>
    <p:sldId id="814" r:id="rId29"/>
    <p:sldId id="815" r:id="rId30"/>
    <p:sldId id="817" r:id="rId31"/>
    <p:sldId id="818" r:id="rId32"/>
    <p:sldId id="819" r:id="rId33"/>
    <p:sldId id="820" r:id="rId34"/>
    <p:sldId id="821" r:id="rId35"/>
    <p:sldId id="822" r:id="rId36"/>
    <p:sldId id="823" r:id="rId37"/>
    <p:sldId id="825" r:id="rId38"/>
    <p:sldId id="826" r:id="rId39"/>
    <p:sldId id="807" r:id="rId40"/>
    <p:sldId id="827" r:id="rId41"/>
    <p:sldId id="828" r:id="rId42"/>
    <p:sldId id="829" r:id="rId43"/>
    <p:sldId id="830" r:id="rId44"/>
    <p:sldId id="831" r:id="rId45"/>
    <p:sldId id="832" r:id="rId46"/>
    <p:sldId id="834" r:id="rId47"/>
    <p:sldId id="835" r:id="rId48"/>
    <p:sldId id="836" r:id="rId49"/>
    <p:sldId id="837" r:id="rId50"/>
    <p:sldId id="838" r:id="rId51"/>
    <p:sldId id="839" r:id="rId52"/>
    <p:sldId id="840" r:id="rId53"/>
    <p:sldId id="843" r:id="rId54"/>
    <p:sldId id="844" r:id="rId55"/>
    <p:sldId id="841" r:id="rId56"/>
    <p:sldId id="842" r:id="rId57"/>
    <p:sldId id="845" r:id="rId58"/>
    <p:sldId id="846" r:id="rId59"/>
    <p:sldId id="847" r:id="rId60"/>
    <p:sldId id="850" r:id="rId61"/>
    <p:sldId id="848" r:id="rId62"/>
    <p:sldId id="852" r:id="rId63"/>
    <p:sldId id="853" r:id="rId64"/>
    <p:sldId id="856" r:id="rId65"/>
    <p:sldId id="857" r:id="rId66"/>
    <p:sldId id="854" r:id="rId67"/>
    <p:sldId id="855" r:id="rId68"/>
    <p:sldId id="858" r:id="rId69"/>
    <p:sldId id="849" r:id="rId70"/>
    <p:sldId id="859" r:id="rId71"/>
    <p:sldId id="860" r:id="rId72"/>
    <p:sldId id="861" r:id="rId73"/>
    <p:sldId id="863" r:id="rId74"/>
    <p:sldId id="864" r:id="rId75"/>
    <p:sldId id="865" r:id="rId76"/>
    <p:sldId id="866" r:id="rId77"/>
    <p:sldId id="867" r:id="rId78"/>
    <p:sldId id="868" r:id="rId79"/>
    <p:sldId id="862" r:id="rId80"/>
    <p:sldId id="871" r:id="rId81"/>
    <p:sldId id="875" r:id="rId82"/>
    <p:sldId id="872" r:id="rId83"/>
    <p:sldId id="873" r:id="rId84"/>
    <p:sldId id="876" r:id="rId85"/>
    <p:sldId id="874" r:id="rId86"/>
    <p:sldId id="877" r:id="rId87"/>
    <p:sldId id="878" r:id="rId88"/>
    <p:sldId id="879" r:id="rId89"/>
    <p:sldId id="880" r:id="rId90"/>
    <p:sldId id="881" r:id="rId91"/>
    <p:sldId id="882" r:id="rId92"/>
    <p:sldId id="883" r:id="rId93"/>
    <p:sldId id="884" r:id="rId94"/>
    <p:sldId id="886" r:id="rId95"/>
    <p:sldId id="887" r:id="rId96"/>
    <p:sldId id="885" r:id="rId97"/>
    <p:sldId id="869" r:id="rId98"/>
    <p:sldId id="889" r:id="rId99"/>
    <p:sldId id="888" r:id="rId100"/>
    <p:sldId id="891" r:id="rId101"/>
    <p:sldId id="890" r:id="rId102"/>
    <p:sldId id="893" r:id="rId103"/>
    <p:sldId id="892" r:id="rId104"/>
    <p:sldId id="894" r:id="rId105"/>
    <p:sldId id="895" r:id="rId106"/>
    <p:sldId id="897" r:id="rId107"/>
    <p:sldId id="896" r:id="rId108"/>
    <p:sldId id="899" r:id="rId109"/>
    <p:sldId id="900" r:id="rId110"/>
    <p:sldId id="901" r:id="rId111"/>
    <p:sldId id="902" r:id="rId112"/>
    <p:sldId id="906" r:id="rId113"/>
    <p:sldId id="907" r:id="rId114"/>
    <p:sldId id="908" r:id="rId115"/>
    <p:sldId id="909" r:id="rId116"/>
    <p:sldId id="910" r:id="rId117"/>
    <p:sldId id="911" r:id="rId118"/>
    <p:sldId id="912" r:id="rId119"/>
    <p:sldId id="913" r:id="rId120"/>
    <p:sldId id="914" r:id="rId121"/>
    <p:sldId id="915" r:id="rId122"/>
    <p:sldId id="916" r:id="rId123"/>
    <p:sldId id="917" r:id="rId124"/>
    <p:sldId id="918" r:id="rId125"/>
    <p:sldId id="919" r:id="rId126"/>
    <p:sldId id="920" r:id="rId127"/>
    <p:sldId id="921" r:id="rId128"/>
    <p:sldId id="922" r:id="rId129"/>
    <p:sldId id="923" r:id="rId130"/>
    <p:sldId id="924" r:id="rId131"/>
    <p:sldId id="925" r:id="rId132"/>
    <p:sldId id="926" r:id="rId133"/>
    <p:sldId id="927" r:id="rId134"/>
    <p:sldId id="928" r:id="rId135"/>
    <p:sldId id="930" r:id="rId136"/>
    <p:sldId id="931" r:id="rId137"/>
    <p:sldId id="932" r:id="rId138"/>
    <p:sldId id="933" r:id="rId139"/>
    <p:sldId id="934" r:id="rId140"/>
    <p:sldId id="929" r:id="rId141"/>
    <p:sldId id="903" r:id="rId142"/>
    <p:sldId id="935" r:id="rId143"/>
    <p:sldId id="936" r:id="rId144"/>
    <p:sldId id="937" r:id="rId145"/>
    <p:sldId id="938" r:id="rId146"/>
    <p:sldId id="939" r:id="rId147"/>
    <p:sldId id="943" r:id="rId148"/>
    <p:sldId id="944" r:id="rId149"/>
    <p:sldId id="945" r:id="rId150"/>
    <p:sldId id="946" r:id="rId151"/>
    <p:sldId id="940" r:id="rId152"/>
    <p:sldId id="941" r:id="rId153"/>
    <p:sldId id="942" r:id="rId154"/>
    <p:sldId id="947" r:id="rId155"/>
    <p:sldId id="948" r:id="rId156"/>
    <p:sldId id="949" r:id="rId157"/>
    <p:sldId id="950" r:id="rId158"/>
    <p:sldId id="951" r:id="rId159"/>
    <p:sldId id="952" r:id="rId160"/>
    <p:sldId id="953" r:id="rId161"/>
    <p:sldId id="954" r:id="rId162"/>
    <p:sldId id="955" r:id="rId163"/>
    <p:sldId id="851" r:id="rId164"/>
    <p:sldId id="956" r:id="rId165"/>
    <p:sldId id="957" r:id="rId166"/>
    <p:sldId id="958" r:id="rId167"/>
    <p:sldId id="959" r:id="rId168"/>
    <p:sldId id="960" r:id="rId169"/>
    <p:sldId id="961" r:id="rId170"/>
    <p:sldId id="962" r:id="rId171"/>
  </p:sldIdLst>
  <p:sldSz cx="9144000" cy="6858000" type="screen4x3"/>
  <p:notesSz cx="6858000" cy="9144000"/>
  <p:defaultTextStyle>
    <a:defPPr>
      <a:defRPr lang="zh-CN"/>
    </a:defPPr>
    <a:lvl1pPr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rgbClr val="FF66CC"/>
        </a:solidFill>
        <a:latin typeface="Times New Roman" pitchFamily="18" charset="0"/>
        <a:ea typeface="宋体" pitchFamily="2" charset="-122"/>
        <a:cs typeface="+mn-cs"/>
      </a:defRPr>
    </a:lvl5pPr>
    <a:lvl6pPr marL="2286000" algn="l" defTabSz="914400" rtl="0" eaLnBrk="1" latinLnBrk="0" hangingPunct="1">
      <a:defRPr kumimoji="1" sz="2400" kern="1200">
        <a:solidFill>
          <a:srgbClr val="FF66CC"/>
        </a:solidFill>
        <a:latin typeface="Times New Roman" pitchFamily="18" charset="0"/>
        <a:ea typeface="宋体" pitchFamily="2" charset="-122"/>
        <a:cs typeface="+mn-cs"/>
      </a:defRPr>
    </a:lvl6pPr>
    <a:lvl7pPr marL="2743200" algn="l" defTabSz="914400" rtl="0" eaLnBrk="1" latinLnBrk="0" hangingPunct="1">
      <a:defRPr kumimoji="1" sz="2400" kern="1200">
        <a:solidFill>
          <a:srgbClr val="FF66CC"/>
        </a:solidFill>
        <a:latin typeface="Times New Roman" pitchFamily="18" charset="0"/>
        <a:ea typeface="宋体" pitchFamily="2" charset="-122"/>
        <a:cs typeface="+mn-cs"/>
      </a:defRPr>
    </a:lvl7pPr>
    <a:lvl8pPr marL="3200400" algn="l" defTabSz="914400" rtl="0" eaLnBrk="1" latinLnBrk="0" hangingPunct="1">
      <a:defRPr kumimoji="1" sz="2400" kern="1200">
        <a:solidFill>
          <a:srgbClr val="FF66CC"/>
        </a:solidFill>
        <a:latin typeface="Times New Roman" pitchFamily="18" charset="0"/>
        <a:ea typeface="宋体" pitchFamily="2" charset="-122"/>
        <a:cs typeface="+mn-cs"/>
      </a:defRPr>
    </a:lvl8pPr>
    <a:lvl9pPr marL="3657600" algn="l" defTabSz="914400" rtl="0" eaLnBrk="1" latinLnBrk="0" hangingPunct="1">
      <a:defRPr kumimoji="1" sz="2400" kern="1200">
        <a:solidFill>
          <a:srgbClr val="FF66CC"/>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0000"/>
    <a:srgbClr val="FFFFCC"/>
    <a:srgbClr val="006600"/>
    <a:srgbClr val="D60093"/>
    <a:srgbClr val="800000"/>
    <a:srgbClr val="003300"/>
    <a:srgbClr val="FF9900"/>
    <a:srgbClr val="00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118" autoAdjust="0"/>
  </p:normalViewPr>
  <p:slideViewPr>
    <p:cSldViewPr>
      <p:cViewPr varScale="1">
        <p:scale>
          <a:sx n="66" d="100"/>
          <a:sy n="66" d="100"/>
        </p:scale>
        <p:origin x="1224" y="0"/>
      </p:cViewPr>
      <p:guideLst>
        <p:guide orient="horz" pos="2160"/>
        <p:guide pos="2880"/>
      </p:guideLst>
    </p:cSldViewPr>
  </p:slideViewPr>
  <p:outlineViewPr>
    <p:cViewPr>
      <p:scale>
        <a:sx n="33" d="100"/>
        <a:sy n="33" d="100"/>
      </p:scale>
      <p:origin x="0" y="-11449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C80D6-6960-4BA1-876E-06B2E898560C}" type="doc">
      <dgm:prSet loTypeId="urn:microsoft.com/office/officeart/2005/8/layout/pyramid1" loCatId="pyramid" qsTypeId="urn:microsoft.com/office/officeart/2005/8/quickstyle/3d4" qsCatId="3D" csTypeId="urn:microsoft.com/office/officeart/2005/8/colors/accent1_2" csCatId="accent1" phldr="1"/>
      <dgm:spPr/>
    </dgm:pt>
    <dgm:pt modelId="{E0694BE5-4A69-4E33-8AB8-6FF7F44F8311}">
      <dgm:prSet phldrT="[文本]" custT="1"/>
      <dgm:spPr/>
      <dgm:t>
        <a:bodyPr/>
        <a:lstStyle/>
        <a:p>
          <a:r>
            <a:rPr lang="zh-CN" altLang="en-US" sz="1400" dirty="0">
              <a:latin typeface="黑体" pitchFamily="2" charset="-122"/>
              <a:ea typeface="黑体" pitchFamily="2" charset="-122"/>
            </a:rPr>
            <a:t>寄存器</a:t>
          </a:r>
        </a:p>
      </dgm:t>
    </dgm:pt>
    <dgm:pt modelId="{1266B104-40EC-4931-9E66-78550771BA4F}" type="parTrans" cxnId="{76730644-5C14-4C84-92B2-8B0B0D879D18}">
      <dgm:prSet/>
      <dgm:spPr/>
      <dgm:t>
        <a:bodyPr/>
        <a:lstStyle/>
        <a:p>
          <a:endParaRPr lang="zh-CN" altLang="en-US" sz="2000">
            <a:latin typeface="黑体" pitchFamily="2" charset="-122"/>
            <a:ea typeface="黑体" pitchFamily="2" charset="-122"/>
          </a:endParaRPr>
        </a:p>
      </dgm:t>
    </dgm:pt>
    <dgm:pt modelId="{0FD1C4FB-619F-4A59-B4B3-6AB5E4978ECC}" type="sibTrans" cxnId="{76730644-5C14-4C84-92B2-8B0B0D879D18}">
      <dgm:prSet/>
      <dgm:spPr/>
      <dgm:t>
        <a:bodyPr/>
        <a:lstStyle/>
        <a:p>
          <a:endParaRPr lang="zh-CN" altLang="en-US" sz="2000">
            <a:latin typeface="黑体" pitchFamily="2" charset="-122"/>
            <a:ea typeface="黑体" pitchFamily="2" charset="-122"/>
          </a:endParaRPr>
        </a:p>
      </dgm:t>
    </dgm:pt>
    <dgm:pt modelId="{0CAAC1DC-D3B9-4C15-842B-0F1AD92C4AF7}">
      <dgm:prSet phldrT="[文本]" custT="1"/>
      <dgm:spPr/>
      <dgm:t>
        <a:bodyPr/>
        <a:lstStyle/>
        <a:p>
          <a:r>
            <a:rPr lang="zh-CN" altLang="en-US" sz="1400" dirty="0">
              <a:latin typeface="黑体" pitchFamily="2" charset="-122"/>
              <a:ea typeface="黑体" pitchFamily="2" charset="-122"/>
            </a:rPr>
            <a:t>高速缓冲</a:t>
          </a:r>
        </a:p>
      </dgm:t>
    </dgm:pt>
    <dgm:pt modelId="{64C95E0F-AF3A-467A-85A8-D80F930F061D}" type="parTrans" cxnId="{F87FBF64-5493-40A8-9667-F0E7E90CE390}">
      <dgm:prSet/>
      <dgm:spPr/>
      <dgm:t>
        <a:bodyPr/>
        <a:lstStyle/>
        <a:p>
          <a:endParaRPr lang="zh-CN" altLang="en-US" sz="2000">
            <a:latin typeface="黑体" pitchFamily="2" charset="-122"/>
            <a:ea typeface="黑体" pitchFamily="2" charset="-122"/>
          </a:endParaRPr>
        </a:p>
      </dgm:t>
    </dgm:pt>
    <dgm:pt modelId="{D3085F8A-4DD2-4219-8276-6FB9ACB4645E}" type="sibTrans" cxnId="{F87FBF64-5493-40A8-9667-F0E7E90CE390}">
      <dgm:prSet/>
      <dgm:spPr/>
      <dgm:t>
        <a:bodyPr/>
        <a:lstStyle/>
        <a:p>
          <a:endParaRPr lang="zh-CN" altLang="en-US" sz="2000">
            <a:latin typeface="黑体" pitchFamily="2" charset="-122"/>
            <a:ea typeface="黑体" pitchFamily="2" charset="-122"/>
          </a:endParaRPr>
        </a:p>
      </dgm:t>
    </dgm:pt>
    <dgm:pt modelId="{D53744ED-D3D4-4AD2-BD4F-5F8C73CBDDC9}">
      <dgm:prSet phldrT="[文本]" custT="1"/>
      <dgm:spPr/>
      <dgm:t>
        <a:bodyPr/>
        <a:lstStyle/>
        <a:p>
          <a:r>
            <a:rPr lang="zh-CN" altLang="en-US" sz="1400" dirty="0">
              <a:latin typeface="黑体" pitchFamily="2" charset="-122"/>
              <a:ea typeface="黑体" pitchFamily="2" charset="-122"/>
            </a:rPr>
            <a:t>主存</a:t>
          </a:r>
        </a:p>
      </dgm:t>
    </dgm:pt>
    <dgm:pt modelId="{20666879-1472-4CB1-A4C5-931B750E0068}" type="parTrans" cxnId="{964D7394-F156-45DA-9C78-D8A52CABE1A2}">
      <dgm:prSet/>
      <dgm:spPr/>
      <dgm:t>
        <a:bodyPr/>
        <a:lstStyle/>
        <a:p>
          <a:endParaRPr lang="zh-CN" altLang="en-US" sz="2000">
            <a:latin typeface="黑体" pitchFamily="2" charset="-122"/>
            <a:ea typeface="黑体" pitchFamily="2" charset="-122"/>
          </a:endParaRPr>
        </a:p>
      </dgm:t>
    </dgm:pt>
    <dgm:pt modelId="{AF020D52-F1A0-4485-ACC0-F4C546254D46}" type="sibTrans" cxnId="{964D7394-F156-45DA-9C78-D8A52CABE1A2}">
      <dgm:prSet/>
      <dgm:spPr/>
      <dgm:t>
        <a:bodyPr/>
        <a:lstStyle/>
        <a:p>
          <a:endParaRPr lang="zh-CN" altLang="en-US" sz="2000">
            <a:latin typeface="黑体" pitchFamily="2" charset="-122"/>
            <a:ea typeface="黑体" pitchFamily="2" charset="-122"/>
          </a:endParaRPr>
        </a:p>
      </dgm:t>
    </dgm:pt>
    <dgm:pt modelId="{7837983E-9D99-4787-AED5-D43BDBDA00F0}">
      <dgm:prSet phldrT="[文本]" custT="1"/>
      <dgm:spPr/>
      <dgm:t>
        <a:bodyPr/>
        <a:lstStyle/>
        <a:p>
          <a:r>
            <a:rPr lang="zh-CN" altLang="en-US" sz="1400" dirty="0">
              <a:latin typeface="黑体" pitchFamily="2" charset="-122"/>
              <a:ea typeface="黑体" pitchFamily="2" charset="-122"/>
            </a:rPr>
            <a:t>磁盘缓冲</a:t>
          </a:r>
        </a:p>
      </dgm:t>
    </dgm:pt>
    <dgm:pt modelId="{5211EA0E-D4DB-4533-82D3-B83968C5B96C}" type="parTrans" cxnId="{17201148-6059-4E6C-A3E2-E03A8FAB01C4}">
      <dgm:prSet/>
      <dgm:spPr/>
      <dgm:t>
        <a:bodyPr/>
        <a:lstStyle/>
        <a:p>
          <a:endParaRPr lang="zh-CN" altLang="en-US" sz="2000">
            <a:latin typeface="黑体" pitchFamily="2" charset="-122"/>
            <a:ea typeface="黑体" pitchFamily="2" charset="-122"/>
          </a:endParaRPr>
        </a:p>
      </dgm:t>
    </dgm:pt>
    <dgm:pt modelId="{F3F34632-DEDD-4ACE-8893-97557636F75C}" type="sibTrans" cxnId="{17201148-6059-4E6C-A3E2-E03A8FAB01C4}">
      <dgm:prSet/>
      <dgm:spPr/>
      <dgm:t>
        <a:bodyPr/>
        <a:lstStyle/>
        <a:p>
          <a:endParaRPr lang="zh-CN" altLang="en-US" sz="2000">
            <a:latin typeface="黑体" pitchFamily="2" charset="-122"/>
            <a:ea typeface="黑体" pitchFamily="2" charset="-122"/>
          </a:endParaRPr>
        </a:p>
      </dgm:t>
    </dgm:pt>
    <dgm:pt modelId="{6881933A-5AE1-4A83-B301-3D7A97A91ACC}">
      <dgm:prSet phldrT="[文本]" custT="1"/>
      <dgm:spPr/>
      <dgm:t>
        <a:bodyPr/>
        <a:lstStyle/>
        <a:p>
          <a:r>
            <a:rPr lang="zh-CN" altLang="en-US" sz="1400" dirty="0">
              <a:latin typeface="黑体" pitchFamily="2" charset="-122"/>
              <a:ea typeface="黑体" pitchFamily="2" charset="-122"/>
            </a:rPr>
            <a:t>磁盘</a:t>
          </a:r>
        </a:p>
      </dgm:t>
    </dgm:pt>
    <dgm:pt modelId="{7F2AA894-BB5B-41C8-B361-41D29FFF635E}" type="parTrans" cxnId="{C0425D8C-B841-4347-AA69-AE67C22B0D6B}">
      <dgm:prSet/>
      <dgm:spPr/>
      <dgm:t>
        <a:bodyPr/>
        <a:lstStyle/>
        <a:p>
          <a:endParaRPr lang="zh-CN" altLang="en-US" sz="2000">
            <a:latin typeface="黑体" pitchFamily="2" charset="-122"/>
            <a:ea typeface="黑体" pitchFamily="2" charset="-122"/>
          </a:endParaRPr>
        </a:p>
      </dgm:t>
    </dgm:pt>
    <dgm:pt modelId="{C1B784B1-A687-4AB8-90CA-5DDD36C3D40A}" type="sibTrans" cxnId="{C0425D8C-B841-4347-AA69-AE67C22B0D6B}">
      <dgm:prSet/>
      <dgm:spPr/>
      <dgm:t>
        <a:bodyPr/>
        <a:lstStyle/>
        <a:p>
          <a:endParaRPr lang="zh-CN" altLang="en-US" sz="2000">
            <a:latin typeface="黑体" pitchFamily="2" charset="-122"/>
            <a:ea typeface="黑体" pitchFamily="2" charset="-122"/>
          </a:endParaRPr>
        </a:p>
      </dgm:t>
    </dgm:pt>
    <dgm:pt modelId="{B063CFE0-B39D-4AB1-B288-ED2A7272303D}">
      <dgm:prSet phldrT="[文本]" custT="1"/>
      <dgm:spPr/>
      <dgm:t>
        <a:bodyPr/>
        <a:lstStyle/>
        <a:p>
          <a:r>
            <a:rPr lang="zh-CN" altLang="en-US" sz="1400" dirty="0">
              <a:latin typeface="黑体" pitchFamily="2" charset="-122"/>
              <a:ea typeface="黑体" pitchFamily="2" charset="-122"/>
            </a:rPr>
            <a:t>可移动存储介质</a:t>
          </a:r>
        </a:p>
      </dgm:t>
    </dgm:pt>
    <dgm:pt modelId="{27B56D2E-E03E-42F3-B808-4993A127CED7}" type="parTrans" cxnId="{FF679D3D-4975-4153-846E-48991C3A6915}">
      <dgm:prSet/>
      <dgm:spPr/>
      <dgm:t>
        <a:bodyPr/>
        <a:lstStyle/>
        <a:p>
          <a:endParaRPr lang="zh-CN" altLang="en-US" sz="2000">
            <a:latin typeface="黑体" pitchFamily="2" charset="-122"/>
            <a:ea typeface="黑体" pitchFamily="2" charset="-122"/>
          </a:endParaRPr>
        </a:p>
      </dgm:t>
    </dgm:pt>
    <dgm:pt modelId="{9A0C4C85-D310-4047-B1BF-5DE132601E10}" type="sibTrans" cxnId="{FF679D3D-4975-4153-846E-48991C3A6915}">
      <dgm:prSet/>
      <dgm:spPr/>
      <dgm:t>
        <a:bodyPr/>
        <a:lstStyle/>
        <a:p>
          <a:endParaRPr lang="zh-CN" altLang="en-US" sz="2000">
            <a:latin typeface="黑体" pitchFamily="2" charset="-122"/>
            <a:ea typeface="黑体" pitchFamily="2" charset="-122"/>
          </a:endParaRPr>
        </a:p>
      </dgm:t>
    </dgm:pt>
    <dgm:pt modelId="{F7866717-633D-41FD-95CD-523A4917DEA2}" type="pres">
      <dgm:prSet presAssocID="{9E8C80D6-6960-4BA1-876E-06B2E898560C}" presName="Name0" presStyleCnt="0">
        <dgm:presLayoutVars>
          <dgm:dir/>
          <dgm:animLvl val="lvl"/>
          <dgm:resizeHandles val="exact"/>
        </dgm:presLayoutVars>
      </dgm:prSet>
      <dgm:spPr/>
    </dgm:pt>
    <dgm:pt modelId="{8E923447-D065-4ACB-AA4B-48143B842F28}" type="pres">
      <dgm:prSet presAssocID="{E0694BE5-4A69-4E33-8AB8-6FF7F44F8311}" presName="Name8" presStyleCnt="0"/>
      <dgm:spPr/>
    </dgm:pt>
    <dgm:pt modelId="{269ACA48-2F6E-4425-BAD9-BAF6B7E5A28A}" type="pres">
      <dgm:prSet presAssocID="{E0694BE5-4A69-4E33-8AB8-6FF7F44F8311}" presName="level" presStyleLbl="node1" presStyleIdx="0" presStyleCnt="6">
        <dgm:presLayoutVars>
          <dgm:chMax val="1"/>
          <dgm:bulletEnabled val="1"/>
        </dgm:presLayoutVars>
      </dgm:prSet>
      <dgm:spPr/>
      <dgm:t>
        <a:bodyPr/>
        <a:lstStyle/>
        <a:p>
          <a:endParaRPr lang="zh-CN" altLang="en-US"/>
        </a:p>
      </dgm:t>
    </dgm:pt>
    <dgm:pt modelId="{22D89904-AFDE-4BBD-9778-E0999CA3588C}" type="pres">
      <dgm:prSet presAssocID="{E0694BE5-4A69-4E33-8AB8-6FF7F44F8311}" presName="levelTx" presStyleLbl="revTx" presStyleIdx="0" presStyleCnt="0">
        <dgm:presLayoutVars>
          <dgm:chMax val="1"/>
          <dgm:bulletEnabled val="1"/>
        </dgm:presLayoutVars>
      </dgm:prSet>
      <dgm:spPr/>
      <dgm:t>
        <a:bodyPr/>
        <a:lstStyle/>
        <a:p>
          <a:endParaRPr lang="zh-CN" altLang="en-US"/>
        </a:p>
      </dgm:t>
    </dgm:pt>
    <dgm:pt modelId="{E00538C5-4D1E-44B7-98E7-1535DC7009F6}" type="pres">
      <dgm:prSet presAssocID="{0CAAC1DC-D3B9-4C15-842B-0F1AD92C4AF7}" presName="Name8" presStyleCnt="0"/>
      <dgm:spPr/>
    </dgm:pt>
    <dgm:pt modelId="{A9CF5DAA-7A5F-4169-813D-D1512CBC4E52}" type="pres">
      <dgm:prSet presAssocID="{0CAAC1DC-D3B9-4C15-842B-0F1AD92C4AF7}" presName="level" presStyleLbl="node1" presStyleIdx="1" presStyleCnt="6">
        <dgm:presLayoutVars>
          <dgm:chMax val="1"/>
          <dgm:bulletEnabled val="1"/>
        </dgm:presLayoutVars>
      </dgm:prSet>
      <dgm:spPr/>
      <dgm:t>
        <a:bodyPr/>
        <a:lstStyle/>
        <a:p>
          <a:endParaRPr lang="zh-CN" altLang="en-US"/>
        </a:p>
      </dgm:t>
    </dgm:pt>
    <dgm:pt modelId="{DA295628-A81D-43FB-B97F-A29CE51933A1}" type="pres">
      <dgm:prSet presAssocID="{0CAAC1DC-D3B9-4C15-842B-0F1AD92C4AF7}" presName="levelTx" presStyleLbl="revTx" presStyleIdx="0" presStyleCnt="0">
        <dgm:presLayoutVars>
          <dgm:chMax val="1"/>
          <dgm:bulletEnabled val="1"/>
        </dgm:presLayoutVars>
      </dgm:prSet>
      <dgm:spPr/>
      <dgm:t>
        <a:bodyPr/>
        <a:lstStyle/>
        <a:p>
          <a:endParaRPr lang="zh-CN" altLang="en-US"/>
        </a:p>
      </dgm:t>
    </dgm:pt>
    <dgm:pt modelId="{35DD2D0A-3562-4DCD-B5D8-8DBB72853506}" type="pres">
      <dgm:prSet presAssocID="{D53744ED-D3D4-4AD2-BD4F-5F8C73CBDDC9}" presName="Name8" presStyleCnt="0"/>
      <dgm:spPr/>
    </dgm:pt>
    <dgm:pt modelId="{8963B499-F77A-46CA-9A43-BE64393697E0}" type="pres">
      <dgm:prSet presAssocID="{D53744ED-D3D4-4AD2-BD4F-5F8C73CBDDC9}" presName="level" presStyleLbl="node1" presStyleIdx="2" presStyleCnt="6">
        <dgm:presLayoutVars>
          <dgm:chMax val="1"/>
          <dgm:bulletEnabled val="1"/>
        </dgm:presLayoutVars>
      </dgm:prSet>
      <dgm:spPr/>
      <dgm:t>
        <a:bodyPr/>
        <a:lstStyle/>
        <a:p>
          <a:endParaRPr lang="zh-CN" altLang="en-US"/>
        </a:p>
      </dgm:t>
    </dgm:pt>
    <dgm:pt modelId="{656EC8C4-DC25-47CD-9972-ADA7DECE4255}" type="pres">
      <dgm:prSet presAssocID="{D53744ED-D3D4-4AD2-BD4F-5F8C73CBDDC9}" presName="levelTx" presStyleLbl="revTx" presStyleIdx="0" presStyleCnt="0">
        <dgm:presLayoutVars>
          <dgm:chMax val="1"/>
          <dgm:bulletEnabled val="1"/>
        </dgm:presLayoutVars>
      </dgm:prSet>
      <dgm:spPr/>
      <dgm:t>
        <a:bodyPr/>
        <a:lstStyle/>
        <a:p>
          <a:endParaRPr lang="zh-CN" altLang="en-US"/>
        </a:p>
      </dgm:t>
    </dgm:pt>
    <dgm:pt modelId="{E6DCC5E8-BBAC-4154-B4C0-A9A71525036F}" type="pres">
      <dgm:prSet presAssocID="{7837983E-9D99-4787-AED5-D43BDBDA00F0}" presName="Name8" presStyleCnt="0"/>
      <dgm:spPr/>
    </dgm:pt>
    <dgm:pt modelId="{E63D8F93-08BD-4A91-BA36-02162DEDE543}" type="pres">
      <dgm:prSet presAssocID="{7837983E-9D99-4787-AED5-D43BDBDA00F0}" presName="level" presStyleLbl="node1" presStyleIdx="3" presStyleCnt="6">
        <dgm:presLayoutVars>
          <dgm:chMax val="1"/>
          <dgm:bulletEnabled val="1"/>
        </dgm:presLayoutVars>
      </dgm:prSet>
      <dgm:spPr/>
      <dgm:t>
        <a:bodyPr/>
        <a:lstStyle/>
        <a:p>
          <a:endParaRPr lang="zh-CN" altLang="en-US"/>
        </a:p>
      </dgm:t>
    </dgm:pt>
    <dgm:pt modelId="{FE482ED5-FBBE-4705-A58D-F54F071069E2}" type="pres">
      <dgm:prSet presAssocID="{7837983E-9D99-4787-AED5-D43BDBDA00F0}" presName="levelTx" presStyleLbl="revTx" presStyleIdx="0" presStyleCnt="0">
        <dgm:presLayoutVars>
          <dgm:chMax val="1"/>
          <dgm:bulletEnabled val="1"/>
        </dgm:presLayoutVars>
      </dgm:prSet>
      <dgm:spPr/>
      <dgm:t>
        <a:bodyPr/>
        <a:lstStyle/>
        <a:p>
          <a:endParaRPr lang="zh-CN" altLang="en-US"/>
        </a:p>
      </dgm:t>
    </dgm:pt>
    <dgm:pt modelId="{0D632887-4993-4ED0-85B5-D162DB1A4299}" type="pres">
      <dgm:prSet presAssocID="{6881933A-5AE1-4A83-B301-3D7A97A91ACC}" presName="Name8" presStyleCnt="0"/>
      <dgm:spPr/>
    </dgm:pt>
    <dgm:pt modelId="{9481F251-4316-46D8-A618-9EC27416CFB8}" type="pres">
      <dgm:prSet presAssocID="{6881933A-5AE1-4A83-B301-3D7A97A91ACC}" presName="level" presStyleLbl="node1" presStyleIdx="4" presStyleCnt="6">
        <dgm:presLayoutVars>
          <dgm:chMax val="1"/>
          <dgm:bulletEnabled val="1"/>
        </dgm:presLayoutVars>
      </dgm:prSet>
      <dgm:spPr/>
      <dgm:t>
        <a:bodyPr/>
        <a:lstStyle/>
        <a:p>
          <a:endParaRPr lang="zh-CN" altLang="en-US"/>
        </a:p>
      </dgm:t>
    </dgm:pt>
    <dgm:pt modelId="{97B48BFF-AF2C-4272-ACF9-68893493A0A4}" type="pres">
      <dgm:prSet presAssocID="{6881933A-5AE1-4A83-B301-3D7A97A91ACC}" presName="levelTx" presStyleLbl="revTx" presStyleIdx="0" presStyleCnt="0">
        <dgm:presLayoutVars>
          <dgm:chMax val="1"/>
          <dgm:bulletEnabled val="1"/>
        </dgm:presLayoutVars>
      </dgm:prSet>
      <dgm:spPr/>
      <dgm:t>
        <a:bodyPr/>
        <a:lstStyle/>
        <a:p>
          <a:endParaRPr lang="zh-CN" altLang="en-US"/>
        </a:p>
      </dgm:t>
    </dgm:pt>
    <dgm:pt modelId="{5BD6415E-E890-4374-A6D3-55ADC7EEA45D}" type="pres">
      <dgm:prSet presAssocID="{B063CFE0-B39D-4AB1-B288-ED2A7272303D}" presName="Name8" presStyleCnt="0"/>
      <dgm:spPr/>
    </dgm:pt>
    <dgm:pt modelId="{DD5748A2-E7E7-4DCF-97A8-BE724EE63489}" type="pres">
      <dgm:prSet presAssocID="{B063CFE0-B39D-4AB1-B288-ED2A7272303D}" presName="level" presStyleLbl="node1" presStyleIdx="5" presStyleCnt="6">
        <dgm:presLayoutVars>
          <dgm:chMax val="1"/>
          <dgm:bulletEnabled val="1"/>
        </dgm:presLayoutVars>
      </dgm:prSet>
      <dgm:spPr/>
      <dgm:t>
        <a:bodyPr/>
        <a:lstStyle/>
        <a:p>
          <a:endParaRPr lang="zh-CN" altLang="en-US"/>
        </a:p>
      </dgm:t>
    </dgm:pt>
    <dgm:pt modelId="{AE23DE73-C177-47C7-BF5E-6C5B03CC14B1}" type="pres">
      <dgm:prSet presAssocID="{B063CFE0-B39D-4AB1-B288-ED2A7272303D}" presName="levelTx" presStyleLbl="revTx" presStyleIdx="0" presStyleCnt="0">
        <dgm:presLayoutVars>
          <dgm:chMax val="1"/>
          <dgm:bulletEnabled val="1"/>
        </dgm:presLayoutVars>
      </dgm:prSet>
      <dgm:spPr/>
      <dgm:t>
        <a:bodyPr/>
        <a:lstStyle/>
        <a:p>
          <a:endParaRPr lang="zh-CN" altLang="en-US"/>
        </a:p>
      </dgm:t>
    </dgm:pt>
  </dgm:ptLst>
  <dgm:cxnLst>
    <dgm:cxn modelId="{11AC64D1-2136-4FAC-9E75-93E9C9FB7E88}" type="presOf" srcId="{B063CFE0-B39D-4AB1-B288-ED2A7272303D}" destId="{AE23DE73-C177-47C7-BF5E-6C5B03CC14B1}" srcOrd="1" destOrd="0" presId="urn:microsoft.com/office/officeart/2005/8/layout/pyramid1"/>
    <dgm:cxn modelId="{17201148-6059-4E6C-A3E2-E03A8FAB01C4}" srcId="{9E8C80D6-6960-4BA1-876E-06B2E898560C}" destId="{7837983E-9D99-4787-AED5-D43BDBDA00F0}" srcOrd="3" destOrd="0" parTransId="{5211EA0E-D4DB-4533-82D3-B83968C5B96C}" sibTransId="{F3F34632-DEDD-4ACE-8893-97557636F75C}"/>
    <dgm:cxn modelId="{3EBCE1CB-C9C5-43D2-B10B-40758F613E58}" type="presOf" srcId="{D53744ED-D3D4-4AD2-BD4F-5F8C73CBDDC9}" destId="{8963B499-F77A-46CA-9A43-BE64393697E0}" srcOrd="0" destOrd="0" presId="urn:microsoft.com/office/officeart/2005/8/layout/pyramid1"/>
    <dgm:cxn modelId="{0FD9D95E-BFBB-4202-B359-EB61ED4F322E}" type="presOf" srcId="{7837983E-9D99-4787-AED5-D43BDBDA00F0}" destId="{E63D8F93-08BD-4A91-BA36-02162DEDE543}" srcOrd="0" destOrd="0" presId="urn:microsoft.com/office/officeart/2005/8/layout/pyramid1"/>
    <dgm:cxn modelId="{1B908B72-3AEA-4082-8355-E357A061AF3F}" type="presOf" srcId="{D53744ED-D3D4-4AD2-BD4F-5F8C73CBDDC9}" destId="{656EC8C4-DC25-47CD-9972-ADA7DECE4255}" srcOrd="1" destOrd="0" presId="urn:microsoft.com/office/officeart/2005/8/layout/pyramid1"/>
    <dgm:cxn modelId="{E34E48C1-64C3-46D9-9D44-FDEDF54BD389}" type="presOf" srcId="{0CAAC1DC-D3B9-4C15-842B-0F1AD92C4AF7}" destId="{DA295628-A81D-43FB-B97F-A29CE51933A1}" srcOrd="1" destOrd="0" presId="urn:microsoft.com/office/officeart/2005/8/layout/pyramid1"/>
    <dgm:cxn modelId="{F87FBF64-5493-40A8-9667-F0E7E90CE390}" srcId="{9E8C80D6-6960-4BA1-876E-06B2E898560C}" destId="{0CAAC1DC-D3B9-4C15-842B-0F1AD92C4AF7}" srcOrd="1" destOrd="0" parTransId="{64C95E0F-AF3A-467A-85A8-D80F930F061D}" sibTransId="{D3085F8A-4DD2-4219-8276-6FB9ACB4645E}"/>
    <dgm:cxn modelId="{FF679D3D-4975-4153-846E-48991C3A6915}" srcId="{9E8C80D6-6960-4BA1-876E-06B2E898560C}" destId="{B063CFE0-B39D-4AB1-B288-ED2A7272303D}" srcOrd="5" destOrd="0" parTransId="{27B56D2E-E03E-42F3-B808-4993A127CED7}" sibTransId="{9A0C4C85-D310-4047-B1BF-5DE132601E10}"/>
    <dgm:cxn modelId="{FF24F419-0F3A-4215-A3D6-84F5F5443EE9}" type="presOf" srcId="{9E8C80D6-6960-4BA1-876E-06B2E898560C}" destId="{F7866717-633D-41FD-95CD-523A4917DEA2}" srcOrd="0" destOrd="0" presId="urn:microsoft.com/office/officeart/2005/8/layout/pyramid1"/>
    <dgm:cxn modelId="{1F2FF31B-8830-4FA6-9C2A-D27ACFE24206}" type="presOf" srcId="{E0694BE5-4A69-4E33-8AB8-6FF7F44F8311}" destId="{22D89904-AFDE-4BBD-9778-E0999CA3588C}" srcOrd="1" destOrd="0" presId="urn:microsoft.com/office/officeart/2005/8/layout/pyramid1"/>
    <dgm:cxn modelId="{EAC8E025-5CD3-4EF5-BDD4-3AEB5DB564CF}" type="presOf" srcId="{7837983E-9D99-4787-AED5-D43BDBDA00F0}" destId="{FE482ED5-FBBE-4705-A58D-F54F071069E2}" srcOrd="1" destOrd="0" presId="urn:microsoft.com/office/officeart/2005/8/layout/pyramid1"/>
    <dgm:cxn modelId="{964D7394-F156-45DA-9C78-D8A52CABE1A2}" srcId="{9E8C80D6-6960-4BA1-876E-06B2E898560C}" destId="{D53744ED-D3D4-4AD2-BD4F-5F8C73CBDDC9}" srcOrd="2" destOrd="0" parTransId="{20666879-1472-4CB1-A4C5-931B750E0068}" sibTransId="{AF020D52-F1A0-4485-ACC0-F4C546254D46}"/>
    <dgm:cxn modelId="{C991C968-542D-4601-B4A4-E3B579B44FAC}" type="presOf" srcId="{B063CFE0-B39D-4AB1-B288-ED2A7272303D}" destId="{DD5748A2-E7E7-4DCF-97A8-BE724EE63489}" srcOrd="0" destOrd="0" presId="urn:microsoft.com/office/officeart/2005/8/layout/pyramid1"/>
    <dgm:cxn modelId="{803FCD30-5584-46B9-97B5-B33D0F137ABE}" type="presOf" srcId="{0CAAC1DC-D3B9-4C15-842B-0F1AD92C4AF7}" destId="{A9CF5DAA-7A5F-4169-813D-D1512CBC4E52}" srcOrd="0" destOrd="0" presId="urn:microsoft.com/office/officeart/2005/8/layout/pyramid1"/>
    <dgm:cxn modelId="{302AA212-F330-4DA0-93CB-03FED442FC2C}" type="presOf" srcId="{6881933A-5AE1-4A83-B301-3D7A97A91ACC}" destId="{97B48BFF-AF2C-4272-ACF9-68893493A0A4}" srcOrd="1" destOrd="0" presId="urn:microsoft.com/office/officeart/2005/8/layout/pyramid1"/>
    <dgm:cxn modelId="{C0425D8C-B841-4347-AA69-AE67C22B0D6B}" srcId="{9E8C80D6-6960-4BA1-876E-06B2E898560C}" destId="{6881933A-5AE1-4A83-B301-3D7A97A91ACC}" srcOrd="4" destOrd="0" parTransId="{7F2AA894-BB5B-41C8-B361-41D29FFF635E}" sibTransId="{C1B784B1-A687-4AB8-90CA-5DDD36C3D40A}"/>
    <dgm:cxn modelId="{5D3A2096-8AAB-4516-865C-2FC2DEC66341}" type="presOf" srcId="{E0694BE5-4A69-4E33-8AB8-6FF7F44F8311}" destId="{269ACA48-2F6E-4425-BAD9-BAF6B7E5A28A}" srcOrd="0" destOrd="0" presId="urn:microsoft.com/office/officeart/2005/8/layout/pyramid1"/>
    <dgm:cxn modelId="{0990F88F-E0F9-4D4E-BEF6-29DFC435F7F3}" type="presOf" srcId="{6881933A-5AE1-4A83-B301-3D7A97A91ACC}" destId="{9481F251-4316-46D8-A618-9EC27416CFB8}" srcOrd="0" destOrd="0" presId="urn:microsoft.com/office/officeart/2005/8/layout/pyramid1"/>
    <dgm:cxn modelId="{76730644-5C14-4C84-92B2-8B0B0D879D18}" srcId="{9E8C80D6-6960-4BA1-876E-06B2E898560C}" destId="{E0694BE5-4A69-4E33-8AB8-6FF7F44F8311}" srcOrd="0" destOrd="0" parTransId="{1266B104-40EC-4931-9E66-78550771BA4F}" sibTransId="{0FD1C4FB-619F-4A59-B4B3-6AB5E4978ECC}"/>
    <dgm:cxn modelId="{3210C3F8-5F30-4E27-9421-D78DC1D722F6}" type="presParOf" srcId="{F7866717-633D-41FD-95CD-523A4917DEA2}" destId="{8E923447-D065-4ACB-AA4B-48143B842F28}" srcOrd="0" destOrd="0" presId="urn:microsoft.com/office/officeart/2005/8/layout/pyramid1"/>
    <dgm:cxn modelId="{8D2BD625-B836-4393-AA81-8936818DB2F3}" type="presParOf" srcId="{8E923447-D065-4ACB-AA4B-48143B842F28}" destId="{269ACA48-2F6E-4425-BAD9-BAF6B7E5A28A}" srcOrd="0" destOrd="0" presId="urn:microsoft.com/office/officeart/2005/8/layout/pyramid1"/>
    <dgm:cxn modelId="{8C9A4FEE-57AD-488E-ACEA-74A12CBE1B8F}" type="presParOf" srcId="{8E923447-D065-4ACB-AA4B-48143B842F28}" destId="{22D89904-AFDE-4BBD-9778-E0999CA3588C}" srcOrd="1" destOrd="0" presId="urn:microsoft.com/office/officeart/2005/8/layout/pyramid1"/>
    <dgm:cxn modelId="{A2CE48AD-F7C5-4590-B79F-20AD52E0FD65}" type="presParOf" srcId="{F7866717-633D-41FD-95CD-523A4917DEA2}" destId="{E00538C5-4D1E-44B7-98E7-1535DC7009F6}" srcOrd="1" destOrd="0" presId="urn:microsoft.com/office/officeart/2005/8/layout/pyramid1"/>
    <dgm:cxn modelId="{F2D16B08-5CBA-4DE7-9AFB-419E385DE448}" type="presParOf" srcId="{E00538C5-4D1E-44B7-98E7-1535DC7009F6}" destId="{A9CF5DAA-7A5F-4169-813D-D1512CBC4E52}" srcOrd="0" destOrd="0" presId="urn:microsoft.com/office/officeart/2005/8/layout/pyramid1"/>
    <dgm:cxn modelId="{6815A62B-8B83-458D-A0E2-176D522E985E}" type="presParOf" srcId="{E00538C5-4D1E-44B7-98E7-1535DC7009F6}" destId="{DA295628-A81D-43FB-B97F-A29CE51933A1}" srcOrd="1" destOrd="0" presId="urn:microsoft.com/office/officeart/2005/8/layout/pyramid1"/>
    <dgm:cxn modelId="{6528B422-2637-4A58-8C2B-350AE78FC2B2}" type="presParOf" srcId="{F7866717-633D-41FD-95CD-523A4917DEA2}" destId="{35DD2D0A-3562-4DCD-B5D8-8DBB72853506}" srcOrd="2" destOrd="0" presId="urn:microsoft.com/office/officeart/2005/8/layout/pyramid1"/>
    <dgm:cxn modelId="{63FCF848-6847-4B30-87BB-DF31C2971B48}" type="presParOf" srcId="{35DD2D0A-3562-4DCD-B5D8-8DBB72853506}" destId="{8963B499-F77A-46CA-9A43-BE64393697E0}" srcOrd="0" destOrd="0" presId="urn:microsoft.com/office/officeart/2005/8/layout/pyramid1"/>
    <dgm:cxn modelId="{EA391F26-F5B6-419D-93A2-E8C2B314FFC5}" type="presParOf" srcId="{35DD2D0A-3562-4DCD-B5D8-8DBB72853506}" destId="{656EC8C4-DC25-47CD-9972-ADA7DECE4255}" srcOrd="1" destOrd="0" presId="urn:microsoft.com/office/officeart/2005/8/layout/pyramid1"/>
    <dgm:cxn modelId="{EC7ADA0D-88DA-4C60-95BD-D682D635A903}" type="presParOf" srcId="{F7866717-633D-41FD-95CD-523A4917DEA2}" destId="{E6DCC5E8-BBAC-4154-B4C0-A9A71525036F}" srcOrd="3" destOrd="0" presId="urn:microsoft.com/office/officeart/2005/8/layout/pyramid1"/>
    <dgm:cxn modelId="{CA88C033-6D26-4366-AAF1-F73611EF60CB}" type="presParOf" srcId="{E6DCC5E8-BBAC-4154-B4C0-A9A71525036F}" destId="{E63D8F93-08BD-4A91-BA36-02162DEDE543}" srcOrd="0" destOrd="0" presId="urn:microsoft.com/office/officeart/2005/8/layout/pyramid1"/>
    <dgm:cxn modelId="{DBF28DE3-0318-4E7C-AE7A-D89F789A43B6}" type="presParOf" srcId="{E6DCC5E8-BBAC-4154-B4C0-A9A71525036F}" destId="{FE482ED5-FBBE-4705-A58D-F54F071069E2}" srcOrd="1" destOrd="0" presId="urn:microsoft.com/office/officeart/2005/8/layout/pyramid1"/>
    <dgm:cxn modelId="{646072E0-B9F8-4E68-B17B-42F424AB30C2}" type="presParOf" srcId="{F7866717-633D-41FD-95CD-523A4917DEA2}" destId="{0D632887-4993-4ED0-85B5-D162DB1A4299}" srcOrd="4" destOrd="0" presId="urn:microsoft.com/office/officeart/2005/8/layout/pyramid1"/>
    <dgm:cxn modelId="{AB0A9463-568D-4D72-803B-EC08E42E6734}" type="presParOf" srcId="{0D632887-4993-4ED0-85B5-D162DB1A4299}" destId="{9481F251-4316-46D8-A618-9EC27416CFB8}" srcOrd="0" destOrd="0" presId="urn:microsoft.com/office/officeart/2005/8/layout/pyramid1"/>
    <dgm:cxn modelId="{E69BED2A-CC3D-4D0F-8957-F02F0895EFDB}" type="presParOf" srcId="{0D632887-4993-4ED0-85B5-D162DB1A4299}" destId="{97B48BFF-AF2C-4272-ACF9-68893493A0A4}" srcOrd="1" destOrd="0" presId="urn:microsoft.com/office/officeart/2005/8/layout/pyramid1"/>
    <dgm:cxn modelId="{ECD846A1-3C8C-43D6-BFC7-6253BA442F18}" type="presParOf" srcId="{F7866717-633D-41FD-95CD-523A4917DEA2}" destId="{5BD6415E-E890-4374-A6D3-55ADC7EEA45D}" srcOrd="5" destOrd="0" presId="urn:microsoft.com/office/officeart/2005/8/layout/pyramid1"/>
    <dgm:cxn modelId="{CAA6D8D5-A37F-4ED6-946A-ACE05B243B4C}" type="presParOf" srcId="{5BD6415E-E890-4374-A6D3-55ADC7EEA45D}" destId="{DD5748A2-E7E7-4DCF-97A8-BE724EE63489}" srcOrd="0" destOrd="0" presId="urn:microsoft.com/office/officeart/2005/8/layout/pyramid1"/>
    <dgm:cxn modelId="{07267E1E-EEA3-4FD0-A54A-762AA402E238}" type="presParOf" srcId="{5BD6415E-E890-4374-A6D3-55ADC7EEA45D}" destId="{AE23DE73-C177-47C7-BF5E-6C5B03CC14B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F7871-1DD4-4ED9-B4CB-BD44B0790B35}" type="doc">
      <dgm:prSet loTypeId="urn:microsoft.com/office/officeart/2005/8/layout/list1" loCatId="list" qsTypeId="urn:microsoft.com/office/officeart/2005/8/quickstyle/3d1" qsCatId="3D" csTypeId="urn:microsoft.com/office/officeart/2005/8/colors/accent2_2" csCatId="accent2" phldr="1"/>
      <dgm:spPr/>
      <dgm:t>
        <a:bodyPr/>
        <a:lstStyle/>
        <a:p>
          <a:endParaRPr lang="zh-CN" altLang="en-US"/>
        </a:p>
      </dgm:t>
    </dgm:pt>
    <dgm:pt modelId="{C6C35655-F3B4-4A93-B6BA-2CDE97AEFEF5}">
      <dgm:prSet phldrT="[文本]" custT="1"/>
      <dgm:spPr/>
      <dgm:t>
        <a:bodyPr/>
        <a:lstStyle/>
        <a:p>
          <a:pPr>
            <a:spcBef>
              <a:spcPts val="600"/>
            </a:spcBef>
            <a:spcAft>
              <a:spcPts val="600"/>
            </a:spcAft>
          </a:pPr>
          <a:r>
            <a:rPr lang="zh-CN" altLang="en-US" sz="2400" dirty="0">
              <a:latin typeface="华文楷体" panose="02010600040101010101" pitchFamily="2" charset="-122"/>
              <a:ea typeface="华文楷体" panose="02010600040101010101" pitchFamily="2" charset="-122"/>
            </a:rPr>
            <a:t>主存储器</a:t>
          </a:r>
        </a:p>
      </dgm:t>
    </dgm:pt>
    <dgm:pt modelId="{4FB0FC2C-302E-4C8E-B0BE-20D2828E47C8}" type="parTrans" cxnId="{B1E10FA1-8EAD-4AB3-9F28-2E6558D35512}">
      <dgm:prSet/>
      <dgm:spPr/>
      <dgm:t>
        <a:bodyPr/>
        <a:lstStyle/>
        <a:p>
          <a:pPr>
            <a:spcBef>
              <a:spcPts val="600"/>
            </a:spcBef>
            <a:spcAft>
              <a:spcPts val="600"/>
            </a:spcAft>
          </a:pPr>
          <a:endParaRPr lang="zh-CN" altLang="en-US"/>
        </a:p>
      </dgm:t>
    </dgm:pt>
    <dgm:pt modelId="{EF7C33CD-E324-44C6-95B5-C8A9C405883F}" type="sibTrans" cxnId="{B1E10FA1-8EAD-4AB3-9F28-2E6558D35512}">
      <dgm:prSet/>
      <dgm:spPr/>
      <dgm:t>
        <a:bodyPr/>
        <a:lstStyle/>
        <a:p>
          <a:pPr>
            <a:spcBef>
              <a:spcPts val="600"/>
            </a:spcBef>
            <a:spcAft>
              <a:spcPts val="600"/>
            </a:spcAft>
          </a:pPr>
          <a:endParaRPr lang="zh-CN" altLang="en-US"/>
        </a:p>
      </dgm:t>
    </dgm:pt>
    <dgm:pt modelId="{8D4953E2-39B6-4933-B761-08AC499FA6B5}">
      <dgm:prSet custT="1"/>
      <dgm:spPr/>
      <dgm:t>
        <a:bodyPr/>
        <a:lstStyle/>
        <a:p>
          <a:pPr>
            <a:spcBef>
              <a:spcPts val="600"/>
            </a:spcBef>
            <a:spcAft>
              <a:spcPts val="600"/>
            </a:spcAft>
          </a:pPr>
          <a:r>
            <a:rPr lang="zh-CN" altLang="en-US" sz="1800" dirty="0">
              <a:latin typeface="黑体" pitchFamily="2" charset="-122"/>
              <a:ea typeface="黑体" pitchFamily="2" charset="-122"/>
            </a:rPr>
            <a:t>用于保存进程运行时的程序和数据</a:t>
          </a:r>
          <a:endParaRPr lang="en-US" altLang="zh-CN" sz="1800" dirty="0">
            <a:latin typeface="黑体" pitchFamily="2" charset="-122"/>
            <a:ea typeface="黑体" pitchFamily="2" charset="-122"/>
          </a:endParaRPr>
        </a:p>
      </dgm:t>
    </dgm:pt>
    <dgm:pt modelId="{8DC25D51-9263-4382-AAA0-B0426D1594E4}" type="parTrans" cxnId="{B337A0D1-82E8-4F7B-A537-3A803D6D7C36}">
      <dgm:prSet/>
      <dgm:spPr/>
      <dgm:t>
        <a:bodyPr/>
        <a:lstStyle/>
        <a:p>
          <a:pPr>
            <a:spcBef>
              <a:spcPts val="600"/>
            </a:spcBef>
            <a:spcAft>
              <a:spcPts val="600"/>
            </a:spcAft>
          </a:pPr>
          <a:endParaRPr lang="zh-CN" altLang="en-US"/>
        </a:p>
      </dgm:t>
    </dgm:pt>
    <dgm:pt modelId="{1BF17C24-36B0-4736-AC90-D817DAF7BA69}" type="sibTrans" cxnId="{B337A0D1-82E8-4F7B-A537-3A803D6D7C36}">
      <dgm:prSet/>
      <dgm:spPr/>
      <dgm:t>
        <a:bodyPr/>
        <a:lstStyle/>
        <a:p>
          <a:pPr>
            <a:spcBef>
              <a:spcPts val="600"/>
            </a:spcBef>
            <a:spcAft>
              <a:spcPts val="600"/>
            </a:spcAft>
          </a:pPr>
          <a:endParaRPr lang="zh-CN" altLang="en-US"/>
        </a:p>
      </dgm:t>
    </dgm:pt>
    <dgm:pt modelId="{B59BC0B3-0C70-4253-AAD0-09CF40AE2C58}">
      <dgm:prSet custT="1"/>
      <dgm:spPr/>
      <dgm:t>
        <a:bodyPr/>
        <a:lstStyle/>
        <a:p>
          <a:pPr>
            <a:spcBef>
              <a:spcPts val="600"/>
            </a:spcBef>
            <a:spcAft>
              <a:spcPts val="600"/>
            </a:spcAft>
          </a:pPr>
          <a:r>
            <a:rPr lang="zh-CN" altLang="en-US" sz="1800" dirty="0">
              <a:latin typeface="黑体" pitchFamily="2" charset="-122"/>
              <a:ea typeface="黑体" pitchFamily="2" charset="-122"/>
            </a:rPr>
            <a:t>对于微机系统和大中型机，容量为数十</a:t>
          </a:r>
          <a:r>
            <a:rPr lang="en-US" altLang="zh-CN" sz="1800" dirty="0">
              <a:latin typeface="黑体" pitchFamily="2" charset="-122"/>
              <a:ea typeface="黑体" pitchFamily="2" charset="-122"/>
            </a:rPr>
            <a:t>MB</a:t>
          </a:r>
          <a:r>
            <a:rPr lang="zh-CN" altLang="en-US" sz="1800" dirty="0">
              <a:latin typeface="黑体" pitchFamily="2" charset="-122"/>
              <a:ea typeface="黑体" pitchFamily="2" charset="-122"/>
            </a:rPr>
            <a:t>到数</a:t>
          </a:r>
          <a:r>
            <a:rPr lang="en-US" altLang="zh-CN" sz="1800" dirty="0">
              <a:latin typeface="黑体" pitchFamily="2" charset="-122"/>
              <a:ea typeface="黑体" pitchFamily="2" charset="-122"/>
            </a:rPr>
            <a:t>GB</a:t>
          </a:r>
          <a:r>
            <a:rPr lang="zh-CN" altLang="en-US" sz="1800" dirty="0">
              <a:latin typeface="黑体" pitchFamily="2" charset="-122"/>
              <a:ea typeface="黑体" pitchFamily="2" charset="-122"/>
            </a:rPr>
            <a:t>；对于嵌入式系统，容量为数十</a:t>
          </a:r>
          <a:r>
            <a:rPr lang="en-US" altLang="zh-CN" sz="1800" dirty="0">
              <a:latin typeface="黑体" pitchFamily="2" charset="-122"/>
              <a:ea typeface="黑体" pitchFamily="2" charset="-122"/>
            </a:rPr>
            <a:t>KB</a:t>
          </a:r>
          <a:r>
            <a:rPr lang="zh-CN" altLang="en-US" sz="1800" dirty="0">
              <a:latin typeface="黑体" pitchFamily="2" charset="-122"/>
              <a:ea typeface="黑体" pitchFamily="2" charset="-122"/>
            </a:rPr>
            <a:t>到数</a:t>
          </a:r>
          <a:r>
            <a:rPr lang="en-US" altLang="zh-CN" sz="1800" dirty="0">
              <a:latin typeface="黑体" pitchFamily="2" charset="-122"/>
              <a:ea typeface="黑体" pitchFamily="2" charset="-122"/>
            </a:rPr>
            <a:t>MB</a:t>
          </a:r>
        </a:p>
      </dgm:t>
    </dgm:pt>
    <dgm:pt modelId="{AAB102D1-4D09-44F1-B3CF-B5690CA4D8AB}" type="parTrans" cxnId="{01867111-A01E-45B2-AA7D-A8ED40CE4CF0}">
      <dgm:prSet/>
      <dgm:spPr/>
      <dgm:t>
        <a:bodyPr/>
        <a:lstStyle/>
        <a:p>
          <a:pPr>
            <a:spcBef>
              <a:spcPts val="600"/>
            </a:spcBef>
            <a:spcAft>
              <a:spcPts val="600"/>
            </a:spcAft>
          </a:pPr>
          <a:endParaRPr lang="zh-CN" altLang="en-US"/>
        </a:p>
      </dgm:t>
    </dgm:pt>
    <dgm:pt modelId="{883789FE-CEA3-4AAD-BCB8-3A8574BA27BD}" type="sibTrans" cxnId="{01867111-A01E-45B2-AA7D-A8ED40CE4CF0}">
      <dgm:prSet/>
      <dgm:spPr/>
      <dgm:t>
        <a:bodyPr/>
        <a:lstStyle/>
        <a:p>
          <a:pPr>
            <a:spcBef>
              <a:spcPts val="600"/>
            </a:spcBef>
            <a:spcAft>
              <a:spcPts val="600"/>
            </a:spcAft>
          </a:pPr>
          <a:endParaRPr lang="zh-CN" altLang="en-US"/>
        </a:p>
      </dgm:t>
    </dgm:pt>
    <dgm:pt modelId="{726DE1DF-1330-4BEA-9EA2-E030AE3CCFF8}">
      <dgm:prSet custT="1"/>
      <dgm:spPr/>
      <dgm:t>
        <a:bodyPr/>
        <a:lstStyle/>
        <a:p>
          <a:pPr>
            <a:spcBef>
              <a:spcPts val="600"/>
            </a:spcBef>
            <a:spcAft>
              <a:spcPts val="600"/>
            </a:spcAft>
          </a:pP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从主存读取指令和数据</a:t>
          </a:r>
          <a:endParaRPr lang="en-US" altLang="zh-CN" sz="1800" dirty="0">
            <a:latin typeface="黑体" pitchFamily="2" charset="-122"/>
            <a:ea typeface="黑体" pitchFamily="2" charset="-122"/>
          </a:endParaRPr>
        </a:p>
      </dgm:t>
    </dgm:pt>
    <dgm:pt modelId="{A75F0FA1-F13A-4F44-A7B5-458ABBDE2FED}" type="parTrans" cxnId="{D574347C-F7B8-46CC-9CEA-A6F35203CEB8}">
      <dgm:prSet/>
      <dgm:spPr/>
      <dgm:t>
        <a:bodyPr/>
        <a:lstStyle/>
        <a:p>
          <a:pPr>
            <a:spcBef>
              <a:spcPts val="600"/>
            </a:spcBef>
            <a:spcAft>
              <a:spcPts val="600"/>
            </a:spcAft>
          </a:pPr>
          <a:endParaRPr lang="zh-CN" altLang="en-US"/>
        </a:p>
      </dgm:t>
    </dgm:pt>
    <dgm:pt modelId="{11138D5E-C1CB-4726-91B8-834E5AD45F80}" type="sibTrans" cxnId="{D574347C-F7B8-46CC-9CEA-A6F35203CEB8}">
      <dgm:prSet/>
      <dgm:spPr/>
      <dgm:t>
        <a:bodyPr/>
        <a:lstStyle/>
        <a:p>
          <a:pPr>
            <a:spcBef>
              <a:spcPts val="600"/>
            </a:spcBef>
            <a:spcAft>
              <a:spcPts val="600"/>
            </a:spcAft>
          </a:pPr>
          <a:endParaRPr lang="zh-CN" altLang="en-US"/>
        </a:p>
      </dgm:t>
    </dgm:pt>
    <dgm:pt modelId="{7A8D9199-5938-43F8-8271-B733867D65E0}">
      <dgm:prSet custT="1"/>
      <dgm:spPr/>
      <dgm:t>
        <a:bodyPr/>
        <a:lstStyle/>
        <a:p>
          <a:pPr>
            <a:spcBef>
              <a:spcPts val="600"/>
            </a:spcBef>
            <a:spcAft>
              <a:spcPts val="600"/>
            </a:spcAft>
          </a:pP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与外设交换信息要依托主存</a:t>
          </a:r>
          <a:endParaRPr lang="en-US" altLang="zh-CN" sz="1800" dirty="0">
            <a:latin typeface="黑体" pitchFamily="2" charset="-122"/>
            <a:ea typeface="黑体" pitchFamily="2" charset="-122"/>
          </a:endParaRPr>
        </a:p>
      </dgm:t>
    </dgm:pt>
    <dgm:pt modelId="{7874BF4A-ECE5-4813-9EC9-D0D1A74A91F7}" type="parTrans" cxnId="{22B4C068-ECBD-428C-BBC0-32026D1C7579}">
      <dgm:prSet/>
      <dgm:spPr/>
      <dgm:t>
        <a:bodyPr/>
        <a:lstStyle/>
        <a:p>
          <a:pPr>
            <a:spcBef>
              <a:spcPts val="600"/>
            </a:spcBef>
            <a:spcAft>
              <a:spcPts val="600"/>
            </a:spcAft>
          </a:pPr>
          <a:endParaRPr lang="zh-CN" altLang="en-US"/>
        </a:p>
      </dgm:t>
    </dgm:pt>
    <dgm:pt modelId="{2914A2B7-E6D8-43E7-B670-1F7E424A75C1}" type="sibTrans" cxnId="{22B4C068-ECBD-428C-BBC0-32026D1C7579}">
      <dgm:prSet/>
      <dgm:spPr/>
      <dgm:t>
        <a:bodyPr/>
        <a:lstStyle/>
        <a:p>
          <a:pPr>
            <a:spcBef>
              <a:spcPts val="600"/>
            </a:spcBef>
            <a:spcAft>
              <a:spcPts val="600"/>
            </a:spcAft>
          </a:pPr>
          <a:endParaRPr lang="zh-CN" altLang="en-US"/>
        </a:p>
      </dgm:t>
    </dgm:pt>
    <dgm:pt modelId="{691F9E0C-3FA0-4F70-9E9F-CF296F777CBA}">
      <dgm:prSet custT="1"/>
      <dgm:spPr/>
      <dgm:t>
        <a:bodyPr/>
        <a:lstStyle/>
        <a:p>
          <a:pPr>
            <a:spcBef>
              <a:spcPts val="600"/>
            </a:spcBef>
            <a:spcAft>
              <a:spcPts val="600"/>
            </a:spcAft>
          </a:pPr>
          <a:r>
            <a:rPr lang="zh-CN" altLang="en-US" sz="1800" dirty="0">
              <a:latin typeface="黑体" pitchFamily="2" charset="-122"/>
              <a:ea typeface="黑体" pitchFamily="2" charset="-122"/>
            </a:rPr>
            <a:t>为缓解</a:t>
          </a: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执行指令速度和主存访问速度的矛盾，引入寄存器和高速缓冲</a:t>
          </a:r>
          <a:endParaRPr lang="en-US" altLang="zh-CN" sz="1800" dirty="0">
            <a:latin typeface="黑体" pitchFamily="2" charset="-122"/>
            <a:ea typeface="黑体" pitchFamily="2" charset="-122"/>
          </a:endParaRPr>
        </a:p>
      </dgm:t>
    </dgm:pt>
    <dgm:pt modelId="{7841BD04-07A8-4015-829B-B097E03D2FAE}" type="parTrans" cxnId="{A5D8CBFA-A871-4E76-84A3-56B61083E220}">
      <dgm:prSet/>
      <dgm:spPr/>
      <dgm:t>
        <a:bodyPr/>
        <a:lstStyle/>
        <a:p>
          <a:pPr>
            <a:spcBef>
              <a:spcPts val="600"/>
            </a:spcBef>
            <a:spcAft>
              <a:spcPts val="600"/>
            </a:spcAft>
          </a:pPr>
          <a:endParaRPr lang="zh-CN" altLang="en-US"/>
        </a:p>
      </dgm:t>
    </dgm:pt>
    <dgm:pt modelId="{130C8366-BC87-48EB-92A1-200977B9D028}" type="sibTrans" cxnId="{A5D8CBFA-A871-4E76-84A3-56B61083E220}">
      <dgm:prSet/>
      <dgm:spPr/>
      <dgm:t>
        <a:bodyPr/>
        <a:lstStyle/>
        <a:p>
          <a:pPr>
            <a:spcBef>
              <a:spcPts val="600"/>
            </a:spcBef>
            <a:spcAft>
              <a:spcPts val="600"/>
            </a:spcAft>
          </a:pPr>
          <a:endParaRPr lang="zh-CN" altLang="en-US"/>
        </a:p>
      </dgm:t>
    </dgm:pt>
    <dgm:pt modelId="{7C45412E-6475-471C-B564-C088387C4828}">
      <dgm:prSet custT="1"/>
      <dgm:spPr/>
      <dgm:t>
        <a:bodyPr/>
        <a:lstStyle/>
        <a:p>
          <a:pPr>
            <a:spcBef>
              <a:spcPts val="600"/>
            </a:spcBef>
            <a:spcAft>
              <a:spcPts val="600"/>
            </a:spcAft>
          </a:pPr>
          <a:r>
            <a:rPr lang="zh-CN" altLang="en-US" sz="2400">
              <a:latin typeface="华文楷体" panose="02010600040101010101" pitchFamily="2" charset="-122"/>
              <a:ea typeface="华文楷体" panose="02010600040101010101" pitchFamily="2" charset="-122"/>
            </a:rPr>
            <a:t>寄存器</a:t>
          </a:r>
          <a:endParaRPr lang="en-US" altLang="zh-CN" sz="2400" dirty="0">
            <a:latin typeface="华文楷体" panose="02010600040101010101" pitchFamily="2" charset="-122"/>
            <a:ea typeface="华文楷体" panose="02010600040101010101" pitchFamily="2" charset="-122"/>
          </a:endParaRPr>
        </a:p>
      </dgm:t>
    </dgm:pt>
    <dgm:pt modelId="{D92A81E4-F1C1-4A3F-9308-D939B57FDDF1}" type="parTrans" cxnId="{ED25CC6A-7CCC-4559-BBD5-03A446A0F12D}">
      <dgm:prSet/>
      <dgm:spPr/>
      <dgm:t>
        <a:bodyPr/>
        <a:lstStyle/>
        <a:p>
          <a:pPr>
            <a:spcBef>
              <a:spcPts val="600"/>
            </a:spcBef>
            <a:spcAft>
              <a:spcPts val="600"/>
            </a:spcAft>
          </a:pPr>
          <a:endParaRPr lang="zh-CN" altLang="en-US"/>
        </a:p>
      </dgm:t>
    </dgm:pt>
    <dgm:pt modelId="{9FF6A24D-2BA7-4A47-8906-C10BE87ABED2}" type="sibTrans" cxnId="{ED25CC6A-7CCC-4559-BBD5-03A446A0F12D}">
      <dgm:prSet/>
      <dgm:spPr/>
      <dgm:t>
        <a:bodyPr/>
        <a:lstStyle/>
        <a:p>
          <a:pPr>
            <a:spcBef>
              <a:spcPts val="600"/>
            </a:spcBef>
            <a:spcAft>
              <a:spcPts val="600"/>
            </a:spcAft>
          </a:pPr>
          <a:endParaRPr lang="zh-CN" altLang="en-US"/>
        </a:p>
      </dgm:t>
    </dgm:pt>
    <dgm:pt modelId="{6C346C14-3C58-41A8-B53B-020F8A626F90}">
      <dgm:prSet custT="1"/>
      <dgm:spPr/>
      <dgm:t>
        <a:bodyPr/>
        <a:lstStyle/>
        <a:p>
          <a:pPr>
            <a:spcBef>
              <a:spcPts val="600"/>
            </a:spcBef>
            <a:spcAft>
              <a:spcPts val="600"/>
            </a:spcAft>
          </a:pPr>
          <a:r>
            <a:rPr lang="zh-CN" altLang="en-US" sz="1800" dirty="0">
              <a:latin typeface="黑体" pitchFamily="2" charset="-122"/>
              <a:ea typeface="黑体" pitchFamily="2" charset="-122"/>
            </a:rPr>
            <a:t>访问速度做快，完全与</a:t>
          </a:r>
          <a:r>
            <a:rPr lang="en-US" altLang="zh-CN" sz="1800" dirty="0">
              <a:latin typeface="黑体" pitchFamily="2" charset="-122"/>
              <a:ea typeface="黑体" pitchFamily="2" charset="-122"/>
            </a:rPr>
            <a:t>CPU</a:t>
          </a:r>
          <a:r>
            <a:rPr lang="zh-CN" altLang="en-US" sz="1800" dirty="0">
              <a:latin typeface="黑体" pitchFamily="2" charset="-122"/>
              <a:ea typeface="黑体" pitchFamily="2" charset="-122"/>
            </a:rPr>
            <a:t>协调工作，价格十分昂贵，容量不可能很大</a:t>
          </a:r>
          <a:endParaRPr lang="en-US" altLang="zh-CN" sz="1800" dirty="0">
            <a:latin typeface="黑体" pitchFamily="2" charset="-122"/>
            <a:ea typeface="黑体" pitchFamily="2" charset="-122"/>
          </a:endParaRPr>
        </a:p>
      </dgm:t>
    </dgm:pt>
    <dgm:pt modelId="{6ECF2EDA-880E-40D0-B59C-DBD7884EA5F0}" type="parTrans" cxnId="{7F4E8548-C1CC-4C1A-A572-AD29B30CAA30}">
      <dgm:prSet/>
      <dgm:spPr/>
      <dgm:t>
        <a:bodyPr/>
        <a:lstStyle/>
        <a:p>
          <a:pPr>
            <a:spcBef>
              <a:spcPts val="600"/>
            </a:spcBef>
            <a:spcAft>
              <a:spcPts val="600"/>
            </a:spcAft>
          </a:pPr>
          <a:endParaRPr lang="zh-CN" altLang="en-US"/>
        </a:p>
      </dgm:t>
    </dgm:pt>
    <dgm:pt modelId="{4354C061-953E-477E-86F9-723D76FCEFA5}" type="sibTrans" cxnId="{7F4E8548-C1CC-4C1A-A572-AD29B30CAA30}">
      <dgm:prSet/>
      <dgm:spPr/>
      <dgm:t>
        <a:bodyPr/>
        <a:lstStyle/>
        <a:p>
          <a:pPr>
            <a:spcBef>
              <a:spcPts val="600"/>
            </a:spcBef>
            <a:spcAft>
              <a:spcPts val="600"/>
            </a:spcAft>
          </a:pPr>
          <a:endParaRPr lang="zh-CN" altLang="en-US"/>
        </a:p>
      </dgm:t>
    </dgm:pt>
    <dgm:pt modelId="{08C00B9B-4FB6-438C-A80C-A47B8DCFDADD}">
      <dgm:prSet custT="1"/>
      <dgm:spPr/>
      <dgm:t>
        <a:bodyPr/>
        <a:lstStyle/>
        <a:p>
          <a:pPr>
            <a:spcBef>
              <a:spcPts val="600"/>
            </a:spcBef>
            <a:spcAft>
              <a:spcPts val="600"/>
            </a:spcAft>
          </a:pPr>
          <a:r>
            <a:rPr lang="zh-CN" altLang="en-US" sz="1800" dirty="0">
              <a:latin typeface="黑体" pitchFamily="2" charset="-122"/>
              <a:ea typeface="黑体" pitchFamily="2" charset="-122"/>
            </a:rPr>
            <a:t>长度一般以字为单位</a:t>
          </a:r>
          <a:endParaRPr lang="en-US" altLang="zh-CN" sz="1800" dirty="0">
            <a:latin typeface="黑体" pitchFamily="2" charset="-122"/>
            <a:ea typeface="黑体" pitchFamily="2" charset="-122"/>
          </a:endParaRPr>
        </a:p>
      </dgm:t>
    </dgm:pt>
    <dgm:pt modelId="{07023092-64A7-4F3D-8060-77915302DBE4}" type="parTrans" cxnId="{95656624-A6F6-4B0D-8A28-DE9E61B330A0}">
      <dgm:prSet/>
      <dgm:spPr/>
      <dgm:t>
        <a:bodyPr/>
        <a:lstStyle/>
        <a:p>
          <a:pPr>
            <a:spcBef>
              <a:spcPts val="600"/>
            </a:spcBef>
            <a:spcAft>
              <a:spcPts val="600"/>
            </a:spcAft>
          </a:pPr>
          <a:endParaRPr lang="zh-CN" altLang="en-US"/>
        </a:p>
      </dgm:t>
    </dgm:pt>
    <dgm:pt modelId="{0F6EA298-DBA9-4C38-9BE2-8DF5880335E5}" type="sibTrans" cxnId="{95656624-A6F6-4B0D-8A28-DE9E61B330A0}">
      <dgm:prSet/>
      <dgm:spPr/>
      <dgm:t>
        <a:bodyPr/>
        <a:lstStyle/>
        <a:p>
          <a:pPr>
            <a:spcBef>
              <a:spcPts val="600"/>
            </a:spcBef>
            <a:spcAft>
              <a:spcPts val="600"/>
            </a:spcAft>
          </a:pPr>
          <a:endParaRPr lang="zh-CN" altLang="en-US"/>
        </a:p>
      </dgm:t>
    </dgm:pt>
    <dgm:pt modelId="{F026C3E4-C264-4B23-8E87-00A6890422EA}">
      <dgm:prSet custT="1"/>
      <dgm:spPr/>
      <dgm:t>
        <a:bodyPr/>
        <a:lstStyle/>
        <a:p>
          <a:pPr>
            <a:spcBef>
              <a:spcPts val="600"/>
            </a:spcBef>
            <a:spcAft>
              <a:spcPts val="600"/>
            </a:spcAft>
          </a:pPr>
          <a:r>
            <a:rPr lang="zh-CN" altLang="en-US" sz="1800" dirty="0">
              <a:latin typeface="黑体" pitchFamily="2" charset="-122"/>
              <a:ea typeface="黑体" pitchFamily="2" charset="-122"/>
            </a:rPr>
            <a:t>对于微机系统和大中型机，可能有几十个甚至上百个；对于嵌入式系统，仅有几个到几十个</a:t>
          </a:r>
          <a:endParaRPr lang="en-US" altLang="zh-CN" sz="1800" dirty="0">
            <a:latin typeface="黑体" pitchFamily="2" charset="-122"/>
            <a:ea typeface="黑体" pitchFamily="2" charset="-122"/>
          </a:endParaRPr>
        </a:p>
      </dgm:t>
    </dgm:pt>
    <dgm:pt modelId="{6288B19F-FD44-4324-A625-A64E429F7A71}" type="parTrans" cxnId="{72F8AAA8-BF03-475E-B63E-E4C8C66C5262}">
      <dgm:prSet/>
      <dgm:spPr/>
      <dgm:t>
        <a:bodyPr/>
        <a:lstStyle/>
        <a:p>
          <a:pPr>
            <a:spcBef>
              <a:spcPts val="600"/>
            </a:spcBef>
            <a:spcAft>
              <a:spcPts val="600"/>
            </a:spcAft>
          </a:pPr>
          <a:endParaRPr lang="zh-CN" altLang="en-US"/>
        </a:p>
      </dgm:t>
    </dgm:pt>
    <dgm:pt modelId="{A90B39E4-F4DE-45F2-954C-EA3477ABA1CC}" type="sibTrans" cxnId="{72F8AAA8-BF03-475E-B63E-E4C8C66C5262}">
      <dgm:prSet/>
      <dgm:spPr/>
      <dgm:t>
        <a:bodyPr/>
        <a:lstStyle/>
        <a:p>
          <a:pPr>
            <a:spcBef>
              <a:spcPts val="600"/>
            </a:spcBef>
            <a:spcAft>
              <a:spcPts val="600"/>
            </a:spcAft>
          </a:pPr>
          <a:endParaRPr lang="zh-CN" altLang="en-US"/>
        </a:p>
      </dgm:t>
    </dgm:pt>
    <dgm:pt modelId="{20C5BF06-0E5A-465C-8226-27EFCEA9F121}" type="pres">
      <dgm:prSet presAssocID="{B12F7871-1DD4-4ED9-B4CB-BD44B0790B35}" presName="linear" presStyleCnt="0">
        <dgm:presLayoutVars>
          <dgm:dir/>
          <dgm:animLvl val="lvl"/>
          <dgm:resizeHandles val="exact"/>
        </dgm:presLayoutVars>
      </dgm:prSet>
      <dgm:spPr/>
      <dgm:t>
        <a:bodyPr/>
        <a:lstStyle/>
        <a:p>
          <a:endParaRPr lang="zh-CN" altLang="en-US"/>
        </a:p>
      </dgm:t>
    </dgm:pt>
    <dgm:pt modelId="{239E6D48-E129-4E98-A3B6-B1284F526E32}" type="pres">
      <dgm:prSet presAssocID="{C6C35655-F3B4-4A93-B6BA-2CDE97AEFEF5}" presName="parentLin" presStyleCnt="0"/>
      <dgm:spPr/>
    </dgm:pt>
    <dgm:pt modelId="{FAFA9F9E-BC05-4E10-836E-F8DDF1C2F179}" type="pres">
      <dgm:prSet presAssocID="{C6C35655-F3B4-4A93-B6BA-2CDE97AEFEF5}" presName="parentLeftMargin" presStyleLbl="node1" presStyleIdx="0" presStyleCnt="2"/>
      <dgm:spPr/>
      <dgm:t>
        <a:bodyPr/>
        <a:lstStyle/>
        <a:p>
          <a:endParaRPr lang="zh-CN" altLang="en-US"/>
        </a:p>
      </dgm:t>
    </dgm:pt>
    <dgm:pt modelId="{F498ED07-D6D6-4ACF-829D-43841F230CF2}" type="pres">
      <dgm:prSet presAssocID="{C6C35655-F3B4-4A93-B6BA-2CDE97AEFEF5}" presName="parentText" presStyleLbl="node1" presStyleIdx="0" presStyleCnt="2" custLinFactX="28620" custLinFactNeighborX="100000" custLinFactNeighborY="36890">
        <dgm:presLayoutVars>
          <dgm:chMax val="0"/>
          <dgm:bulletEnabled val="1"/>
        </dgm:presLayoutVars>
      </dgm:prSet>
      <dgm:spPr/>
      <dgm:t>
        <a:bodyPr/>
        <a:lstStyle/>
        <a:p>
          <a:endParaRPr lang="zh-CN" altLang="en-US"/>
        </a:p>
      </dgm:t>
    </dgm:pt>
    <dgm:pt modelId="{78264B95-91E9-4700-8F5D-5B3B9D6DD830}" type="pres">
      <dgm:prSet presAssocID="{C6C35655-F3B4-4A93-B6BA-2CDE97AEFEF5}" presName="negativeSpace" presStyleCnt="0"/>
      <dgm:spPr/>
    </dgm:pt>
    <dgm:pt modelId="{B47D9F78-34A6-4721-8B8D-BF77E89DDD67}" type="pres">
      <dgm:prSet presAssocID="{C6C35655-F3B4-4A93-B6BA-2CDE97AEFEF5}" presName="childText" presStyleLbl="conFgAcc1" presStyleIdx="0" presStyleCnt="2" custLinFactY="1582" custLinFactNeighborX="146" custLinFactNeighborY="100000">
        <dgm:presLayoutVars>
          <dgm:bulletEnabled val="1"/>
        </dgm:presLayoutVars>
      </dgm:prSet>
      <dgm:spPr/>
      <dgm:t>
        <a:bodyPr/>
        <a:lstStyle/>
        <a:p>
          <a:endParaRPr lang="zh-CN" altLang="en-US"/>
        </a:p>
      </dgm:t>
    </dgm:pt>
    <dgm:pt modelId="{73F5CE77-2D00-4EDD-8E27-8682EA28E5A8}" type="pres">
      <dgm:prSet presAssocID="{EF7C33CD-E324-44C6-95B5-C8A9C405883F}" presName="spaceBetweenRectangles" presStyleCnt="0"/>
      <dgm:spPr/>
    </dgm:pt>
    <dgm:pt modelId="{4DE8104C-CE6D-4618-9228-31EDC053C481}" type="pres">
      <dgm:prSet presAssocID="{7C45412E-6475-471C-B564-C088387C4828}" presName="parentLin" presStyleCnt="0"/>
      <dgm:spPr/>
    </dgm:pt>
    <dgm:pt modelId="{433DC10D-877F-4505-8EC8-9BA8EBEE35C1}" type="pres">
      <dgm:prSet presAssocID="{7C45412E-6475-471C-B564-C088387C4828}" presName="parentLeftMargin" presStyleLbl="node1" presStyleIdx="0" presStyleCnt="2"/>
      <dgm:spPr/>
      <dgm:t>
        <a:bodyPr/>
        <a:lstStyle/>
        <a:p>
          <a:endParaRPr lang="zh-CN" altLang="en-US"/>
        </a:p>
      </dgm:t>
    </dgm:pt>
    <dgm:pt modelId="{CC71B173-13BF-479B-B412-9E54F6174080}" type="pres">
      <dgm:prSet presAssocID="{7C45412E-6475-471C-B564-C088387C4828}" presName="parentText" presStyleLbl="node1" presStyleIdx="1" presStyleCnt="2">
        <dgm:presLayoutVars>
          <dgm:chMax val="0"/>
          <dgm:bulletEnabled val="1"/>
        </dgm:presLayoutVars>
      </dgm:prSet>
      <dgm:spPr/>
      <dgm:t>
        <a:bodyPr/>
        <a:lstStyle/>
        <a:p>
          <a:endParaRPr lang="zh-CN" altLang="en-US"/>
        </a:p>
      </dgm:t>
    </dgm:pt>
    <dgm:pt modelId="{B6C9137D-9B72-481B-A3BA-2CB5A484437B}" type="pres">
      <dgm:prSet presAssocID="{7C45412E-6475-471C-B564-C088387C4828}" presName="negativeSpace" presStyleCnt="0"/>
      <dgm:spPr/>
    </dgm:pt>
    <dgm:pt modelId="{70BDF2CA-6183-4E74-ABC7-57212E0DA609}" type="pres">
      <dgm:prSet presAssocID="{7C45412E-6475-471C-B564-C088387C4828}" presName="childText" presStyleLbl="conFgAcc1" presStyleIdx="1" presStyleCnt="2">
        <dgm:presLayoutVars>
          <dgm:bulletEnabled val="1"/>
        </dgm:presLayoutVars>
      </dgm:prSet>
      <dgm:spPr/>
      <dgm:t>
        <a:bodyPr/>
        <a:lstStyle/>
        <a:p>
          <a:endParaRPr lang="zh-CN" altLang="en-US"/>
        </a:p>
      </dgm:t>
    </dgm:pt>
  </dgm:ptLst>
  <dgm:cxnLst>
    <dgm:cxn modelId="{84F9782B-1DB8-42B8-922B-FBAA6C90266C}" type="presOf" srcId="{B59BC0B3-0C70-4253-AAD0-09CF40AE2C58}" destId="{B47D9F78-34A6-4721-8B8D-BF77E89DDD67}" srcOrd="0" destOrd="1" presId="urn:microsoft.com/office/officeart/2005/8/layout/list1"/>
    <dgm:cxn modelId="{B1E10FA1-8EAD-4AB3-9F28-2E6558D35512}" srcId="{B12F7871-1DD4-4ED9-B4CB-BD44B0790B35}" destId="{C6C35655-F3B4-4A93-B6BA-2CDE97AEFEF5}" srcOrd="0" destOrd="0" parTransId="{4FB0FC2C-302E-4C8E-B0BE-20D2828E47C8}" sibTransId="{EF7C33CD-E324-44C6-95B5-C8A9C405883F}"/>
    <dgm:cxn modelId="{20F067EB-4E00-4BCB-BB09-4CBB004EB3DB}" type="presOf" srcId="{C6C35655-F3B4-4A93-B6BA-2CDE97AEFEF5}" destId="{FAFA9F9E-BC05-4E10-836E-F8DDF1C2F179}" srcOrd="0" destOrd="0" presId="urn:microsoft.com/office/officeart/2005/8/layout/list1"/>
    <dgm:cxn modelId="{A6D6A6A4-9C0A-4989-8287-13E9F7E88874}" type="presOf" srcId="{F026C3E4-C264-4B23-8E87-00A6890422EA}" destId="{70BDF2CA-6183-4E74-ABC7-57212E0DA609}" srcOrd="0" destOrd="2" presId="urn:microsoft.com/office/officeart/2005/8/layout/list1"/>
    <dgm:cxn modelId="{7F4E8548-C1CC-4C1A-A572-AD29B30CAA30}" srcId="{7C45412E-6475-471C-B564-C088387C4828}" destId="{6C346C14-3C58-41A8-B53B-020F8A626F90}" srcOrd="0" destOrd="0" parTransId="{6ECF2EDA-880E-40D0-B59C-DBD7884EA5F0}" sibTransId="{4354C061-953E-477E-86F9-723D76FCEFA5}"/>
    <dgm:cxn modelId="{B337A0D1-82E8-4F7B-A537-3A803D6D7C36}" srcId="{C6C35655-F3B4-4A93-B6BA-2CDE97AEFEF5}" destId="{8D4953E2-39B6-4933-B761-08AC499FA6B5}" srcOrd="0" destOrd="0" parTransId="{8DC25D51-9263-4382-AAA0-B0426D1594E4}" sibTransId="{1BF17C24-36B0-4736-AC90-D817DAF7BA69}"/>
    <dgm:cxn modelId="{657B60B0-F366-4988-B21D-11F5C62CE2AB}" type="presOf" srcId="{B12F7871-1DD4-4ED9-B4CB-BD44B0790B35}" destId="{20C5BF06-0E5A-465C-8226-27EFCEA9F121}" srcOrd="0" destOrd="0" presId="urn:microsoft.com/office/officeart/2005/8/layout/list1"/>
    <dgm:cxn modelId="{ED25CC6A-7CCC-4559-BBD5-03A446A0F12D}" srcId="{B12F7871-1DD4-4ED9-B4CB-BD44B0790B35}" destId="{7C45412E-6475-471C-B564-C088387C4828}" srcOrd="1" destOrd="0" parTransId="{D92A81E4-F1C1-4A3F-9308-D939B57FDDF1}" sibTransId="{9FF6A24D-2BA7-4A47-8906-C10BE87ABED2}"/>
    <dgm:cxn modelId="{582D4C30-0E9D-4E28-8A62-0DC2A75C8751}" type="presOf" srcId="{8D4953E2-39B6-4933-B761-08AC499FA6B5}" destId="{B47D9F78-34A6-4721-8B8D-BF77E89DDD67}" srcOrd="0" destOrd="0" presId="urn:microsoft.com/office/officeart/2005/8/layout/list1"/>
    <dgm:cxn modelId="{01867111-A01E-45B2-AA7D-A8ED40CE4CF0}" srcId="{C6C35655-F3B4-4A93-B6BA-2CDE97AEFEF5}" destId="{B59BC0B3-0C70-4253-AAD0-09CF40AE2C58}" srcOrd="1" destOrd="0" parTransId="{AAB102D1-4D09-44F1-B3CF-B5690CA4D8AB}" sibTransId="{883789FE-CEA3-4AAD-BCB8-3A8574BA27BD}"/>
    <dgm:cxn modelId="{BE8F36D8-C008-4E53-BAD4-A262AD8AA9D1}" type="presOf" srcId="{691F9E0C-3FA0-4F70-9E9F-CF296F777CBA}" destId="{B47D9F78-34A6-4721-8B8D-BF77E89DDD67}" srcOrd="0" destOrd="4" presId="urn:microsoft.com/office/officeart/2005/8/layout/list1"/>
    <dgm:cxn modelId="{499F8541-2BAA-4707-A8E6-9834565E8DE7}" type="presOf" srcId="{6C346C14-3C58-41A8-B53B-020F8A626F90}" destId="{70BDF2CA-6183-4E74-ABC7-57212E0DA609}" srcOrd="0" destOrd="0" presId="urn:microsoft.com/office/officeart/2005/8/layout/list1"/>
    <dgm:cxn modelId="{48B23149-513B-4B32-AF66-34AF19018792}" type="presOf" srcId="{08C00B9B-4FB6-438C-A80C-A47B8DCFDADD}" destId="{70BDF2CA-6183-4E74-ABC7-57212E0DA609}" srcOrd="0" destOrd="1" presId="urn:microsoft.com/office/officeart/2005/8/layout/list1"/>
    <dgm:cxn modelId="{D574347C-F7B8-46CC-9CEA-A6F35203CEB8}" srcId="{C6C35655-F3B4-4A93-B6BA-2CDE97AEFEF5}" destId="{726DE1DF-1330-4BEA-9EA2-E030AE3CCFF8}" srcOrd="2" destOrd="0" parTransId="{A75F0FA1-F13A-4F44-A7B5-458ABBDE2FED}" sibTransId="{11138D5E-C1CB-4726-91B8-834E5AD45F80}"/>
    <dgm:cxn modelId="{7EC8B7D6-4DF0-4788-B253-1CDD90369684}" type="presOf" srcId="{7C45412E-6475-471C-B564-C088387C4828}" destId="{433DC10D-877F-4505-8EC8-9BA8EBEE35C1}" srcOrd="0" destOrd="0" presId="urn:microsoft.com/office/officeart/2005/8/layout/list1"/>
    <dgm:cxn modelId="{8DC206B1-FB63-4EEA-AD20-00DE3E3F5EEB}" type="presOf" srcId="{726DE1DF-1330-4BEA-9EA2-E030AE3CCFF8}" destId="{B47D9F78-34A6-4721-8B8D-BF77E89DDD67}" srcOrd="0" destOrd="2" presId="urn:microsoft.com/office/officeart/2005/8/layout/list1"/>
    <dgm:cxn modelId="{7A820AA1-A1A8-427D-9B68-46D52480DD91}" type="presOf" srcId="{7C45412E-6475-471C-B564-C088387C4828}" destId="{CC71B173-13BF-479B-B412-9E54F6174080}" srcOrd="1" destOrd="0" presId="urn:microsoft.com/office/officeart/2005/8/layout/list1"/>
    <dgm:cxn modelId="{95656624-A6F6-4B0D-8A28-DE9E61B330A0}" srcId="{7C45412E-6475-471C-B564-C088387C4828}" destId="{08C00B9B-4FB6-438C-A80C-A47B8DCFDADD}" srcOrd="1" destOrd="0" parTransId="{07023092-64A7-4F3D-8060-77915302DBE4}" sibTransId="{0F6EA298-DBA9-4C38-9BE2-8DF5880335E5}"/>
    <dgm:cxn modelId="{A5D8CBFA-A871-4E76-84A3-56B61083E220}" srcId="{C6C35655-F3B4-4A93-B6BA-2CDE97AEFEF5}" destId="{691F9E0C-3FA0-4F70-9E9F-CF296F777CBA}" srcOrd="4" destOrd="0" parTransId="{7841BD04-07A8-4015-829B-B097E03D2FAE}" sibTransId="{130C8366-BC87-48EB-92A1-200977B9D028}"/>
    <dgm:cxn modelId="{F6A2A0D5-5193-4A98-B7D2-8D0EAF28952D}" type="presOf" srcId="{7A8D9199-5938-43F8-8271-B733867D65E0}" destId="{B47D9F78-34A6-4721-8B8D-BF77E89DDD67}" srcOrd="0" destOrd="3" presId="urn:microsoft.com/office/officeart/2005/8/layout/list1"/>
    <dgm:cxn modelId="{72F8AAA8-BF03-475E-B63E-E4C8C66C5262}" srcId="{7C45412E-6475-471C-B564-C088387C4828}" destId="{F026C3E4-C264-4B23-8E87-00A6890422EA}" srcOrd="2" destOrd="0" parTransId="{6288B19F-FD44-4324-A625-A64E429F7A71}" sibTransId="{A90B39E4-F4DE-45F2-954C-EA3477ABA1CC}"/>
    <dgm:cxn modelId="{22B4C068-ECBD-428C-BBC0-32026D1C7579}" srcId="{C6C35655-F3B4-4A93-B6BA-2CDE97AEFEF5}" destId="{7A8D9199-5938-43F8-8271-B733867D65E0}" srcOrd="3" destOrd="0" parTransId="{7874BF4A-ECE5-4813-9EC9-D0D1A74A91F7}" sibTransId="{2914A2B7-E6D8-43E7-B670-1F7E424A75C1}"/>
    <dgm:cxn modelId="{E4379532-16CC-4CE4-B24C-B26BFBF58A61}" type="presOf" srcId="{C6C35655-F3B4-4A93-B6BA-2CDE97AEFEF5}" destId="{F498ED07-D6D6-4ACF-829D-43841F230CF2}" srcOrd="1" destOrd="0" presId="urn:microsoft.com/office/officeart/2005/8/layout/list1"/>
    <dgm:cxn modelId="{253FA88E-3486-47DC-B4F3-E34AC6233939}" type="presParOf" srcId="{20C5BF06-0E5A-465C-8226-27EFCEA9F121}" destId="{239E6D48-E129-4E98-A3B6-B1284F526E32}" srcOrd="0" destOrd="0" presId="urn:microsoft.com/office/officeart/2005/8/layout/list1"/>
    <dgm:cxn modelId="{E9A5F84D-1818-4FA3-8B11-ABC9AFE02556}" type="presParOf" srcId="{239E6D48-E129-4E98-A3B6-B1284F526E32}" destId="{FAFA9F9E-BC05-4E10-836E-F8DDF1C2F179}" srcOrd="0" destOrd="0" presId="urn:microsoft.com/office/officeart/2005/8/layout/list1"/>
    <dgm:cxn modelId="{AC524EFC-B4C5-4289-8BDD-55A9D32E6AA1}" type="presParOf" srcId="{239E6D48-E129-4E98-A3B6-B1284F526E32}" destId="{F498ED07-D6D6-4ACF-829D-43841F230CF2}" srcOrd="1" destOrd="0" presId="urn:microsoft.com/office/officeart/2005/8/layout/list1"/>
    <dgm:cxn modelId="{BCA0B4BF-4FE2-42F4-BB0F-9326F0B23544}" type="presParOf" srcId="{20C5BF06-0E5A-465C-8226-27EFCEA9F121}" destId="{78264B95-91E9-4700-8F5D-5B3B9D6DD830}" srcOrd="1" destOrd="0" presId="urn:microsoft.com/office/officeart/2005/8/layout/list1"/>
    <dgm:cxn modelId="{5C00792E-E0A0-453B-B28F-31BD10290641}" type="presParOf" srcId="{20C5BF06-0E5A-465C-8226-27EFCEA9F121}" destId="{B47D9F78-34A6-4721-8B8D-BF77E89DDD67}" srcOrd="2" destOrd="0" presId="urn:microsoft.com/office/officeart/2005/8/layout/list1"/>
    <dgm:cxn modelId="{4D5EB357-0596-47B9-A96C-15B654DE4F86}" type="presParOf" srcId="{20C5BF06-0E5A-465C-8226-27EFCEA9F121}" destId="{73F5CE77-2D00-4EDD-8E27-8682EA28E5A8}" srcOrd="3" destOrd="0" presId="urn:microsoft.com/office/officeart/2005/8/layout/list1"/>
    <dgm:cxn modelId="{E71444BC-676B-4E1C-AA73-A8D32A87C500}" type="presParOf" srcId="{20C5BF06-0E5A-465C-8226-27EFCEA9F121}" destId="{4DE8104C-CE6D-4618-9228-31EDC053C481}" srcOrd="4" destOrd="0" presId="urn:microsoft.com/office/officeart/2005/8/layout/list1"/>
    <dgm:cxn modelId="{7217BABF-B538-4B75-BCDC-43EF8B61E59C}" type="presParOf" srcId="{4DE8104C-CE6D-4618-9228-31EDC053C481}" destId="{433DC10D-877F-4505-8EC8-9BA8EBEE35C1}" srcOrd="0" destOrd="0" presId="urn:microsoft.com/office/officeart/2005/8/layout/list1"/>
    <dgm:cxn modelId="{3444DF83-4CB7-4F38-BDD2-6F41C68F8D76}" type="presParOf" srcId="{4DE8104C-CE6D-4618-9228-31EDC053C481}" destId="{CC71B173-13BF-479B-B412-9E54F6174080}" srcOrd="1" destOrd="0" presId="urn:microsoft.com/office/officeart/2005/8/layout/list1"/>
    <dgm:cxn modelId="{FEAB80AC-F88C-498E-9341-3D1A23A4F6D0}" type="presParOf" srcId="{20C5BF06-0E5A-465C-8226-27EFCEA9F121}" destId="{B6C9137D-9B72-481B-A3BA-2CB5A484437B}" srcOrd="5" destOrd="0" presId="urn:microsoft.com/office/officeart/2005/8/layout/list1"/>
    <dgm:cxn modelId="{2D40EF9F-4AE5-4B97-B9F6-502E95B30942}" type="presParOf" srcId="{20C5BF06-0E5A-465C-8226-27EFCEA9F121}" destId="{70BDF2CA-6183-4E74-ABC7-57212E0DA60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740322-8B91-47C3-9E64-A301F959F899}" type="doc">
      <dgm:prSet loTypeId="urn:microsoft.com/office/officeart/2005/8/layout/list1" loCatId="list" qsTypeId="urn:microsoft.com/office/officeart/2005/8/quickstyle/3d1" qsCatId="3D" csTypeId="urn:microsoft.com/office/officeart/2005/8/colors/accent6_5" csCatId="accent6" phldr="1"/>
      <dgm:spPr/>
      <dgm:t>
        <a:bodyPr/>
        <a:lstStyle/>
        <a:p>
          <a:endParaRPr lang="zh-CN" altLang="en-US"/>
        </a:p>
      </dgm:t>
    </dgm:pt>
    <dgm:pt modelId="{825E47C5-5609-4416-8E9C-F954B52E1A5C}">
      <dgm:prSet phldrT="[文本]"/>
      <dgm:spPr>
        <a:solidFill>
          <a:srgbClr val="0070C0"/>
        </a:solidFill>
      </dgm:spPr>
      <dgm:t>
        <a:bodyPr/>
        <a:lstStyle/>
        <a:p>
          <a:r>
            <a:rPr lang="zh-CN" altLang="en-US">
              <a:latin typeface="黑体" pitchFamily="2" charset="-122"/>
              <a:ea typeface="黑体" pitchFamily="2" charset="-122"/>
            </a:rPr>
            <a:t>高速缓冲</a:t>
          </a:r>
          <a:endParaRPr lang="zh-CN" altLang="en-US" dirty="0"/>
        </a:p>
      </dgm:t>
    </dgm:pt>
    <dgm:pt modelId="{DD14A84E-FD8C-452C-9F3A-665D1DB14304}" type="parTrans" cxnId="{B0D85EA6-3246-435B-9627-97714FE14F9B}">
      <dgm:prSet/>
      <dgm:spPr/>
      <dgm:t>
        <a:bodyPr/>
        <a:lstStyle/>
        <a:p>
          <a:endParaRPr lang="zh-CN" altLang="en-US"/>
        </a:p>
      </dgm:t>
    </dgm:pt>
    <dgm:pt modelId="{8ED8FB50-5A7A-4C6E-B9D6-ABDA141ED0D1}" type="sibTrans" cxnId="{B0D85EA6-3246-435B-9627-97714FE14F9B}">
      <dgm:prSet/>
      <dgm:spPr/>
      <dgm:t>
        <a:bodyPr/>
        <a:lstStyle/>
        <a:p>
          <a:endParaRPr lang="zh-CN" altLang="en-US"/>
        </a:p>
      </dgm:t>
    </dgm:pt>
    <dgm:pt modelId="{1DFAB64C-FED9-4433-8D9F-49245C2B6157}">
      <dgm:prSet custT="1"/>
      <dgm:spPr/>
      <dgm:t>
        <a:bodyPr/>
        <a:lstStyle/>
        <a:p>
          <a:r>
            <a:rPr lang="zh-CN" altLang="en-US" sz="2000" dirty="0">
              <a:latin typeface="黑体" pitchFamily="2" charset="-122"/>
              <a:ea typeface="黑体" pitchFamily="2" charset="-122"/>
            </a:rPr>
            <a:t>容量大于或远大于寄存器，比内存小两到三个数量级左右，从几十</a:t>
          </a:r>
          <a:r>
            <a:rPr lang="en-US" altLang="zh-CN" sz="2000" dirty="0">
              <a:latin typeface="黑体" pitchFamily="2" charset="-122"/>
              <a:ea typeface="黑体" pitchFamily="2" charset="-122"/>
            </a:rPr>
            <a:t>KB</a:t>
          </a:r>
          <a:r>
            <a:rPr lang="zh-CN" altLang="en-US" sz="2000" dirty="0">
              <a:latin typeface="黑体" pitchFamily="2" charset="-122"/>
              <a:ea typeface="黑体" pitchFamily="2" charset="-122"/>
            </a:rPr>
            <a:t>到几</a:t>
          </a:r>
          <a:r>
            <a:rPr lang="en-US" altLang="zh-CN" sz="2000" dirty="0">
              <a:latin typeface="黑体" pitchFamily="2" charset="-122"/>
              <a:ea typeface="黑体" pitchFamily="2" charset="-122"/>
            </a:rPr>
            <a:t>MB</a:t>
          </a:r>
        </a:p>
      </dgm:t>
    </dgm:pt>
    <dgm:pt modelId="{EA6774C1-7656-4A88-8F92-0B99F8A32FDC}" type="parTrans" cxnId="{6DD79D37-4E1D-4734-B38C-DBDE59543A77}">
      <dgm:prSet/>
      <dgm:spPr/>
      <dgm:t>
        <a:bodyPr/>
        <a:lstStyle/>
        <a:p>
          <a:endParaRPr lang="zh-CN" altLang="en-US"/>
        </a:p>
      </dgm:t>
    </dgm:pt>
    <dgm:pt modelId="{49394152-004C-4632-AFED-D59FA77AB821}" type="sibTrans" cxnId="{6DD79D37-4E1D-4734-B38C-DBDE59543A77}">
      <dgm:prSet/>
      <dgm:spPr/>
      <dgm:t>
        <a:bodyPr/>
        <a:lstStyle/>
        <a:p>
          <a:endParaRPr lang="zh-CN" altLang="en-US"/>
        </a:p>
      </dgm:t>
    </dgm:pt>
    <dgm:pt modelId="{F53E31B1-B5DA-4AC5-B35E-0FF3D6CD9C77}">
      <dgm:prSet custT="1"/>
      <dgm:spPr/>
      <dgm:t>
        <a:bodyPr/>
        <a:lstStyle/>
        <a:p>
          <a:r>
            <a:rPr lang="zh-CN" altLang="en-US" sz="2000" dirty="0">
              <a:latin typeface="黑体" pitchFamily="2" charset="-122"/>
              <a:ea typeface="黑体" pitchFamily="2" charset="-122"/>
            </a:rPr>
            <a:t>访问速度快于主存</a:t>
          </a:r>
          <a:endParaRPr lang="en-US" altLang="zh-CN" sz="2000" dirty="0">
            <a:latin typeface="黑体" pitchFamily="2" charset="-122"/>
            <a:ea typeface="黑体" pitchFamily="2" charset="-122"/>
          </a:endParaRPr>
        </a:p>
      </dgm:t>
    </dgm:pt>
    <dgm:pt modelId="{4F9D1383-211E-4731-971A-DAE201D6CB8A}" type="parTrans" cxnId="{57F3C375-AA43-4E5A-B417-E6EAF95C1690}">
      <dgm:prSet/>
      <dgm:spPr/>
      <dgm:t>
        <a:bodyPr/>
        <a:lstStyle/>
        <a:p>
          <a:endParaRPr lang="zh-CN" altLang="en-US"/>
        </a:p>
      </dgm:t>
    </dgm:pt>
    <dgm:pt modelId="{2DBB12CC-8AF0-476C-9D76-E8084EB1ED17}" type="sibTrans" cxnId="{57F3C375-AA43-4E5A-B417-E6EAF95C1690}">
      <dgm:prSet/>
      <dgm:spPr/>
      <dgm:t>
        <a:bodyPr/>
        <a:lstStyle/>
        <a:p>
          <a:endParaRPr lang="zh-CN" altLang="en-US"/>
        </a:p>
      </dgm:t>
    </dgm:pt>
    <dgm:pt modelId="{AB99049A-9D68-41A6-B6B0-501371C20606}">
      <dgm:prSet custT="1"/>
      <dgm:spPr/>
      <dgm:t>
        <a:bodyPr/>
        <a:lstStyle/>
        <a:p>
          <a:r>
            <a:rPr lang="zh-CN" altLang="en-US" sz="2000" dirty="0">
              <a:latin typeface="黑体" pitchFamily="2" charset="-122"/>
              <a:ea typeface="黑体" pitchFamily="2" charset="-122"/>
            </a:rPr>
            <a:t>将主存中经常访问的信息存放在高速缓冲，减少访问主存次数</a:t>
          </a:r>
          <a:endParaRPr lang="en-US" altLang="zh-CN" sz="2000" dirty="0">
            <a:latin typeface="黑体" pitchFamily="2" charset="-122"/>
            <a:ea typeface="黑体" pitchFamily="2" charset="-122"/>
          </a:endParaRPr>
        </a:p>
      </dgm:t>
    </dgm:pt>
    <dgm:pt modelId="{24B119C8-B8F7-4739-801F-67B56E96D417}" type="parTrans" cxnId="{BBF596BF-DD21-49A8-89E7-6045BBAE5A7D}">
      <dgm:prSet/>
      <dgm:spPr/>
      <dgm:t>
        <a:bodyPr/>
        <a:lstStyle/>
        <a:p>
          <a:endParaRPr lang="zh-CN" altLang="en-US"/>
        </a:p>
      </dgm:t>
    </dgm:pt>
    <dgm:pt modelId="{C8B87EEC-0003-4490-8875-E5E1DA7F7884}" type="sibTrans" cxnId="{BBF596BF-DD21-49A8-89E7-6045BBAE5A7D}">
      <dgm:prSet/>
      <dgm:spPr/>
      <dgm:t>
        <a:bodyPr/>
        <a:lstStyle/>
        <a:p>
          <a:endParaRPr lang="zh-CN" altLang="en-US"/>
        </a:p>
      </dgm:t>
    </dgm:pt>
    <dgm:pt modelId="{3FB9C00F-1713-4FCE-867A-0CCF8FF94234}">
      <dgm:prSet/>
      <dgm:spPr>
        <a:solidFill>
          <a:srgbClr val="0070C0"/>
        </a:solidFill>
      </dgm:spPr>
      <dgm:t>
        <a:bodyPr/>
        <a:lstStyle/>
        <a:p>
          <a:r>
            <a:rPr lang="zh-CN" altLang="en-US">
              <a:latin typeface="黑体" pitchFamily="2" charset="-122"/>
              <a:ea typeface="黑体" pitchFamily="2" charset="-122"/>
            </a:rPr>
            <a:t>磁盘缓冲</a:t>
          </a:r>
          <a:endParaRPr lang="en-US" altLang="zh-CN" dirty="0">
            <a:latin typeface="黑体" pitchFamily="2" charset="-122"/>
            <a:ea typeface="黑体" pitchFamily="2" charset="-122"/>
          </a:endParaRPr>
        </a:p>
      </dgm:t>
    </dgm:pt>
    <dgm:pt modelId="{3BC85D23-C9C6-456F-A8D3-C94A919240B0}" type="parTrans" cxnId="{A71F706A-D609-4BB2-89B9-FE9832952A97}">
      <dgm:prSet/>
      <dgm:spPr/>
      <dgm:t>
        <a:bodyPr/>
        <a:lstStyle/>
        <a:p>
          <a:endParaRPr lang="zh-CN" altLang="en-US"/>
        </a:p>
      </dgm:t>
    </dgm:pt>
    <dgm:pt modelId="{7F5FBF93-8F3C-486F-AB99-2B5DA0F5BA29}" type="sibTrans" cxnId="{A71F706A-D609-4BB2-89B9-FE9832952A97}">
      <dgm:prSet/>
      <dgm:spPr/>
      <dgm:t>
        <a:bodyPr/>
        <a:lstStyle/>
        <a:p>
          <a:endParaRPr lang="zh-CN" altLang="en-US"/>
        </a:p>
      </dgm:t>
    </dgm:pt>
    <dgm:pt modelId="{C3652A9A-DDD4-434F-A254-24668E0CBE7D}">
      <dgm:prSet custT="1"/>
      <dgm:spPr/>
      <dgm:t>
        <a:bodyPr/>
        <a:lstStyle/>
        <a:p>
          <a:r>
            <a:rPr lang="zh-CN" altLang="en-US" sz="2000" dirty="0">
              <a:latin typeface="黑体" pitchFamily="2" charset="-122"/>
              <a:ea typeface="黑体" pitchFamily="2" charset="-122"/>
            </a:rPr>
            <a:t>将一部分频繁使用的磁盘数据和信息，暂时存放在磁盘缓冲中，减少访问磁盘次数</a:t>
          </a:r>
          <a:endParaRPr lang="en-US" altLang="zh-CN" sz="2000" dirty="0">
            <a:latin typeface="黑体" pitchFamily="2" charset="-122"/>
            <a:ea typeface="黑体" pitchFamily="2" charset="-122"/>
          </a:endParaRPr>
        </a:p>
      </dgm:t>
    </dgm:pt>
    <dgm:pt modelId="{8E7B5BF1-FF00-4F7C-BFAA-803B4C362C04}" type="parTrans" cxnId="{8CBBD264-4FD6-46CB-B311-9C9CF3A746F6}">
      <dgm:prSet/>
      <dgm:spPr/>
      <dgm:t>
        <a:bodyPr/>
        <a:lstStyle/>
        <a:p>
          <a:endParaRPr lang="zh-CN" altLang="en-US"/>
        </a:p>
      </dgm:t>
    </dgm:pt>
    <dgm:pt modelId="{BA2EF641-2B89-4D2A-BDF6-E23F56F41CC3}" type="sibTrans" cxnId="{8CBBD264-4FD6-46CB-B311-9C9CF3A746F6}">
      <dgm:prSet/>
      <dgm:spPr/>
      <dgm:t>
        <a:bodyPr/>
        <a:lstStyle/>
        <a:p>
          <a:endParaRPr lang="zh-CN" altLang="en-US"/>
        </a:p>
      </dgm:t>
    </dgm:pt>
    <dgm:pt modelId="{D6D7194E-213F-4A3D-9306-9B22A56DCE8E}">
      <dgm:prSet custT="1"/>
      <dgm:spPr/>
      <dgm:t>
        <a:bodyPr/>
        <a:lstStyle/>
        <a:p>
          <a:r>
            <a:rPr lang="zh-CN" altLang="en-US" sz="2000" dirty="0">
              <a:latin typeface="黑体" pitchFamily="2" charset="-122"/>
              <a:ea typeface="黑体" pitchFamily="2" charset="-122"/>
            </a:rPr>
            <a:t>不是实际存在的存储介质，利用主存的存储空间，暂存从磁盘读出或写入的信息</a:t>
          </a:r>
          <a:endParaRPr lang="en-US" altLang="zh-CN" sz="2000" dirty="0">
            <a:latin typeface="黑体" pitchFamily="2" charset="-122"/>
            <a:ea typeface="黑体" pitchFamily="2" charset="-122"/>
          </a:endParaRPr>
        </a:p>
      </dgm:t>
    </dgm:pt>
    <dgm:pt modelId="{2318A911-08EB-4A8E-A562-1265D8A4D708}" type="parTrans" cxnId="{39355CD6-32A2-49BE-A4C1-203342CF49ED}">
      <dgm:prSet/>
      <dgm:spPr/>
      <dgm:t>
        <a:bodyPr/>
        <a:lstStyle/>
        <a:p>
          <a:endParaRPr lang="zh-CN" altLang="en-US"/>
        </a:p>
      </dgm:t>
    </dgm:pt>
    <dgm:pt modelId="{ECE7F769-4BF9-44CF-B84B-7477DA630D8F}" type="sibTrans" cxnId="{39355CD6-32A2-49BE-A4C1-203342CF49ED}">
      <dgm:prSet/>
      <dgm:spPr/>
      <dgm:t>
        <a:bodyPr/>
        <a:lstStyle/>
        <a:p>
          <a:endParaRPr lang="zh-CN" altLang="en-US"/>
        </a:p>
      </dgm:t>
    </dgm:pt>
    <dgm:pt modelId="{61A227AF-8B48-484B-B799-522B4B7D5182}" type="pres">
      <dgm:prSet presAssocID="{20740322-8B91-47C3-9E64-A301F959F899}" presName="linear" presStyleCnt="0">
        <dgm:presLayoutVars>
          <dgm:dir/>
          <dgm:animLvl val="lvl"/>
          <dgm:resizeHandles val="exact"/>
        </dgm:presLayoutVars>
      </dgm:prSet>
      <dgm:spPr/>
      <dgm:t>
        <a:bodyPr/>
        <a:lstStyle/>
        <a:p>
          <a:endParaRPr lang="zh-CN" altLang="en-US"/>
        </a:p>
      </dgm:t>
    </dgm:pt>
    <dgm:pt modelId="{11477CB8-1C04-4EA9-8425-EF388FF2B775}" type="pres">
      <dgm:prSet presAssocID="{825E47C5-5609-4416-8E9C-F954B52E1A5C}" presName="parentLin" presStyleCnt="0"/>
      <dgm:spPr/>
    </dgm:pt>
    <dgm:pt modelId="{1544F2BA-9F03-42F8-830C-414F16E36496}" type="pres">
      <dgm:prSet presAssocID="{825E47C5-5609-4416-8E9C-F954B52E1A5C}" presName="parentLeftMargin" presStyleLbl="node1" presStyleIdx="0" presStyleCnt="2"/>
      <dgm:spPr/>
      <dgm:t>
        <a:bodyPr/>
        <a:lstStyle/>
        <a:p>
          <a:endParaRPr lang="zh-CN" altLang="en-US"/>
        </a:p>
      </dgm:t>
    </dgm:pt>
    <dgm:pt modelId="{8DFC3500-A907-400F-9DA4-1CD52DEC886B}" type="pres">
      <dgm:prSet presAssocID="{825E47C5-5609-4416-8E9C-F954B52E1A5C}" presName="parentText" presStyleLbl="node1" presStyleIdx="0" presStyleCnt="2" custLinFactX="30986" custLinFactNeighborX="100000" custLinFactNeighborY="47932">
        <dgm:presLayoutVars>
          <dgm:chMax val="0"/>
          <dgm:bulletEnabled val="1"/>
        </dgm:presLayoutVars>
      </dgm:prSet>
      <dgm:spPr/>
      <dgm:t>
        <a:bodyPr/>
        <a:lstStyle/>
        <a:p>
          <a:endParaRPr lang="zh-CN" altLang="en-US"/>
        </a:p>
      </dgm:t>
    </dgm:pt>
    <dgm:pt modelId="{A7CD2D82-7C46-41AD-9F6B-D85ABD9E4611}" type="pres">
      <dgm:prSet presAssocID="{825E47C5-5609-4416-8E9C-F954B52E1A5C}" presName="negativeSpace" presStyleCnt="0"/>
      <dgm:spPr/>
    </dgm:pt>
    <dgm:pt modelId="{85D3B1C9-FE62-4E1C-B21B-919EB24D9F55}" type="pres">
      <dgm:prSet presAssocID="{825E47C5-5609-4416-8E9C-F954B52E1A5C}" presName="childText" presStyleLbl="conFgAcc1" presStyleIdx="0" presStyleCnt="2" custLinFactY="7585" custLinFactNeighborX="-413" custLinFactNeighborY="100000">
        <dgm:presLayoutVars>
          <dgm:bulletEnabled val="1"/>
        </dgm:presLayoutVars>
      </dgm:prSet>
      <dgm:spPr/>
      <dgm:t>
        <a:bodyPr/>
        <a:lstStyle/>
        <a:p>
          <a:endParaRPr lang="zh-CN" altLang="en-US"/>
        </a:p>
      </dgm:t>
    </dgm:pt>
    <dgm:pt modelId="{6FA75CD1-D5FE-4F01-8E1F-FDA7ECA641DE}" type="pres">
      <dgm:prSet presAssocID="{8ED8FB50-5A7A-4C6E-B9D6-ABDA141ED0D1}" presName="spaceBetweenRectangles" presStyleCnt="0"/>
      <dgm:spPr/>
    </dgm:pt>
    <dgm:pt modelId="{3DEBD335-9DCC-4AB7-809C-67F551C45271}" type="pres">
      <dgm:prSet presAssocID="{3FB9C00F-1713-4FCE-867A-0CCF8FF94234}" presName="parentLin" presStyleCnt="0"/>
      <dgm:spPr/>
    </dgm:pt>
    <dgm:pt modelId="{84D65936-19A6-49A9-9994-5B7C97138171}" type="pres">
      <dgm:prSet presAssocID="{3FB9C00F-1713-4FCE-867A-0CCF8FF94234}" presName="parentLeftMargin" presStyleLbl="node1" presStyleIdx="0" presStyleCnt="2"/>
      <dgm:spPr/>
      <dgm:t>
        <a:bodyPr/>
        <a:lstStyle/>
        <a:p>
          <a:endParaRPr lang="zh-CN" altLang="en-US"/>
        </a:p>
      </dgm:t>
    </dgm:pt>
    <dgm:pt modelId="{25CDC1CF-2985-4F73-B204-3096D2E95D25}" type="pres">
      <dgm:prSet presAssocID="{3FB9C00F-1713-4FCE-867A-0CCF8FF94234}" presName="parentText" presStyleLbl="node1" presStyleIdx="1" presStyleCnt="2">
        <dgm:presLayoutVars>
          <dgm:chMax val="0"/>
          <dgm:bulletEnabled val="1"/>
        </dgm:presLayoutVars>
      </dgm:prSet>
      <dgm:spPr/>
      <dgm:t>
        <a:bodyPr/>
        <a:lstStyle/>
        <a:p>
          <a:endParaRPr lang="zh-CN" altLang="en-US"/>
        </a:p>
      </dgm:t>
    </dgm:pt>
    <dgm:pt modelId="{DE3E344A-9FE4-4302-AE97-08526A820922}" type="pres">
      <dgm:prSet presAssocID="{3FB9C00F-1713-4FCE-867A-0CCF8FF94234}" presName="negativeSpace" presStyleCnt="0"/>
      <dgm:spPr/>
    </dgm:pt>
    <dgm:pt modelId="{E37B4402-A57F-4D6C-BFAC-9A638754A0BA}" type="pres">
      <dgm:prSet presAssocID="{3FB9C00F-1713-4FCE-867A-0CCF8FF94234}" presName="childText" presStyleLbl="conFgAcc1" presStyleIdx="1" presStyleCnt="2">
        <dgm:presLayoutVars>
          <dgm:bulletEnabled val="1"/>
        </dgm:presLayoutVars>
      </dgm:prSet>
      <dgm:spPr/>
      <dgm:t>
        <a:bodyPr/>
        <a:lstStyle/>
        <a:p>
          <a:endParaRPr lang="zh-CN" altLang="en-US"/>
        </a:p>
      </dgm:t>
    </dgm:pt>
  </dgm:ptLst>
  <dgm:cxnLst>
    <dgm:cxn modelId="{39355CD6-32A2-49BE-A4C1-203342CF49ED}" srcId="{3FB9C00F-1713-4FCE-867A-0CCF8FF94234}" destId="{D6D7194E-213F-4A3D-9306-9B22A56DCE8E}" srcOrd="1" destOrd="0" parTransId="{2318A911-08EB-4A8E-A562-1265D8A4D708}" sibTransId="{ECE7F769-4BF9-44CF-B84B-7477DA630D8F}"/>
    <dgm:cxn modelId="{A71F706A-D609-4BB2-89B9-FE9832952A97}" srcId="{20740322-8B91-47C3-9E64-A301F959F899}" destId="{3FB9C00F-1713-4FCE-867A-0CCF8FF94234}" srcOrd="1" destOrd="0" parTransId="{3BC85D23-C9C6-456F-A8D3-C94A919240B0}" sibTransId="{7F5FBF93-8F3C-486F-AB99-2B5DA0F5BA29}"/>
    <dgm:cxn modelId="{57F3C375-AA43-4E5A-B417-E6EAF95C1690}" srcId="{825E47C5-5609-4416-8E9C-F954B52E1A5C}" destId="{F53E31B1-B5DA-4AC5-B35E-0FF3D6CD9C77}" srcOrd="1" destOrd="0" parTransId="{4F9D1383-211E-4731-971A-DAE201D6CB8A}" sibTransId="{2DBB12CC-8AF0-476C-9D76-E8084EB1ED17}"/>
    <dgm:cxn modelId="{9B178D64-A6E3-4611-A0CE-E8FF7965D412}" type="presOf" srcId="{825E47C5-5609-4416-8E9C-F954B52E1A5C}" destId="{1544F2BA-9F03-42F8-830C-414F16E36496}" srcOrd="0" destOrd="0" presId="urn:microsoft.com/office/officeart/2005/8/layout/list1"/>
    <dgm:cxn modelId="{8F79D620-07F7-4D3A-8D98-62BCB6000AD0}" type="presOf" srcId="{20740322-8B91-47C3-9E64-A301F959F899}" destId="{61A227AF-8B48-484B-B799-522B4B7D5182}" srcOrd="0" destOrd="0" presId="urn:microsoft.com/office/officeart/2005/8/layout/list1"/>
    <dgm:cxn modelId="{7F2DA497-2A41-48CE-912E-7F66D2DA380B}" type="presOf" srcId="{1DFAB64C-FED9-4433-8D9F-49245C2B6157}" destId="{85D3B1C9-FE62-4E1C-B21B-919EB24D9F55}" srcOrd="0" destOrd="0" presId="urn:microsoft.com/office/officeart/2005/8/layout/list1"/>
    <dgm:cxn modelId="{BBF596BF-DD21-49A8-89E7-6045BBAE5A7D}" srcId="{825E47C5-5609-4416-8E9C-F954B52E1A5C}" destId="{AB99049A-9D68-41A6-B6B0-501371C20606}" srcOrd="2" destOrd="0" parTransId="{24B119C8-B8F7-4739-801F-67B56E96D417}" sibTransId="{C8B87EEC-0003-4490-8875-E5E1DA7F7884}"/>
    <dgm:cxn modelId="{11CC2898-3192-4043-B63C-C2E24915FABD}" type="presOf" srcId="{825E47C5-5609-4416-8E9C-F954B52E1A5C}" destId="{8DFC3500-A907-400F-9DA4-1CD52DEC886B}" srcOrd="1" destOrd="0" presId="urn:microsoft.com/office/officeart/2005/8/layout/list1"/>
    <dgm:cxn modelId="{6DD79D37-4E1D-4734-B38C-DBDE59543A77}" srcId="{825E47C5-5609-4416-8E9C-F954B52E1A5C}" destId="{1DFAB64C-FED9-4433-8D9F-49245C2B6157}" srcOrd="0" destOrd="0" parTransId="{EA6774C1-7656-4A88-8F92-0B99F8A32FDC}" sibTransId="{49394152-004C-4632-AFED-D59FA77AB821}"/>
    <dgm:cxn modelId="{FD9C26AF-A898-4AF4-BD14-8AB97B93EF4C}" type="presOf" srcId="{F53E31B1-B5DA-4AC5-B35E-0FF3D6CD9C77}" destId="{85D3B1C9-FE62-4E1C-B21B-919EB24D9F55}" srcOrd="0" destOrd="1" presId="urn:microsoft.com/office/officeart/2005/8/layout/list1"/>
    <dgm:cxn modelId="{C69390F2-C665-4A45-9606-3590B92E8911}" type="presOf" srcId="{C3652A9A-DDD4-434F-A254-24668E0CBE7D}" destId="{E37B4402-A57F-4D6C-BFAC-9A638754A0BA}" srcOrd="0" destOrd="0" presId="urn:microsoft.com/office/officeart/2005/8/layout/list1"/>
    <dgm:cxn modelId="{B0D85EA6-3246-435B-9627-97714FE14F9B}" srcId="{20740322-8B91-47C3-9E64-A301F959F899}" destId="{825E47C5-5609-4416-8E9C-F954B52E1A5C}" srcOrd="0" destOrd="0" parTransId="{DD14A84E-FD8C-452C-9F3A-665D1DB14304}" sibTransId="{8ED8FB50-5A7A-4C6E-B9D6-ABDA141ED0D1}"/>
    <dgm:cxn modelId="{C3988E19-2551-457F-BBBC-93BA7C149072}" type="presOf" srcId="{3FB9C00F-1713-4FCE-867A-0CCF8FF94234}" destId="{84D65936-19A6-49A9-9994-5B7C97138171}" srcOrd="0" destOrd="0" presId="urn:microsoft.com/office/officeart/2005/8/layout/list1"/>
    <dgm:cxn modelId="{BD5CD943-3B20-4F93-8D40-3A2C942D0778}" type="presOf" srcId="{D6D7194E-213F-4A3D-9306-9B22A56DCE8E}" destId="{E37B4402-A57F-4D6C-BFAC-9A638754A0BA}" srcOrd="0" destOrd="1" presId="urn:microsoft.com/office/officeart/2005/8/layout/list1"/>
    <dgm:cxn modelId="{47EFD21B-1F87-440C-AF32-AADF6B76BD8D}" type="presOf" srcId="{AB99049A-9D68-41A6-B6B0-501371C20606}" destId="{85D3B1C9-FE62-4E1C-B21B-919EB24D9F55}" srcOrd="0" destOrd="2" presId="urn:microsoft.com/office/officeart/2005/8/layout/list1"/>
    <dgm:cxn modelId="{8CBBD264-4FD6-46CB-B311-9C9CF3A746F6}" srcId="{3FB9C00F-1713-4FCE-867A-0CCF8FF94234}" destId="{C3652A9A-DDD4-434F-A254-24668E0CBE7D}" srcOrd="0" destOrd="0" parTransId="{8E7B5BF1-FF00-4F7C-BFAA-803B4C362C04}" sibTransId="{BA2EF641-2B89-4D2A-BDF6-E23F56F41CC3}"/>
    <dgm:cxn modelId="{4A6C9194-03D4-47B6-BA2B-986BA4DA3829}" type="presOf" srcId="{3FB9C00F-1713-4FCE-867A-0CCF8FF94234}" destId="{25CDC1CF-2985-4F73-B204-3096D2E95D25}" srcOrd="1" destOrd="0" presId="urn:microsoft.com/office/officeart/2005/8/layout/list1"/>
    <dgm:cxn modelId="{77EC153E-B0D5-4796-8645-338C604E7985}" type="presParOf" srcId="{61A227AF-8B48-484B-B799-522B4B7D5182}" destId="{11477CB8-1C04-4EA9-8425-EF388FF2B775}" srcOrd="0" destOrd="0" presId="urn:microsoft.com/office/officeart/2005/8/layout/list1"/>
    <dgm:cxn modelId="{BEE29644-A8C0-48D7-8EFB-8AF71EA3F24D}" type="presParOf" srcId="{11477CB8-1C04-4EA9-8425-EF388FF2B775}" destId="{1544F2BA-9F03-42F8-830C-414F16E36496}" srcOrd="0" destOrd="0" presId="urn:microsoft.com/office/officeart/2005/8/layout/list1"/>
    <dgm:cxn modelId="{6EE1ECCE-A2DB-4F6E-8BEA-1AC63CD1E143}" type="presParOf" srcId="{11477CB8-1C04-4EA9-8425-EF388FF2B775}" destId="{8DFC3500-A907-400F-9DA4-1CD52DEC886B}" srcOrd="1" destOrd="0" presId="urn:microsoft.com/office/officeart/2005/8/layout/list1"/>
    <dgm:cxn modelId="{B16D97BF-C5C3-40C0-AC87-7C462E8125F1}" type="presParOf" srcId="{61A227AF-8B48-484B-B799-522B4B7D5182}" destId="{A7CD2D82-7C46-41AD-9F6B-D85ABD9E4611}" srcOrd="1" destOrd="0" presId="urn:microsoft.com/office/officeart/2005/8/layout/list1"/>
    <dgm:cxn modelId="{9DF2E015-C95F-4BDB-9706-EC86D230AE08}" type="presParOf" srcId="{61A227AF-8B48-484B-B799-522B4B7D5182}" destId="{85D3B1C9-FE62-4E1C-B21B-919EB24D9F55}" srcOrd="2" destOrd="0" presId="urn:microsoft.com/office/officeart/2005/8/layout/list1"/>
    <dgm:cxn modelId="{3E645538-9092-4894-88C8-EFA2A3F93320}" type="presParOf" srcId="{61A227AF-8B48-484B-B799-522B4B7D5182}" destId="{6FA75CD1-D5FE-4F01-8E1F-FDA7ECA641DE}" srcOrd="3" destOrd="0" presId="urn:microsoft.com/office/officeart/2005/8/layout/list1"/>
    <dgm:cxn modelId="{874597CA-7C24-4B44-82CE-A0DCC7708F5D}" type="presParOf" srcId="{61A227AF-8B48-484B-B799-522B4B7D5182}" destId="{3DEBD335-9DCC-4AB7-809C-67F551C45271}" srcOrd="4" destOrd="0" presId="urn:microsoft.com/office/officeart/2005/8/layout/list1"/>
    <dgm:cxn modelId="{8A2DA2C1-E915-4F36-9F6C-7DA3B971323F}" type="presParOf" srcId="{3DEBD335-9DCC-4AB7-809C-67F551C45271}" destId="{84D65936-19A6-49A9-9994-5B7C97138171}" srcOrd="0" destOrd="0" presId="urn:microsoft.com/office/officeart/2005/8/layout/list1"/>
    <dgm:cxn modelId="{8794FDEA-4125-4A45-A5C7-609D8B658B36}" type="presParOf" srcId="{3DEBD335-9DCC-4AB7-809C-67F551C45271}" destId="{25CDC1CF-2985-4F73-B204-3096D2E95D25}" srcOrd="1" destOrd="0" presId="urn:microsoft.com/office/officeart/2005/8/layout/list1"/>
    <dgm:cxn modelId="{DC0C41AA-F0BE-408A-84B8-8036D7F371E7}" type="presParOf" srcId="{61A227AF-8B48-484B-B799-522B4B7D5182}" destId="{DE3E344A-9FE4-4302-AE97-08526A820922}" srcOrd="5" destOrd="0" presId="urn:microsoft.com/office/officeart/2005/8/layout/list1"/>
    <dgm:cxn modelId="{634159AC-4CA4-4A8A-A76F-F3A2BE2A36C7}" type="presParOf" srcId="{61A227AF-8B48-484B-B799-522B4B7D5182}" destId="{E37B4402-A57F-4D6C-BFAC-9A638754A0B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498AAB-73BF-4974-BD99-99A12800CFA0}" type="doc">
      <dgm:prSet loTypeId="urn:microsoft.com/office/officeart/2005/8/layout/chevron1" loCatId="process" qsTypeId="urn:microsoft.com/office/officeart/2005/8/quickstyle/3d1" qsCatId="3D" csTypeId="urn:microsoft.com/office/officeart/2005/8/colors/accent2_5" csCatId="accent2" phldr="1"/>
      <dgm:spPr/>
      <dgm:t>
        <a:bodyPr/>
        <a:lstStyle/>
        <a:p>
          <a:endParaRPr lang="zh-CN" altLang="en-US"/>
        </a:p>
      </dgm:t>
    </dgm:pt>
    <dgm:pt modelId="{7B9E46FA-BC38-4C45-909A-A99FA75C0364}">
      <dgm:prSet phldrT="[文本]" custT="1"/>
      <dgm:spPr/>
      <dgm:t>
        <a:bodyPr/>
        <a:lstStyle/>
        <a:p>
          <a:r>
            <a:rPr lang="zh-CN" altLang="en-US" sz="2400" b="1" dirty="0">
              <a:latin typeface="华文楷体" panose="02010600040101010101" pitchFamily="2" charset="-122"/>
              <a:ea typeface="华文楷体" panose="02010600040101010101" pitchFamily="2" charset="-122"/>
            </a:rPr>
            <a:t>编译</a:t>
          </a:r>
        </a:p>
      </dgm:t>
    </dgm:pt>
    <dgm:pt modelId="{67727D4F-8947-4766-AF67-899CF975039B}" type="parTrans" cxnId="{69895F60-F819-4EA6-BF64-F938BFAE589C}">
      <dgm:prSet/>
      <dgm:spPr/>
      <dgm:t>
        <a:bodyPr/>
        <a:lstStyle/>
        <a:p>
          <a:endParaRPr lang="zh-CN" altLang="en-US" sz="2400"/>
        </a:p>
      </dgm:t>
    </dgm:pt>
    <dgm:pt modelId="{FDD30A47-989C-475E-BA39-909AE98BEBAC}" type="sibTrans" cxnId="{69895F60-F819-4EA6-BF64-F938BFAE589C}">
      <dgm:prSet custT="1"/>
      <dgm:spPr/>
      <dgm:t>
        <a:bodyPr/>
        <a:lstStyle/>
        <a:p>
          <a:endParaRPr lang="zh-CN" altLang="en-US" sz="2400"/>
        </a:p>
      </dgm:t>
    </dgm:pt>
    <dgm:pt modelId="{4DCE0AF8-8D48-419B-A07D-7C15A85BF909}">
      <dgm:prSet custT="1"/>
      <dgm:spPr/>
      <dgm:t>
        <a:bodyPr/>
        <a:lstStyle/>
        <a:p>
          <a:r>
            <a:rPr lang="zh-CN" altLang="en-US" sz="2400" b="1" dirty="0">
              <a:latin typeface="华文楷体" panose="02010600040101010101" pitchFamily="2" charset="-122"/>
              <a:ea typeface="华文楷体" panose="02010600040101010101" pitchFamily="2" charset="-122"/>
            </a:rPr>
            <a:t>链接</a:t>
          </a:r>
        </a:p>
      </dgm:t>
    </dgm:pt>
    <dgm:pt modelId="{DF793504-6583-4CCB-9AB2-8267AA49A33C}" type="parTrans" cxnId="{F6720398-9CB5-4CF4-AB8F-9C9ED857B979}">
      <dgm:prSet/>
      <dgm:spPr/>
      <dgm:t>
        <a:bodyPr/>
        <a:lstStyle/>
        <a:p>
          <a:endParaRPr lang="zh-CN" altLang="en-US" sz="2400"/>
        </a:p>
      </dgm:t>
    </dgm:pt>
    <dgm:pt modelId="{DB453C77-0146-498A-847D-880E7EA0D88D}" type="sibTrans" cxnId="{F6720398-9CB5-4CF4-AB8F-9C9ED857B979}">
      <dgm:prSet custT="1"/>
      <dgm:spPr/>
      <dgm:t>
        <a:bodyPr/>
        <a:lstStyle/>
        <a:p>
          <a:endParaRPr lang="zh-CN" altLang="en-US" sz="2400"/>
        </a:p>
      </dgm:t>
    </dgm:pt>
    <dgm:pt modelId="{CD4F27AF-76C9-4B88-8C1E-8AE351CBC525}">
      <dgm:prSet custT="1"/>
      <dgm:spPr/>
      <dgm:t>
        <a:bodyPr/>
        <a:lstStyle/>
        <a:p>
          <a:r>
            <a:rPr lang="zh-CN" altLang="en-US" sz="2400" b="1" dirty="0">
              <a:latin typeface="华文楷体" panose="02010600040101010101" pitchFamily="2" charset="-122"/>
              <a:ea typeface="华文楷体" panose="02010600040101010101" pitchFamily="2" charset="-122"/>
            </a:rPr>
            <a:t>装入</a:t>
          </a:r>
        </a:p>
      </dgm:t>
    </dgm:pt>
    <dgm:pt modelId="{95FB5F1F-B8B5-4C87-9911-6847D69A0873}" type="parTrans" cxnId="{8A369465-6C7D-4B4B-8C08-667E3B766793}">
      <dgm:prSet/>
      <dgm:spPr/>
      <dgm:t>
        <a:bodyPr/>
        <a:lstStyle/>
        <a:p>
          <a:endParaRPr lang="zh-CN" altLang="en-US" sz="2400"/>
        </a:p>
      </dgm:t>
    </dgm:pt>
    <dgm:pt modelId="{831138A2-8A8A-4FB7-BB00-9655785E63EF}" type="sibTrans" cxnId="{8A369465-6C7D-4B4B-8C08-667E3B766793}">
      <dgm:prSet/>
      <dgm:spPr/>
      <dgm:t>
        <a:bodyPr/>
        <a:lstStyle/>
        <a:p>
          <a:endParaRPr lang="zh-CN" altLang="en-US" sz="2400"/>
        </a:p>
      </dgm:t>
    </dgm:pt>
    <dgm:pt modelId="{C3B4DA51-5382-4897-9F82-91060F9FD231}">
      <dgm:prSet phldrT="[文本]" custT="1"/>
      <dgm:spPr/>
      <dgm:t>
        <a:bodyPr/>
        <a:lstStyle/>
        <a:p>
          <a:r>
            <a:rPr lang="zh-CN" altLang="en-US" sz="2400" b="1" dirty="0">
              <a:latin typeface="华文楷体" panose="02010600040101010101" pitchFamily="2" charset="-122"/>
              <a:ea typeface="华文楷体" panose="02010600040101010101" pitchFamily="2" charset="-122"/>
            </a:rPr>
            <a:t>由编译程序</a:t>
          </a:r>
          <a:r>
            <a:rPr lang="en-US" altLang="zh-CN" sz="2400" b="1" dirty="0">
              <a:latin typeface="华文楷体" panose="02010600040101010101" pitchFamily="2" charset="-122"/>
              <a:ea typeface="华文楷体" panose="02010600040101010101" pitchFamily="2" charset="-122"/>
            </a:rPr>
            <a:t>(Complier)</a:t>
          </a:r>
          <a:r>
            <a:rPr lang="zh-CN" altLang="en-US" sz="2400" b="1" dirty="0">
              <a:latin typeface="华文楷体" panose="02010600040101010101" pitchFamily="2" charset="-122"/>
              <a:ea typeface="华文楷体" panose="02010600040101010101" pitchFamily="2" charset="-122"/>
            </a:rPr>
            <a:t>将用户源代码编译成若干个目标模块</a:t>
          </a:r>
          <a:r>
            <a:rPr lang="en-US" altLang="zh-CN" sz="2400" b="1" dirty="0">
              <a:latin typeface="华文楷体" panose="02010600040101010101" pitchFamily="2" charset="-122"/>
              <a:ea typeface="华文楷体" panose="02010600040101010101" pitchFamily="2" charset="-122"/>
            </a:rPr>
            <a:t>(Object Module</a:t>
          </a:r>
          <a:r>
            <a:rPr lang="en-US" altLang="zh-CN" sz="2400" b="1" dirty="0" smtClean="0">
              <a:latin typeface="华文楷体" panose="02010600040101010101" pitchFamily="2" charset="-122"/>
              <a:ea typeface="华文楷体" panose="02010600040101010101" pitchFamily="2" charset="-122"/>
            </a:rPr>
            <a:t>)</a:t>
          </a:r>
          <a:r>
            <a:rPr lang="zh-CN" altLang="en-US" sz="2400" b="1" dirty="0" smtClean="0">
              <a:latin typeface="华文楷体" panose="02010600040101010101" pitchFamily="2" charset="-122"/>
              <a:ea typeface="华文楷体" panose="02010600040101010101" pitchFamily="2" charset="-122"/>
            </a:rPr>
            <a:t>。</a:t>
          </a:r>
          <a:endParaRPr lang="zh-CN" altLang="en-US" sz="2400" b="1" dirty="0">
            <a:latin typeface="华文楷体" panose="02010600040101010101" pitchFamily="2" charset="-122"/>
            <a:ea typeface="华文楷体" panose="02010600040101010101" pitchFamily="2" charset="-122"/>
          </a:endParaRPr>
        </a:p>
      </dgm:t>
    </dgm:pt>
    <dgm:pt modelId="{8211EF2A-D89F-4B4E-B38D-5531867E2519}" type="parTrans" cxnId="{2B16398E-8DE8-4140-88E9-9D4CECD9BE96}">
      <dgm:prSet/>
      <dgm:spPr/>
      <dgm:t>
        <a:bodyPr/>
        <a:lstStyle/>
        <a:p>
          <a:endParaRPr lang="zh-CN" altLang="en-US" sz="2400"/>
        </a:p>
      </dgm:t>
    </dgm:pt>
    <dgm:pt modelId="{554C67CF-8097-4D55-A78E-F370E77D1F2E}" type="sibTrans" cxnId="{2B16398E-8DE8-4140-88E9-9D4CECD9BE96}">
      <dgm:prSet/>
      <dgm:spPr/>
      <dgm:t>
        <a:bodyPr/>
        <a:lstStyle/>
        <a:p>
          <a:endParaRPr lang="zh-CN" altLang="en-US" sz="2400"/>
        </a:p>
      </dgm:t>
    </dgm:pt>
    <dgm:pt modelId="{6693DBB7-1216-46CE-8E3B-884E370AEA43}">
      <dgm:prSet custT="1"/>
      <dgm:spPr/>
      <dgm:t>
        <a:bodyPr/>
        <a:lstStyle/>
        <a:p>
          <a:r>
            <a:rPr lang="zh-CN" altLang="en-US" sz="2400" b="1" dirty="0">
              <a:latin typeface="华文楷体" panose="02010600040101010101" pitchFamily="2" charset="-122"/>
              <a:ea typeface="华文楷体" panose="02010600040101010101" pitchFamily="2" charset="-122"/>
            </a:rPr>
            <a:t>由链接程序</a:t>
          </a:r>
          <a:r>
            <a:rPr lang="en-US" altLang="zh-CN" sz="2400" b="1" dirty="0">
              <a:latin typeface="华文楷体" panose="02010600040101010101" pitchFamily="2" charset="-122"/>
              <a:ea typeface="华文楷体" panose="02010600040101010101" pitchFamily="2" charset="-122"/>
            </a:rPr>
            <a:t>(Linker)</a:t>
          </a:r>
          <a:r>
            <a:rPr lang="zh-CN" altLang="en-US" sz="2400" b="1" dirty="0">
              <a:latin typeface="华文楷体" panose="02010600040101010101" pitchFamily="2" charset="-122"/>
              <a:ea typeface="华文楷体" panose="02010600040101010101" pitchFamily="2" charset="-122"/>
            </a:rPr>
            <a:t>将编译后形成的目标模块以及它们所需要的库函数，链接在一起，形成一个装入模块</a:t>
          </a:r>
          <a:r>
            <a:rPr lang="en-US" altLang="zh-CN" sz="2400" b="1" dirty="0">
              <a:latin typeface="华文楷体" panose="02010600040101010101" pitchFamily="2" charset="-122"/>
              <a:ea typeface="华文楷体" panose="02010600040101010101" pitchFamily="2" charset="-122"/>
            </a:rPr>
            <a:t>(Load  Module</a:t>
          </a:r>
          <a:r>
            <a:rPr lang="en-US" altLang="zh-CN" sz="2400" b="1" dirty="0" smtClean="0">
              <a:latin typeface="华文楷体" panose="02010600040101010101" pitchFamily="2" charset="-122"/>
              <a:ea typeface="华文楷体" panose="02010600040101010101" pitchFamily="2" charset="-122"/>
            </a:rPr>
            <a:t>)</a:t>
          </a:r>
          <a:r>
            <a:rPr lang="zh-CN" altLang="en-US" sz="2400" b="1" dirty="0" smtClean="0">
              <a:latin typeface="华文楷体" panose="02010600040101010101" pitchFamily="2" charset="-122"/>
              <a:ea typeface="华文楷体" panose="02010600040101010101" pitchFamily="2" charset="-122"/>
            </a:rPr>
            <a:t>。</a:t>
          </a:r>
          <a:endParaRPr lang="zh-CN" altLang="en-US" sz="2400" b="1" dirty="0">
            <a:latin typeface="华文楷体" panose="02010600040101010101" pitchFamily="2" charset="-122"/>
            <a:ea typeface="华文楷体" panose="02010600040101010101" pitchFamily="2" charset="-122"/>
          </a:endParaRPr>
        </a:p>
      </dgm:t>
    </dgm:pt>
    <dgm:pt modelId="{C981FFFD-6E91-4E75-AC36-50FC52DFB576}" type="parTrans" cxnId="{3AC8FE8F-7556-4163-B950-01D7F9F2D3A6}">
      <dgm:prSet/>
      <dgm:spPr/>
      <dgm:t>
        <a:bodyPr/>
        <a:lstStyle/>
        <a:p>
          <a:endParaRPr lang="zh-CN" altLang="en-US" sz="2400"/>
        </a:p>
      </dgm:t>
    </dgm:pt>
    <dgm:pt modelId="{40B1709A-E2C2-4791-BEAF-3AFAE68E75DF}" type="sibTrans" cxnId="{3AC8FE8F-7556-4163-B950-01D7F9F2D3A6}">
      <dgm:prSet/>
      <dgm:spPr/>
      <dgm:t>
        <a:bodyPr/>
        <a:lstStyle/>
        <a:p>
          <a:endParaRPr lang="zh-CN" altLang="en-US" sz="2400"/>
        </a:p>
      </dgm:t>
    </dgm:pt>
    <dgm:pt modelId="{995D0A36-9017-4453-A23B-9837F4060A55}">
      <dgm:prSet custT="1"/>
      <dgm:spPr/>
      <dgm:t>
        <a:bodyPr/>
        <a:lstStyle/>
        <a:p>
          <a:r>
            <a:rPr lang="zh-CN" altLang="en-US" sz="2400" b="1" dirty="0">
              <a:latin typeface="华文楷体" panose="02010600040101010101" pitchFamily="2" charset="-122"/>
              <a:ea typeface="华文楷体" panose="02010600040101010101" pitchFamily="2" charset="-122"/>
            </a:rPr>
            <a:t>由装入程序</a:t>
          </a:r>
          <a:r>
            <a:rPr lang="en-US" altLang="zh-CN" sz="2400" b="1" dirty="0">
              <a:latin typeface="华文楷体" panose="02010600040101010101" pitchFamily="2" charset="-122"/>
              <a:ea typeface="华文楷体" panose="02010600040101010101" pitchFamily="2" charset="-122"/>
            </a:rPr>
            <a:t>(Loader)</a:t>
          </a:r>
          <a:r>
            <a:rPr lang="zh-CN" altLang="en-US" sz="2400" b="1" dirty="0">
              <a:latin typeface="华文楷体" panose="02010600040101010101" pitchFamily="2" charset="-122"/>
              <a:ea typeface="华文楷体" panose="02010600040101010101" pitchFamily="2" charset="-122"/>
            </a:rPr>
            <a:t>将装入模块装入</a:t>
          </a:r>
          <a:r>
            <a:rPr lang="zh-CN" altLang="en-US" sz="2400" b="1" dirty="0" smtClean="0">
              <a:latin typeface="华文楷体" panose="02010600040101010101" pitchFamily="2" charset="-122"/>
              <a:ea typeface="华文楷体" panose="02010600040101010101" pitchFamily="2" charset="-122"/>
            </a:rPr>
            <a:t>内存。</a:t>
          </a:r>
          <a:endParaRPr lang="zh-CN" altLang="en-US" sz="2400" b="1" dirty="0">
            <a:latin typeface="华文楷体" panose="02010600040101010101" pitchFamily="2" charset="-122"/>
            <a:ea typeface="华文楷体" panose="02010600040101010101" pitchFamily="2" charset="-122"/>
          </a:endParaRPr>
        </a:p>
      </dgm:t>
    </dgm:pt>
    <dgm:pt modelId="{14943240-C9C9-4404-AB93-7745E68BD4F9}" type="parTrans" cxnId="{49AC2010-E760-4681-9ECD-594664FF61E0}">
      <dgm:prSet/>
      <dgm:spPr/>
      <dgm:t>
        <a:bodyPr/>
        <a:lstStyle/>
        <a:p>
          <a:endParaRPr lang="zh-CN" altLang="en-US" sz="2400"/>
        </a:p>
      </dgm:t>
    </dgm:pt>
    <dgm:pt modelId="{129FBE94-7254-4626-83C1-4C1EAF3BD657}" type="sibTrans" cxnId="{49AC2010-E760-4681-9ECD-594664FF61E0}">
      <dgm:prSet/>
      <dgm:spPr/>
      <dgm:t>
        <a:bodyPr/>
        <a:lstStyle/>
        <a:p>
          <a:endParaRPr lang="zh-CN" altLang="en-US" sz="2400"/>
        </a:p>
      </dgm:t>
    </dgm:pt>
    <dgm:pt modelId="{A8E67795-D895-4BA3-A5D5-691B3BB959A3}" type="pres">
      <dgm:prSet presAssocID="{3A498AAB-73BF-4974-BD99-99A12800CFA0}" presName="Name0" presStyleCnt="0">
        <dgm:presLayoutVars>
          <dgm:dir/>
          <dgm:animLvl val="lvl"/>
          <dgm:resizeHandles val="exact"/>
        </dgm:presLayoutVars>
      </dgm:prSet>
      <dgm:spPr/>
      <dgm:t>
        <a:bodyPr/>
        <a:lstStyle/>
        <a:p>
          <a:endParaRPr lang="zh-CN" altLang="en-US"/>
        </a:p>
      </dgm:t>
    </dgm:pt>
    <dgm:pt modelId="{01D12E60-7098-465A-9518-C38B7AD0C163}" type="pres">
      <dgm:prSet presAssocID="{7B9E46FA-BC38-4C45-909A-A99FA75C0364}" presName="composite" presStyleCnt="0"/>
      <dgm:spPr/>
    </dgm:pt>
    <dgm:pt modelId="{EC4B9762-A0B7-49C5-A91C-0973DAF9BF93}" type="pres">
      <dgm:prSet presAssocID="{7B9E46FA-BC38-4C45-909A-A99FA75C0364}" presName="parTx" presStyleLbl="node1" presStyleIdx="0" presStyleCnt="3">
        <dgm:presLayoutVars>
          <dgm:chMax val="0"/>
          <dgm:chPref val="0"/>
          <dgm:bulletEnabled val="1"/>
        </dgm:presLayoutVars>
      </dgm:prSet>
      <dgm:spPr/>
      <dgm:t>
        <a:bodyPr/>
        <a:lstStyle/>
        <a:p>
          <a:endParaRPr lang="zh-CN" altLang="en-US"/>
        </a:p>
      </dgm:t>
    </dgm:pt>
    <dgm:pt modelId="{33580C70-5D29-4011-A0CA-BE69958200A7}" type="pres">
      <dgm:prSet presAssocID="{7B9E46FA-BC38-4C45-909A-A99FA75C0364}" presName="desTx" presStyleLbl="revTx" presStyleIdx="0" presStyleCnt="3">
        <dgm:presLayoutVars>
          <dgm:bulletEnabled val="1"/>
        </dgm:presLayoutVars>
      </dgm:prSet>
      <dgm:spPr/>
      <dgm:t>
        <a:bodyPr/>
        <a:lstStyle/>
        <a:p>
          <a:endParaRPr lang="zh-CN" altLang="en-US"/>
        </a:p>
      </dgm:t>
    </dgm:pt>
    <dgm:pt modelId="{0279D715-18AF-4E0C-B6F4-04CCC285DD2F}" type="pres">
      <dgm:prSet presAssocID="{FDD30A47-989C-475E-BA39-909AE98BEBAC}" presName="space" presStyleCnt="0"/>
      <dgm:spPr/>
    </dgm:pt>
    <dgm:pt modelId="{36F2E8E8-A98C-472B-9ADB-97313ED81524}" type="pres">
      <dgm:prSet presAssocID="{4DCE0AF8-8D48-419B-A07D-7C15A85BF909}" presName="composite" presStyleCnt="0"/>
      <dgm:spPr/>
    </dgm:pt>
    <dgm:pt modelId="{421BDFC3-3642-41B9-88E8-602680FB7A38}" type="pres">
      <dgm:prSet presAssocID="{4DCE0AF8-8D48-419B-A07D-7C15A85BF909}" presName="parTx" presStyleLbl="node1" presStyleIdx="1" presStyleCnt="3">
        <dgm:presLayoutVars>
          <dgm:chMax val="0"/>
          <dgm:chPref val="0"/>
          <dgm:bulletEnabled val="1"/>
        </dgm:presLayoutVars>
      </dgm:prSet>
      <dgm:spPr/>
      <dgm:t>
        <a:bodyPr/>
        <a:lstStyle/>
        <a:p>
          <a:endParaRPr lang="zh-CN" altLang="en-US"/>
        </a:p>
      </dgm:t>
    </dgm:pt>
    <dgm:pt modelId="{C1AFBE75-02F3-4D47-B15D-5C97C9503FA8}" type="pres">
      <dgm:prSet presAssocID="{4DCE0AF8-8D48-419B-A07D-7C15A85BF909}" presName="desTx" presStyleLbl="revTx" presStyleIdx="1" presStyleCnt="3">
        <dgm:presLayoutVars>
          <dgm:bulletEnabled val="1"/>
        </dgm:presLayoutVars>
      </dgm:prSet>
      <dgm:spPr/>
      <dgm:t>
        <a:bodyPr/>
        <a:lstStyle/>
        <a:p>
          <a:endParaRPr lang="zh-CN" altLang="en-US"/>
        </a:p>
      </dgm:t>
    </dgm:pt>
    <dgm:pt modelId="{D70A80C8-9545-42BC-AE27-C5008296A2CF}" type="pres">
      <dgm:prSet presAssocID="{DB453C77-0146-498A-847D-880E7EA0D88D}" presName="space" presStyleCnt="0"/>
      <dgm:spPr/>
    </dgm:pt>
    <dgm:pt modelId="{31CB97A8-3D95-4488-9903-634F0CFEFE2B}" type="pres">
      <dgm:prSet presAssocID="{CD4F27AF-76C9-4B88-8C1E-8AE351CBC525}" presName="composite" presStyleCnt="0"/>
      <dgm:spPr/>
    </dgm:pt>
    <dgm:pt modelId="{128BF4F3-5F53-4C49-AD8B-5589F56C5A95}" type="pres">
      <dgm:prSet presAssocID="{CD4F27AF-76C9-4B88-8C1E-8AE351CBC525}" presName="parTx" presStyleLbl="node1" presStyleIdx="2" presStyleCnt="3">
        <dgm:presLayoutVars>
          <dgm:chMax val="0"/>
          <dgm:chPref val="0"/>
          <dgm:bulletEnabled val="1"/>
        </dgm:presLayoutVars>
      </dgm:prSet>
      <dgm:spPr/>
      <dgm:t>
        <a:bodyPr/>
        <a:lstStyle/>
        <a:p>
          <a:endParaRPr lang="zh-CN" altLang="en-US"/>
        </a:p>
      </dgm:t>
    </dgm:pt>
    <dgm:pt modelId="{6ABC6668-CDCA-4D0D-9900-B4CEE9A12151}" type="pres">
      <dgm:prSet presAssocID="{CD4F27AF-76C9-4B88-8C1E-8AE351CBC525}" presName="desTx" presStyleLbl="revTx" presStyleIdx="2" presStyleCnt="3">
        <dgm:presLayoutVars>
          <dgm:bulletEnabled val="1"/>
        </dgm:presLayoutVars>
      </dgm:prSet>
      <dgm:spPr/>
      <dgm:t>
        <a:bodyPr/>
        <a:lstStyle/>
        <a:p>
          <a:endParaRPr lang="zh-CN" altLang="en-US"/>
        </a:p>
      </dgm:t>
    </dgm:pt>
  </dgm:ptLst>
  <dgm:cxnLst>
    <dgm:cxn modelId="{00EBED08-A71F-42B2-B968-9497F3F210A4}" type="presOf" srcId="{995D0A36-9017-4453-A23B-9837F4060A55}" destId="{6ABC6668-CDCA-4D0D-9900-B4CEE9A12151}" srcOrd="0" destOrd="0" presId="urn:microsoft.com/office/officeart/2005/8/layout/chevron1"/>
    <dgm:cxn modelId="{69895F60-F819-4EA6-BF64-F938BFAE589C}" srcId="{3A498AAB-73BF-4974-BD99-99A12800CFA0}" destId="{7B9E46FA-BC38-4C45-909A-A99FA75C0364}" srcOrd="0" destOrd="0" parTransId="{67727D4F-8947-4766-AF67-899CF975039B}" sibTransId="{FDD30A47-989C-475E-BA39-909AE98BEBAC}"/>
    <dgm:cxn modelId="{C75C5A20-E98D-4306-BA31-46DAD3CB59CB}" type="presOf" srcId="{6693DBB7-1216-46CE-8E3B-884E370AEA43}" destId="{C1AFBE75-02F3-4D47-B15D-5C97C9503FA8}" srcOrd="0" destOrd="0" presId="urn:microsoft.com/office/officeart/2005/8/layout/chevron1"/>
    <dgm:cxn modelId="{E771ABC2-EA0F-4E6B-AA77-974E0233B20B}" type="presOf" srcId="{3A498AAB-73BF-4974-BD99-99A12800CFA0}" destId="{A8E67795-D895-4BA3-A5D5-691B3BB959A3}" srcOrd="0" destOrd="0" presId="urn:microsoft.com/office/officeart/2005/8/layout/chevron1"/>
    <dgm:cxn modelId="{F6720398-9CB5-4CF4-AB8F-9C9ED857B979}" srcId="{3A498AAB-73BF-4974-BD99-99A12800CFA0}" destId="{4DCE0AF8-8D48-419B-A07D-7C15A85BF909}" srcOrd="1" destOrd="0" parTransId="{DF793504-6583-4CCB-9AB2-8267AA49A33C}" sibTransId="{DB453C77-0146-498A-847D-880E7EA0D88D}"/>
    <dgm:cxn modelId="{49AC2010-E760-4681-9ECD-594664FF61E0}" srcId="{CD4F27AF-76C9-4B88-8C1E-8AE351CBC525}" destId="{995D0A36-9017-4453-A23B-9837F4060A55}" srcOrd="0" destOrd="0" parTransId="{14943240-C9C9-4404-AB93-7745E68BD4F9}" sibTransId="{129FBE94-7254-4626-83C1-4C1EAF3BD657}"/>
    <dgm:cxn modelId="{3AC8FE8F-7556-4163-B950-01D7F9F2D3A6}" srcId="{4DCE0AF8-8D48-419B-A07D-7C15A85BF909}" destId="{6693DBB7-1216-46CE-8E3B-884E370AEA43}" srcOrd="0" destOrd="0" parTransId="{C981FFFD-6E91-4E75-AC36-50FC52DFB576}" sibTransId="{40B1709A-E2C2-4791-BEAF-3AFAE68E75DF}"/>
    <dgm:cxn modelId="{514373ED-B1D8-4C00-B969-94CA06AE3145}" type="presOf" srcId="{C3B4DA51-5382-4897-9F82-91060F9FD231}" destId="{33580C70-5D29-4011-A0CA-BE69958200A7}" srcOrd="0" destOrd="0" presId="urn:microsoft.com/office/officeart/2005/8/layout/chevron1"/>
    <dgm:cxn modelId="{D589E1CB-4DC5-440F-9AF4-C07FC92734EA}" type="presOf" srcId="{CD4F27AF-76C9-4B88-8C1E-8AE351CBC525}" destId="{128BF4F3-5F53-4C49-AD8B-5589F56C5A95}" srcOrd="0" destOrd="0" presId="urn:microsoft.com/office/officeart/2005/8/layout/chevron1"/>
    <dgm:cxn modelId="{8FBA98CC-8871-491F-8677-A82B115DAF60}" type="presOf" srcId="{7B9E46FA-BC38-4C45-909A-A99FA75C0364}" destId="{EC4B9762-A0B7-49C5-A91C-0973DAF9BF93}" srcOrd="0" destOrd="0" presId="urn:microsoft.com/office/officeart/2005/8/layout/chevron1"/>
    <dgm:cxn modelId="{9C8891CB-4E7A-4CE1-88C9-A377B2B983CA}" type="presOf" srcId="{4DCE0AF8-8D48-419B-A07D-7C15A85BF909}" destId="{421BDFC3-3642-41B9-88E8-602680FB7A38}" srcOrd="0" destOrd="0" presId="urn:microsoft.com/office/officeart/2005/8/layout/chevron1"/>
    <dgm:cxn modelId="{2B16398E-8DE8-4140-88E9-9D4CECD9BE96}" srcId="{7B9E46FA-BC38-4C45-909A-A99FA75C0364}" destId="{C3B4DA51-5382-4897-9F82-91060F9FD231}" srcOrd="0" destOrd="0" parTransId="{8211EF2A-D89F-4B4E-B38D-5531867E2519}" sibTransId="{554C67CF-8097-4D55-A78E-F370E77D1F2E}"/>
    <dgm:cxn modelId="{8A369465-6C7D-4B4B-8C08-667E3B766793}" srcId="{3A498AAB-73BF-4974-BD99-99A12800CFA0}" destId="{CD4F27AF-76C9-4B88-8C1E-8AE351CBC525}" srcOrd="2" destOrd="0" parTransId="{95FB5F1F-B8B5-4C87-9911-6847D69A0873}" sibTransId="{831138A2-8A8A-4FB7-BB00-9655785E63EF}"/>
    <dgm:cxn modelId="{FDF82B07-C162-4F99-A60B-4F6CC90DBA2C}" type="presParOf" srcId="{A8E67795-D895-4BA3-A5D5-691B3BB959A3}" destId="{01D12E60-7098-465A-9518-C38B7AD0C163}" srcOrd="0" destOrd="0" presId="urn:microsoft.com/office/officeart/2005/8/layout/chevron1"/>
    <dgm:cxn modelId="{926BCD32-2BD5-4151-A2E9-25C1984E0E6D}" type="presParOf" srcId="{01D12E60-7098-465A-9518-C38B7AD0C163}" destId="{EC4B9762-A0B7-49C5-A91C-0973DAF9BF93}" srcOrd="0" destOrd="0" presId="urn:microsoft.com/office/officeart/2005/8/layout/chevron1"/>
    <dgm:cxn modelId="{9DC40DDC-9219-4AC3-83D1-A0B8D552EB90}" type="presParOf" srcId="{01D12E60-7098-465A-9518-C38B7AD0C163}" destId="{33580C70-5D29-4011-A0CA-BE69958200A7}" srcOrd="1" destOrd="0" presId="urn:microsoft.com/office/officeart/2005/8/layout/chevron1"/>
    <dgm:cxn modelId="{10A0787F-5BC7-4044-AB05-170C0FCD3C05}" type="presParOf" srcId="{A8E67795-D895-4BA3-A5D5-691B3BB959A3}" destId="{0279D715-18AF-4E0C-B6F4-04CCC285DD2F}" srcOrd="1" destOrd="0" presId="urn:microsoft.com/office/officeart/2005/8/layout/chevron1"/>
    <dgm:cxn modelId="{1FEA5C7F-1CC3-40D4-BDBB-6F9CA030D969}" type="presParOf" srcId="{A8E67795-D895-4BA3-A5D5-691B3BB959A3}" destId="{36F2E8E8-A98C-472B-9ADB-97313ED81524}" srcOrd="2" destOrd="0" presId="urn:microsoft.com/office/officeart/2005/8/layout/chevron1"/>
    <dgm:cxn modelId="{E264C1B2-1C99-47D2-88B4-F65DD2562E9B}" type="presParOf" srcId="{36F2E8E8-A98C-472B-9ADB-97313ED81524}" destId="{421BDFC3-3642-41B9-88E8-602680FB7A38}" srcOrd="0" destOrd="0" presId="urn:microsoft.com/office/officeart/2005/8/layout/chevron1"/>
    <dgm:cxn modelId="{ECA778D5-2462-49EE-9588-F2C783EA2987}" type="presParOf" srcId="{36F2E8E8-A98C-472B-9ADB-97313ED81524}" destId="{C1AFBE75-02F3-4D47-B15D-5C97C9503FA8}" srcOrd="1" destOrd="0" presId="urn:microsoft.com/office/officeart/2005/8/layout/chevron1"/>
    <dgm:cxn modelId="{C4E3D6CE-945C-4741-BDD8-904EDAE69940}" type="presParOf" srcId="{A8E67795-D895-4BA3-A5D5-691B3BB959A3}" destId="{D70A80C8-9545-42BC-AE27-C5008296A2CF}" srcOrd="3" destOrd="0" presId="urn:microsoft.com/office/officeart/2005/8/layout/chevron1"/>
    <dgm:cxn modelId="{7B1B670A-C7EB-49DC-B4C7-D5A1CF764B4A}" type="presParOf" srcId="{A8E67795-D895-4BA3-A5D5-691B3BB959A3}" destId="{31CB97A8-3D95-4488-9903-634F0CFEFE2B}" srcOrd="4" destOrd="0" presId="urn:microsoft.com/office/officeart/2005/8/layout/chevron1"/>
    <dgm:cxn modelId="{FC60C0A0-29C0-43CB-A850-8127E053F42E}" type="presParOf" srcId="{31CB97A8-3D95-4488-9903-634F0CFEFE2B}" destId="{128BF4F3-5F53-4C49-AD8B-5589F56C5A95}" srcOrd="0" destOrd="0" presId="urn:microsoft.com/office/officeart/2005/8/layout/chevron1"/>
    <dgm:cxn modelId="{3EE467E0-EAAB-405D-A6FC-95442755862E}" type="presParOf" srcId="{31CB97A8-3D95-4488-9903-634F0CFEFE2B}" destId="{6ABC6668-CDCA-4D0D-9900-B4CEE9A12151}"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1D341C-3CF1-43FA-86B1-8D2FCA5E29D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zh-CN" altLang="en-US"/>
        </a:p>
      </dgm:t>
    </dgm:pt>
    <dgm:pt modelId="{66A374FF-219B-4509-BB46-9A37865EC39B}">
      <dgm:prSet phldrT="[文本]" custT="1"/>
      <dgm:spPr/>
      <dgm:t>
        <a:bodyPr/>
        <a:lstStyle/>
        <a:p>
          <a:r>
            <a:rPr lang="zh-CN" altLang="en-US" sz="2000" dirty="0">
              <a:latin typeface="黑体" pitchFamily="2" charset="-122"/>
              <a:ea typeface="黑体" pitchFamily="2" charset="-122"/>
            </a:rPr>
            <a:t>单一连续分配</a:t>
          </a:r>
          <a:endParaRPr lang="zh-CN" altLang="en-US" sz="2000" dirty="0"/>
        </a:p>
      </dgm:t>
    </dgm:pt>
    <dgm:pt modelId="{7EC4E5BB-9F2F-4574-8685-D4A8566B8C27}" type="parTrans" cxnId="{01035104-2495-4498-8B51-5E37766461DA}">
      <dgm:prSet/>
      <dgm:spPr/>
      <dgm:t>
        <a:bodyPr/>
        <a:lstStyle/>
        <a:p>
          <a:endParaRPr lang="zh-CN" altLang="en-US" sz="2000"/>
        </a:p>
      </dgm:t>
    </dgm:pt>
    <dgm:pt modelId="{EE88ECF2-F18E-4E9F-8EAE-61D84D0ED68D}" type="sibTrans" cxnId="{01035104-2495-4498-8B51-5E37766461DA}">
      <dgm:prSet/>
      <dgm:spPr/>
      <dgm:t>
        <a:bodyPr/>
        <a:lstStyle/>
        <a:p>
          <a:endParaRPr lang="zh-CN" altLang="en-US" sz="2000"/>
        </a:p>
      </dgm:t>
    </dgm:pt>
    <dgm:pt modelId="{CA135800-714D-4C72-9BF7-608F84E21625}">
      <dgm:prSet custT="1"/>
      <dgm:spPr/>
      <dgm:t>
        <a:bodyPr/>
        <a:lstStyle/>
        <a:p>
          <a:r>
            <a:rPr lang="zh-CN" altLang="en-US" sz="2000" dirty="0">
              <a:latin typeface="黑体" pitchFamily="2" charset="-122"/>
              <a:ea typeface="黑体" pitchFamily="2" charset="-122"/>
            </a:rPr>
            <a:t>固定分区分区</a:t>
          </a:r>
        </a:p>
      </dgm:t>
    </dgm:pt>
    <dgm:pt modelId="{E1A9C8AE-543F-45E2-BD32-CC28DB42107B}" type="parTrans" cxnId="{568E2621-F621-493E-996C-6F835450E984}">
      <dgm:prSet/>
      <dgm:spPr/>
      <dgm:t>
        <a:bodyPr/>
        <a:lstStyle/>
        <a:p>
          <a:endParaRPr lang="zh-CN" altLang="en-US" sz="2000"/>
        </a:p>
      </dgm:t>
    </dgm:pt>
    <dgm:pt modelId="{EC61EBE2-1FDB-4039-926F-75CC24EBEEB0}" type="sibTrans" cxnId="{568E2621-F621-493E-996C-6F835450E984}">
      <dgm:prSet/>
      <dgm:spPr/>
      <dgm:t>
        <a:bodyPr/>
        <a:lstStyle/>
        <a:p>
          <a:endParaRPr lang="zh-CN" altLang="en-US" sz="2000"/>
        </a:p>
      </dgm:t>
    </dgm:pt>
    <dgm:pt modelId="{A8F993C5-1EB6-4807-A9FA-9C5D4D22EE26}">
      <dgm:prSet custT="1"/>
      <dgm:spPr/>
      <dgm:t>
        <a:bodyPr/>
        <a:lstStyle/>
        <a:p>
          <a:r>
            <a:rPr lang="zh-CN" altLang="en-US" sz="2000" dirty="0">
              <a:latin typeface="黑体" pitchFamily="2" charset="-122"/>
              <a:ea typeface="黑体" pitchFamily="2" charset="-122"/>
            </a:rPr>
            <a:t>动态分区分配</a:t>
          </a:r>
        </a:p>
      </dgm:t>
    </dgm:pt>
    <dgm:pt modelId="{6B7CD9CD-14C2-4D46-B728-EEB0C9E4B76A}" type="parTrans" cxnId="{F7621C6C-85EF-4F14-97C5-F0814090BAB6}">
      <dgm:prSet/>
      <dgm:spPr/>
      <dgm:t>
        <a:bodyPr/>
        <a:lstStyle/>
        <a:p>
          <a:endParaRPr lang="zh-CN" altLang="en-US" sz="2000"/>
        </a:p>
      </dgm:t>
    </dgm:pt>
    <dgm:pt modelId="{839A6580-358E-42B6-9128-A144ADEB9FD2}" type="sibTrans" cxnId="{F7621C6C-85EF-4F14-97C5-F0814090BAB6}">
      <dgm:prSet/>
      <dgm:spPr/>
      <dgm:t>
        <a:bodyPr/>
        <a:lstStyle/>
        <a:p>
          <a:endParaRPr lang="zh-CN" altLang="en-US" sz="2000"/>
        </a:p>
      </dgm:t>
    </dgm:pt>
    <dgm:pt modelId="{F46F05BE-944D-4863-9981-2601537DED0E}">
      <dgm:prSet custT="1"/>
      <dgm:spPr/>
      <dgm:t>
        <a:bodyPr/>
        <a:lstStyle/>
        <a:p>
          <a:r>
            <a:rPr lang="zh-CN" altLang="en-US" sz="2000" dirty="0">
              <a:latin typeface="黑体" pitchFamily="2" charset="-122"/>
              <a:ea typeface="黑体" pitchFamily="2" charset="-122"/>
            </a:rPr>
            <a:t>动态重定位分区分配</a:t>
          </a:r>
        </a:p>
      </dgm:t>
    </dgm:pt>
    <dgm:pt modelId="{BD197E51-2AAA-49DF-981A-67CE6319E8F6}" type="parTrans" cxnId="{73FE2011-318C-42CE-87D0-4AB5F19C2F8B}">
      <dgm:prSet/>
      <dgm:spPr/>
      <dgm:t>
        <a:bodyPr/>
        <a:lstStyle/>
        <a:p>
          <a:endParaRPr lang="zh-CN" altLang="en-US" sz="2000"/>
        </a:p>
      </dgm:t>
    </dgm:pt>
    <dgm:pt modelId="{45B78948-5DA6-4741-83E6-2FF893F4F23E}" type="sibTrans" cxnId="{73FE2011-318C-42CE-87D0-4AB5F19C2F8B}">
      <dgm:prSet/>
      <dgm:spPr/>
      <dgm:t>
        <a:bodyPr/>
        <a:lstStyle/>
        <a:p>
          <a:endParaRPr lang="zh-CN" altLang="en-US" sz="2000"/>
        </a:p>
      </dgm:t>
    </dgm:pt>
    <dgm:pt modelId="{4D68DE61-2AC3-423F-9D11-4DE0DEE4DFB9}" type="pres">
      <dgm:prSet presAssocID="{0D1D341C-3CF1-43FA-86B1-8D2FCA5E29D1}" presName="diagram" presStyleCnt="0">
        <dgm:presLayoutVars>
          <dgm:dir/>
          <dgm:resizeHandles val="exact"/>
        </dgm:presLayoutVars>
      </dgm:prSet>
      <dgm:spPr/>
      <dgm:t>
        <a:bodyPr/>
        <a:lstStyle/>
        <a:p>
          <a:endParaRPr lang="zh-CN" altLang="en-US"/>
        </a:p>
      </dgm:t>
    </dgm:pt>
    <dgm:pt modelId="{A7F8D046-7E9F-462E-B8FE-E6565C50154E}" type="pres">
      <dgm:prSet presAssocID="{66A374FF-219B-4509-BB46-9A37865EC39B}" presName="node" presStyleLbl="node1" presStyleIdx="0" presStyleCnt="4">
        <dgm:presLayoutVars>
          <dgm:bulletEnabled val="1"/>
        </dgm:presLayoutVars>
      </dgm:prSet>
      <dgm:spPr/>
      <dgm:t>
        <a:bodyPr/>
        <a:lstStyle/>
        <a:p>
          <a:endParaRPr lang="zh-CN" altLang="en-US"/>
        </a:p>
      </dgm:t>
    </dgm:pt>
    <dgm:pt modelId="{BF1A807A-B0F8-4D42-8E51-F2FD523878EB}" type="pres">
      <dgm:prSet presAssocID="{EE88ECF2-F18E-4E9F-8EAE-61D84D0ED68D}" presName="sibTrans" presStyleCnt="0"/>
      <dgm:spPr/>
    </dgm:pt>
    <dgm:pt modelId="{8B3B39DE-FD07-4FEA-86E5-7C267136E7F5}" type="pres">
      <dgm:prSet presAssocID="{CA135800-714D-4C72-9BF7-608F84E21625}" presName="node" presStyleLbl="node1" presStyleIdx="1" presStyleCnt="4">
        <dgm:presLayoutVars>
          <dgm:bulletEnabled val="1"/>
        </dgm:presLayoutVars>
      </dgm:prSet>
      <dgm:spPr/>
      <dgm:t>
        <a:bodyPr/>
        <a:lstStyle/>
        <a:p>
          <a:endParaRPr lang="zh-CN" altLang="en-US"/>
        </a:p>
      </dgm:t>
    </dgm:pt>
    <dgm:pt modelId="{D6B42F5E-4C4D-4FD4-9FF9-13632DEBE5B2}" type="pres">
      <dgm:prSet presAssocID="{EC61EBE2-1FDB-4039-926F-75CC24EBEEB0}" presName="sibTrans" presStyleCnt="0"/>
      <dgm:spPr/>
    </dgm:pt>
    <dgm:pt modelId="{B6C8EF28-B4F5-41C4-B6EE-E6EFD10CA869}" type="pres">
      <dgm:prSet presAssocID="{A8F993C5-1EB6-4807-A9FA-9C5D4D22EE26}" presName="node" presStyleLbl="node1" presStyleIdx="2" presStyleCnt="4">
        <dgm:presLayoutVars>
          <dgm:bulletEnabled val="1"/>
        </dgm:presLayoutVars>
      </dgm:prSet>
      <dgm:spPr/>
      <dgm:t>
        <a:bodyPr/>
        <a:lstStyle/>
        <a:p>
          <a:endParaRPr lang="zh-CN" altLang="en-US"/>
        </a:p>
      </dgm:t>
    </dgm:pt>
    <dgm:pt modelId="{659A35AF-EA25-47B9-8359-7C95CB0E3567}" type="pres">
      <dgm:prSet presAssocID="{839A6580-358E-42B6-9128-A144ADEB9FD2}" presName="sibTrans" presStyleCnt="0"/>
      <dgm:spPr/>
    </dgm:pt>
    <dgm:pt modelId="{20CDA838-7BC4-4198-A824-EDC9089C241D}" type="pres">
      <dgm:prSet presAssocID="{F46F05BE-944D-4863-9981-2601537DED0E}" presName="node" presStyleLbl="node1" presStyleIdx="3" presStyleCnt="4">
        <dgm:presLayoutVars>
          <dgm:bulletEnabled val="1"/>
        </dgm:presLayoutVars>
      </dgm:prSet>
      <dgm:spPr/>
      <dgm:t>
        <a:bodyPr/>
        <a:lstStyle/>
        <a:p>
          <a:endParaRPr lang="zh-CN" altLang="en-US"/>
        </a:p>
      </dgm:t>
    </dgm:pt>
  </dgm:ptLst>
  <dgm:cxnLst>
    <dgm:cxn modelId="{F98507E3-F65C-40BC-A86B-CD57B8CA3BB3}" type="presOf" srcId="{CA135800-714D-4C72-9BF7-608F84E21625}" destId="{8B3B39DE-FD07-4FEA-86E5-7C267136E7F5}" srcOrd="0" destOrd="0" presId="urn:microsoft.com/office/officeart/2005/8/layout/default"/>
    <dgm:cxn modelId="{9A6FF689-9962-4433-8918-5A8660B0034E}" type="presOf" srcId="{0D1D341C-3CF1-43FA-86B1-8D2FCA5E29D1}" destId="{4D68DE61-2AC3-423F-9D11-4DE0DEE4DFB9}" srcOrd="0" destOrd="0" presId="urn:microsoft.com/office/officeart/2005/8/layout/default"/>
    <dgm:cxn modelId="{568E2621-F621-493E-996C-6F835450E984}" srcId="{0D1D341C-3CF1-43FA-86B1-8D2FCA5E29D1}" destId="{CA135800-714D-4C72-9BF7-608F84E21625}" srcOrd="1" destOrd="0" parTransId="{E1A9C8AE-543F-45E2-BD32-CC28DB42107B}" sibTransId="{EC61EBE2-1FDB-4039-926F-75CC24EBEEB0}"/>
    <dgm:cxn modelId="{6800AF8A-CF49-4899-96A9-707B7B3BD61E}" type="presOf" srcId="{F46F05BE-944D-4863-9981-2601537DED0E}" destId="{20CDA838-7BC4-4198-A824-EDC9089C241D}" srcOrd="0" destOrd="0" presId="urn:microsoft.com/office/officeart/2005/8/layout/default"/>
    <dgm:cxn modelId="{73FE2011-318C-42CE-87D0-4AB5F19C2F8B}" srcId="{0D1D341C-3CF1-43FA-86B1-8D2FCA5E29D1}" destId="{F46F05BE-944D-4863-9981-2601537DED0E}" srcOrd="3" destOrd="0" parTransId="{BD197E51-2AAA-49DF-981A-67CE6319E8F6}" sibTransId="{45B78948-5DA6-4741-83E6-2FF893F4F23E}"/>
    <dgm:cxn modelId="{01035104-2495-4498-8B51-5E37766461DA}" srcId="{0D1D341C-3CF1-43FA-86B1-8D2FCA5E29D1}" destId="{66A374FF-219B-4509-BB46-9A37865EC39B}" srcOrd="0" destOrd="0" parTransId="{7EC4E5BB-9F2F-4574-8685-D4A8566B8C27}" sibTransId="{EE88ECF2-F18E-4E9F-8EAE-61D84D0ED68D}"/>
    <dgm:cxn modelId="{59EC98EB-190D-4078-835F-5BA2CB7C4731}" type="presOf" srcId="{66A374FF-219B-4509-BB46-9A37865EC39B}" destId="{A7F8D046-7E9F-462E-B8FE-E6565C50154E}" srcOrd="0" destOrd="0" presId="urn:microsoft.com/office/officeart/2005/8/layout/default"/>
    <dgm:cxn modelId="{F7621C6C-85EF-4F14-97C5-F0814090BAB6}" srcId="{0D1D341C-3CF1-43FA-86B1-8D2FCA5E29D1}" destId="{A8F993C5-1EB6-4807-A9FA-9C5D4D22EE26}" srcOrd="2" destOrd="0" parTransId="{6B7CD9CD-14C2-4D46-B728-EEB0C9E4B76A}" sibTransId="{839A6580-358E-42B6-9128-A144ADEB9FD2}"/>
    <dgm:cxn modelId="{1680DE12-00C4-487C-83CC-83980D53AB81}" type="presOf" srcId="{A8F993C5-1EB6-4807-A9FA-9C5D4D22EE26}" destId="{B6C8EF28-B4F5-41C4-B6EE-E6EFD10CA869}" srcOrd="0" destOrd="0" presId="urn:microsoft.com/office/officeart/2005/8/layout/default"/>
    <dgm:cxn modelId="{3477699C-C46D-4046-9B99-924E5992AB7F}" type="presParOf" srcId="{4D68DE61-2AC3-423F-9D11-4DE0DEE4DFB9}" destId="{A7F8D046-7E9F-462E-B8FE-E6565C50154E}" srcOrd="0" destOrd="0" presId="urn:microsoft.com/office/officeart/2005/8/layout/default"/>
    <dgm:cxn modelId="{D744FD9F-D5FB-436B-9D1E-7ADE5441500E}" type="presParOf" srcId="{4D68DE61-2AC3-423F-9D11-4DE0DEE4DFB9}" destId="{BF1A807A-B0F8-4D42-8E51-F2FD523878EB}" srcOrd="1" destOrd="0" presId="urn:microsoft.com/office/officeart/2005/8/layout/default"/>
    <dgm:cxn modelId="{90F77986-FFB0-47C7-B932-02150CAE69A7}" type="presParOf" srcId="{4D68DE61-2AC3-423F-9D11-4DE0DEE4DFB9}" destId="{8B3B39DE-FD07-4FEA-86E5-7C267136E7F5}" srcOrd="2" destOrd="0" presId="urn:microsoft.com/office/officeart/2005/8/layout/default"/>
    <dgm:cxn modelId="{8337957D-7738-4057-A97F-D43BB8D96D8D}" type="presParOf" srcId="{4D68DE61-2AC3-423F-9D11-4DE0DEE4DFB9}" destId="{D6B42F5E-4C4D-4FD4-9FF9-13632DEBE5B2}" srcOrd="3" destOrd="0" presId="urn:microsoft.com/office/officeart/2005/8/layout/default"/>
    <dgm:cxn modelId="{10BC5BDD-94E8-431D-89FC-B11AEC13875E}" type="presParOf" srcId="{4D68DE61-2AC3-423F-9D11-4DE0DEE4DFB9}" destId="{B6C8EF28-B4F5-41C4-B6EE-E6EFD10CA869}" srcOrd="4" destOrd="0" presId="urn:microsoft.com/office/officeart/2005/8/layout/default"/>
    <dgm:cxn modelId="{8364322C-92AC-494D-957B-60AA706847D2}" type="presParOf" srcId="{4D68DE61-2AC3-423F-9D11-4DE0DEE4DFB9}" destId="{659A35AF-EA25-47B9-8359-7C95CB0E3567}" srcOrd="5" destOrd="0" presId="urn:microsoft.com/office/officeart/2005/8/layout/default"/>
    <dgm:cxn modelId="{CC6E776B-7D7E-4F0E-9549-8A372A180CB0}" type="presParOf" srcId="{4D68DE61-2AC3-423F-9D11-4DE0DEE4DFB9}" destId="{20CDA838-7BC4-4198-A824-EDC9089C241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ACA48-2F6E-4425-BAD9-BAF6B7E5A28A}">
      <dsp:nvSpPr>
        <dsp:cNvPr id="0" name=""/>
        <dsp:cNvSpPr/>
      </dsp:nvSpPr>
      <dsp:spPr>
        <a:xfrm>
          <a:off x="1425042" y="0"/>
          <a:ext cx="570017"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latin typeface="黑体" pitchFamily="2" charset="-122"/>
              <a:ea typeface="黑体" pitchFamily="2" charset="-122"/>
            </a:rPr>
            <a:t>寄存器</a:t>
          </a:r>
        </a:p>
      </dsp:txBody>
      <dsp:txXfrm>
        <a:off x="1425042" y="0"/>
        <a:ext cx="570017" cy="516057"/>
      </dsp:txXfrm>
    </dsp:sp>
    <dsp:sp modelId="{A9CF5DAA-7A5F-4169-813D-D1512CBC4E52}">
      <dsp:nvSpPr>
        <dsp:cNvPr id="0" name=""/>
        <dsp:cNvSpPr/>
      </dsp:nvSpPr>
      <dsp:spPr>
        <a:xfrm>
          <a:off x="1140034" y="516057"/>
          <a:ext cx="1140034"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latin typeface="黑体" pitchFamily="2" charset="-122"/>
              <a:ea typeface="黑体" pitchFamily="2" charset="-122"/>
            </a:rPr>
            <a:t>高速缓冲</a:t>
          </a:r>
        </a:p>
      </dsp:txBody>
      <dsp:txXfrm>
        <a:off x="1339540" y="516057"/>
        <a:ext cx="741022" cy="516057"/>
      </dsp:txXfrm>
    </dsp:sp>
    <dsp:sp modelId="{8963B499-F77A-46CA-9A43-BE64393697E0}">
      <dsp:nvSpPr>
        <dsp:cNvPr id="0" name=""/>
        <dsp:cNvSpPr/>
      </dsp:nvSpPr>
      <dsp:spPr>
        <a:xfrm>
          <a:off x="855025" y="1032114"/>
          <a:ext cx="1710051"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latin typeface="黑体" pitchFamily="2" charset="-122"/>
              <a:ea typeface="黑体" pitchFamily="2" charset="-122"/>
            </a:rPr>
            <a:t>主存</a:t>
          </a:r>
        </a:p>
      </dsp:txBody>
      <dsp:txXfrm>
        <a:off x="1154284" y="1032114"/>
        <a:ext cx="1111533" cy="516057"/>
      </dsp:txXfrm>
    </dsp:sp>
    <dsp:sp modelId="{E63D8F93-08BD-4A91-BA36-02162DEDE543}">
      <dsp:nvSpPr>
        <dsp:cNvPr id="0" name=""/>
        <dsp:cNvSpPr/>
      </dsp:nvSpPr>
      <dsp:spPr>
        <a:xfrm>
          <a:off x="570017" y="1548171"/>
          <a:ext cx="2280068"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latin typeface="黑体" pitchFamily="2" charset="-122"/>
              <a:ea typeface="黑体" pitchFamily="2" charset="-122"/>
            </a:rPr>
            <a:t>磁盘缓冲</a:t>
          </a:r>
        </a:p>
      </dsp:txBody>
      <dsp:txXfrm>
        <a:off x="969029" y="1548171"/>
        <a:ext cx="1482044" cy="516057"/>
      </dsp:txXfrm>
    </dsp:sp>
    <dsp:sp modelId="{9481F251-4316-46D8-A618-9EC27416CFB8}">
      <dsp:nvSpPr>
        <dsp:cNvPr id="0" name=""/>
        <dsp:cNvSpPr/>
      </dsp:nvSpPr>
      <dsp:spPr>
        <a:xfrm>
          <a:off x="285008" y="2064229"/>
          <a:ext cx="2850085"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latin typeface="黑体" pitchFamily="2" charset="-122"/>
              <a:ea typeface="黑体" pitchFamily="2" charset="-122"/>
            </a:rPr>
            <a:t>磁盘</a:t>
          </a:r>
        </a:p>
      </dsp:txBody>
      <dsp:txXfrm>
        <a:off x="783773" y="2064229"/>
        <a:ext cx="1852555" cy="516057"/>
      </dsp:txXfrm>
    </dsp:sp>
    <dsp:sp modelId="{DD5748A2-E7E7-4DCF-97A8-BE724EE63489}">
      <dsp:nvSpPr>
        <dsp:cNvPr id="0" name=""/>
        <dsp:cNvSpPr/>
      </dsp:nvSpPr>
      <dsp:spPr>
        <a:xfrm>
          <a:off x="0" y="2580286"/>
          <a:ext cx="3420103" cy="516057"/>
        </a:xfrm>
        <a:prstGeom prst="trapezoid">
          <a:avLst>
            <a:gd name="adj" fmla="val 55228"/>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latin typeface="黑体" pitchFamily="2" charset="-122"/>
              <a:ea typeface="黑体" pitchFamily="2" charset="-122"/>
            </a:rPr>
            <a:t>可移动存储介质</a:t>
          </a:r>
        </a:p>
      </dsp:txBody>
      <dsp:txXfrm>
        <a:off x="598518" y="2580286"/>
        <a:ext cx="2223066" cy="516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D9F78-34A6-4721-8B8D-BF77E89DDD67}">
      <dsp:nvSpPr>
        <dsp:cNvPr id="0" name=""/>
        <dsp:cNvSpPr/>
      </dsp:nvSpPr>
      <dsp:spPr>
        <a:xfrm>
          <a:off x="0" y="518071"/>
          <a:ext cx="9144000" cy="25357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09676" tIns="479044" rIns="709676" bIns="128016" numCol="1" spcCol="1270" anchor="t" anchorCtr="0">
          <a:noAutofit/>
        </a:bodyPr>
        <a:lstStyle/>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用于保存进程运行时的程序和数据</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对于微机系统和大中型机，容量为数十</a:t>
          </a:r>
          <a:r>
            <a:rPr lang="en-US" altLang="zh-CN" sz="1800" kern="1200" dirty="0">
              <a:latin typeface="黑体" pitchFamily="2" charset="-122"/>
              <a:ea typeface="黑体" pitchFamily="2" charset="-122"/>
            </a:rPr>
            <a:t>MB</a:t>
          </a:r>
          <a:r>
            <a:rPr lang="zh-CN" altLang="en-US" sz="1800" kern="1200" dirty="0">
              <a:latin typeface="黑体" pitchFamily="2" charset="-122"/>
              <a:ea typeface="黑体" pitchFamily="2" charset="-122"/>
            </a:rPr>
            <a:t>到数</a:t>
          </a:r>
          <a:r>
            <a:rPr lang="en-US" altLang="zh-CN" sz="1800" kern="1200" dirty="0">
              <a:latin typeface="黑体" pitchFamily="2" charset="-122"/>
              <a:ea typeface="黑体" pitchFamily="2" charset="-122"/>
            </a:rPr>
            <a:t>GB</a:t>
          </a:r>
          <a:r>
            <a:rPr lang="zh-CN" altLang="en-US" sz="1800" kern="1200" dirty="0">
              <a:latin typeface="黑体" pitchFamily="2" charset="-122"/>
              <a:ea typeface="黑体" pitchFamily="2" charset="-122"/>
            </a:rPr>
            <a:t>；对于嵌入式系统，容量为数十</a:t>
          </a:r>
          <a:r>
            <a:rPr lang="en-US" altLang="zh-CN" sz="1800" kern="1200" dirty="0">
              <a:latin typeface="黑体" pitchFamily="2" charset="-122"/>
              <a:ea typeface="黑体" pitchFamily="2" charset="-122"/>
            </a:rPr>
            <a:t>KB</a:t>
          </a:r>
          <a:r>
            <a:rPr lang="zh-CN" altLang="en-US" sz="1800" kern="1200" dirty="0">
              <a:latin typeface="黑体" pitchFamily="2" charset="-122"/>
              <a:ea typeface="黑体" pitchFamily="2" charset="-122"/>
            </a:rPr>
            <a:t>到数</a:t>
          </a:r>
          <a:r>
            <a:rPr lang="en-US" altLang="zh-CN" sz="1800" kern="1200" dirty="0">
              <a:latin typeface="黑体" pitchFamily="2" charset="-122"/>
              <a:ea typeface="黑体" pitchFamily="2" charset="-122"/>
            </a:rPr>
            <a:t>MB</a:t>
          </a:r>
        </a:p>
        <a:p>
          <a:pPr marL="171450" lvl="1" indent="-171450" algn="l" defTabSz="800100">
            <a:lnSpc>
              <a:spcPct val="90000"/>
            </a:lnSpc>
            <a:spcBef>
              <a:spcPct val="0"/>
            </a:spcBef>
            <a:spcAft>
              <a:spcPts val="600"/>
            </a:spcAft>
            <a:buChar char="••"/>
          </a:pP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从主存读取指令和数据</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与外设交换信息要依托主存</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为缓解</a:t>
          </a: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执行指令速度和主存访问速度的矛盾，引入寄存器和高速缓冲</a:t>
          </a:r>
          <a:endParaRPr lang="en-US" altLang="zh-CN" sz="1800" kern="1200" dirty="0">
            <a:latin typeface="黑体" pitchFamily="2" charset="-122"/>
            <a:ea typeface="黑体" pitchFamily="2" charset="-122"/>
          </a:endParaRPr>
        </a:p>
      </dsp:txBody>
      <dsp:txXfrm>
        <a:off x="0" y="518071"/>
        <a:ext cx="9144000" cy="2535750"/>
      </dsp:txXfrm>
    </dsp:sp>
    <dsp:sp modelId="{F498ED07-D6D6-4ACF-829D-43841F230CF2}">
      <dsp:nvSpPr>
        <dsp:cNvPr id="0" name=""/>
        <dsp:cNvSpPr/>
      </dsp:nvSpPr>
      <dsp:spPr>
        <a:xfrm>
          <a:off x="2743200" y="264744"/>
          <a:ext cx="6400800"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935" tIns="0" rIns="241935" bIns="0" numCol="1" spcCol="1270" anchor="ctr" anchorCtr="0">
          <a:noAutofit/>
        </a:bodyPr>
        <a:lstStyle/>
        <a:p>
          <a:pPr lvl="0" algn="l" defTabSz="1066800">
            <a:lnSpc>
              <a:spcPct val="90000"/>
            </a:lnSpc>
            <a:spcBef>
              <a:spcPct val="0"/>
            </a:spcBef>
            <a:spcAft>
              <a:spcPts val="600"/>
            </a:spcAft>
          </a:pPr>
          <a:r>
            <a:rPr lang="zh-CN" altLang="en-US" sz="2400" kern="1200" dirty="0">
              <a:latin typeface="华文楷体" panose="02010600040101010101" pitchFamily="2" charset="-122"/>
              <a:ea typeface="华文楷体" panose="02010600040101010101" pitchFamily="2" charset="-122"/>
            </a:rPr>
            <a:t>主存储器</a:t>
          </a:r>
        </a:p>
      </dsp:txBody>
      <dsp:txXfrm>
        <a:off x="2776344" y="297888"/>
        <a:ext cx="6334512" cy="612672"/>
      </dsp:txXfrm>
    </dsp:sp>
    <dsp:sp modelId="{70BDF2CA-6183-4E74-ABC7-57212E0DA609}">
      <dsp:nvSpPr>
        <dsp:cNvPr id="0" name=""/>
        <dsp:cNvSpPr/>
      </dsp:nvSpPr>
      <dsp:spPr>
        <a:xfrm>
          <a:off x="0" y="3353185"/>
          <a:ext cx="9144000" cy="184747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09676" tIns="479044" rIns="709676" bIns="128016" numCol="1" spcCol="1270" anchor="t" anchorCtr="0">
          <a:noAutofit/>
        </a:bodyPr>
        <a:lstStyle/>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访问速度做快，完全与</a:t>
          </a:r>
          <a:r>
            <a:rPr lang="en-US" altLang="zh-CN" sz="1800" kern="1200" dirty="0">
              <a:latin typeface="黑体" pitchFamily="2" charset="-122"/>
              <a:ea typeface="黑体" pitchFamily="2" charset="-122"/>
            </a:rPr>
            <a:t>CPU</a:t>
          </a:r>
          <a:r>
            <a:rPr lang="zh-CN" altLang="en-US" sz="1800" kern="1200" dirty="0">
              <a:latin typeface="黑体" pitchFamily="2" charset="-122"/>
              <a:ea typeface="黑体" pitchFamily="2" charset="-122"/>
            </a:rPr>
            <a:t>协调工作，价格十分昂贵，容量不可能很大</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长度一般以字为单位</a:t>
          </a:r>
          <a:endParaRPr lang="en-US" altLang="zh-CN" sz="1800" kern="1200" dirty="0">
            <a:latin typeface="黑体" pitchFamily="2" charset="-122"/>
            <a:ea typeface="黑体" pitchFamily="2" charset="-122"/>
          </a:endParaRPr>
        </a:p>
        <a:p>
          <a:pPr marL="171450" lvl="1" indent="-171450" algn="l" defTabSz="800100">
            <a:lnSpc>
              <a:spcPct val="90000"/>
            </a:lnSpc>
            <a:spcBef>
              <a:spcPct val="0"/>
            </a:spcBef>
            <a:spcAft>
              <a:spcPts val="600"/>
            </a:spcAft>
            <a:buChar char="••"/>
          </a:pPr>
          <a:r>
            <a:rPr lang="zh-CN" altLang="en-US" sz="1800" kern="1200" dirty="0">
              <a:latin typeface="黑体" pitchFamily="2" charset="-122"/>
              <a:ea typeface="黑体" pitchFamily="2" charset="-122"/>
            </a:rPr>
            <a:t>对于微机系统和大中型机，可能有几十个甚至上百个；对于嵌入式系统，仅有几个到几十个</a:t>
          </a:r>
          <a:endParaRPr lang="en-US" altLang="zh-CN" sz="1800" kern="1200" dirty="0">
            <a:latin typeface="黑体" pitchFamily="2" charset="-122"/>
            <a:ea typeface="黑体" pitchFamily="2" charset="-122"/>
          </a:endParaRPr>
        </a:p>
      </dsp:txBody>
      <dsp:txXfrm>
        <a:off x="0" y="3353185"/>
        <a:ext cx="9144000" cy="1847475"/>
      </dsp:txXfrm>
    </dsp:sp>
    <dsp:sp modelId="{CC71B173-13BF-479B-B412-9E54F6174080}">
      <dsp:nvSpPr>
        <dsp:cNvPr id="0" name=""/>
        <dsp:cNvSpPr/>
      </dsp:nvSpPr>
      <dsp:spPr>
        <a:xfrm>
          <a:off x="457200" y="3013705"/>
          <a:ext cx="6400800"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935" tIns="0" rIns="241935" bIns="0" numCol="1" spcCol="1270" anchor="ctr" anchorCtr="0">
          <a:noAutofit/>
        </a:bodyPr>
        <a:lstStyle/>
        <a:p>
          <a:pPr lvl="0" algn="l" defTabSz="1066800">
            <a:lnSpc>
              <a:spcPct val="90000"/>
            </a:lnSpc>
            <a:spcBef>
              <a:spcPct val="0"/>
            </a:spcBef>
            <a:spcAft>
              <a:spcPts val="600"/>
            </a:spcAft>
          </a:pPr>
          <a:r>
            <a:rPr lang="zh-CN" altLang="en-US" sz="2400" kern="1200">
              <a:latin typeface="华文楷体" panose="02010600040101010101" pitchFamily="2" charset="-122"/>
              <a:ea typeface="华文楷体" panose="02010600040101010101" pitchFamily="2" charset="-122"/>
            </a:rPr>
            <a:t>寄存器</a:t>
          </a:r>
          <a:endParaRPr lang="en-US" altLang="zh-CN" sz="2400" kern="1200" dirty="0">
            <a:latin typeface="华文楷体" panose="02010600040101010101" pitchFamily="2" charset="-122"/>
            <a:ea typeface="华文楷体" panose="02010600040101010101" pitchFamily="2" charset="-122"/>
          </a:endParaRPr>
        </a:p>
      </dsp:txBody>
      <dsp:txXfrm>
        <a:off x="490344" y="3046849"/>
        <a:ext cx="63345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3B1C9-FE62-4E1C-B21B-919EB24D9F55}">
      <dsp:nvSpPr>
        <dsp:cNvPr id="0" name=""/>
        <dsp:cNvSpPr/>
      </dsp:nvSpPr>
      <dsp:spPr>
        <a:xfrm>
          <a:off x="0" y="870886"/>
          <a:ext cx="8892480" cy="2142000"/>
        </a:xfrm>
        <a:prstGeom prst="rect">
          <a:avLst/>
        </a:prstGeom>
        <a:solidFill>
          <a:schemeClr val="lt1">
            <a:alpha val="90000"/>
            <a:hueOff val="0"/>
            <a:satOff val="0"/>
            <a:lumOff val="0"/>
            <a:alphaOff val="0"/>
          </a:schemeClr>
        </a:solidFill>
        <a:ln w="9525" cap="rnd" cmpd="sng" algn="ctr">
          <a:solidFill>
            <a:schemeClr val="accent6">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0155" tIns="708152" rIns="6901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容量大于或远大于寄存器，比内存小两到三个数量级左右，从几十</a:t>
          </a:r>
          <a:r>
            <a:rPr lang="en-US" altLang="zh-CN" sz="2000" kern="1200" dirty="0">
              <a:latin typeface="黑体" pitchFamily="2" charset="-122"/>
              <a:ea typeface="黑体" pitchFamily="2" charset="-122"/>
            </a:rPr>
            <a:t>KB</a:t>
          </a:r>
          <a:r>
            <a:rPr lang="zh-CN" altLang="en-US" sz="2000" kern="1200" dirty="0">
              <a:latin typeface="黑体" pitchFamily="2" charset="-122"/>
              <a:ea typeface="黑体" pitchFamily="2" charset="-122"/>
            </a:rPr>
            <a:t>到几</a:t>
          </a:r>
          <a:r>
            <a:rPr lang="en-US" altLang="zh-CN" sz="2000" kern="1200" dirty="0">
              <a:latin typeface="黑体" pitchFamily="2" charset="-122"/>
              <a:ea typeface="黑体" pitchFamily="2" charset="-122"/>
            </a:rPr>
            <a:t>MB</a:t>
          </a:r>
        </a:p>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访问速度快于主存</a:t>
          </a:r>
          <a:endParaRPr lang="en-US" altLang="zh-CN" sz="2000" kern="1200" dirty="0">
            <a:latin typeface="黑体" pitchFamily="2" charset="-122"/>
            <a:ea typeface="黑体" pitchFamily="2" charset="-122"/>
          </a:endParaRPr>
        </a:p>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将主存中经常访问的信息存放在高速缓冲，减少访问主存次数</a:t>
          </a:r>
          <a:endParaRPr lang="en-US" altLang="zh-CN" sz="2000" kern="1200" dirty="0">
            <a:latin typeface="黑体" pitchFamily="2" charset="-122"/>
            <a:ea typeface="黑体" pitchFamily="2" charset="-122"/>
          </a:endParaRPr>
        </a:p>
      </dsp:txBody>
      <dsp:txXfrm>
        <a:off x="0" y="870886"/>
        <a:ext cx="8892480" cy="2142000"/>
      </dsp:txXfrm>
    </dsp:sp>
    <dsp:sp modelId="{8DFC3500-A907-400F-9DA4-1CD52DEC886B}">
      <dsp:nvSpPr>
        <dsp:cNvPr id="0" name=""/>
        <dsp:cNvSpPr/>
      </dsp:nvSpPr>
      <dsp:spPr>
        <a:xfrm>
          <a:off x="2667744" y="504059"/>
          <a:ext cx="6224736" cy="1003680"/>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5280" tIns="0" rIns="235280" bIns="0" numCol="1" spcCol="1270" anchor="ctr" anchorCtr="0">
          <a:noAutofit/>
        </a:bodyPr>
        <a:lstStyle/>
        <a:p>
          <a:pPr lvl="0" algn="l" defTabSz="1511300">
            <a:lnSpc>
              <a:spcPct val="90000"/>
            </a:lnSpc>
            <a:spcBef>
              <a:spcPct val="0"/>
            </a:spcBef>
            <a:spcAft>
              <a:spcPct val="35000"/>
            </a:spcAft>
          </a:pPr>
          <a:r>
            <a:rPr lang="zh-CN" altLang="en-US" sz="3400" kern="1200">
              <a:latin typeface="黑体" pitchFamily="2" charset="-122"/>
              <a:ea typeface="黑体" pitchFamily="2" charset="-122"/>
            </a:rPr>
            <a:t>高速缓冲</a:t>
          </a:r>
          <a:endParaRPr lang="zh-CN" altLang="en-US" sz="3400" kern="1200" dirty="0"/>
        </a:p>
      </dsp:txBody>
      <dsp:txXfrm>
        <a:off x="2716740" y="553055"/>
        <a:ext cx="6126744" cy="905688"/>
      </dsp:txXfrm>
    </dsp:sp>
    <dsp:sp modelId="{E37B4402-A57F-4D6C-BFAC-9A638754A0BA}">
      <dsp:nvSpPr>
        <dsp:cNvPr id="0" name=""/>
        <dsp:cNvSpPr/>
      </dsp:nvSpPr>
      <dsp:spPr>
        <a:xfrm>
          <a:off x="0" y="3352256"/>
          <a:ext cx="8892480" cy="2142000"/>
        </a:xfrm>
        <a:prstGeom prst="rect">
          <a:avLst/>
        </a:prstGeom>
        <a:solidFill>
          <a:schemeClr val="lt1">
            <a:alpha val="90000"/>
            <a:hueOff val="0"/>
            <a:satOff val="0"/>
            <a:lumOff val="0"/>
            <a:alphaOff val="0"/>
          </a:schemeClr>
        </a:solidFill>
        <a:ln w="9525" cap="rnd" cmpd="sng" algn="ctr">
          <a:solidFill>
            <a:schemeClr val="accent6">
              <a:alpha val="90000"/>
              <a:hueOff val="0"/>
              <a:satOff val="0"/>
              <a:lumOff val="0"/>
              <a:alphaOff val="-4000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0155" tIns="708152" rIns="6901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将一部分频繁使用的磁盘数据和信息，暂时存放在磁盘缓冲中，减少访问磁盘次数</a:t>
          </a:r>
          <a:endParaRPr lang="en-US" altLang="zh-CN" sz="2000" kern="1200" dirty="0">
            <a:latin typeface="黑体" pitchFamily="2" charset="-122"/>
            <a:ea typeface="黑体" pitchFamily="2" charset="-122"/>
          </a:endParaRPr>
        </a:p>
        <a:p>
          <a:pPr marL="228600" lvl="1" indent="-228600" algn="l" defTabSz="889000">
            <a:lnSpc>
              <a:spcPct val="90000"/>
            </a:lnSpc>
            <a:spcBef>
              <a:spcPct val="0"/>
            </a:spcBef>
            <a:spcAft>
              <a:spcPct val="15000"/>
            </a:spcAft>
            <a:buChar char="••"/>
          </a:pPr>
          <a:r>
            <a:rPr lang="zh-CN" altLang="en-US" sz="2000" kern="1200" dirty="0">
              <a:latin typeface="黑体" pitchFamily="2" charset="-122"/>
              <a:ea typeface="黑体" pitchFamily="2" charset="-122"/>
            </a:rPr>
            <a:t>不是实际存在的存储介质，利用主存的存储空间，暂存从磁盘读出或写入的信息</a:t>
          </a:r>
          <a:endParaRPr lang="en-US" altLang="zh-CN" sz="2000" kern="1200" dirty="0">
            <a:latin typeface="黑体" pitchFamily="2" charset="-122"/>
            <a:ea typeface="黑体" pitchFamily="2" charset="-122"/>
          </a:endParaRPr>
        </a:p>
      </dsp:txBody>
      <dsp:txXfrm>
        <a:off x="0" y="3352256"/>
        <a:ext cx="8892480" cy="2142000"/>
      </dsp:txXfrm>
    </dsp:sp>
    <dsp:sp modelId="{25CDC1CF-2985-4F73-B204-3096D2E95D25}">
      <dsp:nvSpPr>
        <dsp:cNvPr id="0" name=""/>
        <dsp:cNvSpPr/>
      </dsp:nvSpPr>
      <dsp:spPr>
        <a:xfrm>
          <a:off x="444624" y="2850416"/>
          <a:ext cx="6224736" cy="1003680"/>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5280" tIns="0" rIns="235280" bIns="0" numCol="1" spcCol="1270" anchor="ctr" anchorCtr="0">
          <a:noAutofit/>
        </a:bodyPr>
        <a:lstStyle/>
        <a:p>
          <a:pPr lvl="0" algn="l" defTabSz="1511300">
            <a:lnSpc>
              <a:spcPct val="90000"/>
            </a:lnSpc>
            <a:spcBef>
              <a:spcPct val="0"/>
            </a:spcBef>
            <a:spcAft>
              <a:spcPct val="35000"/>
            </a:spcAft>
          </a:pPr>
          <a:r>
            <a:rPr lang="zh-CN" altLang="en-US" sz="3400" kern="1200">
              <a:latin typeface="黑体" pitchFamily="2" charset="-122"/>
              <a:ea typeface="黑体" pitchFamily="2" charset="-122"/>
            </a:rPr>
            <a:t>磁盘缓冲</a:t>
          </a:r>
          <a:endParaRPr lang="en-US" altLang="zh-CN" sz="3400" kern="1200" dirty="0">
            <a:latin typeface="黑体" pitchFamily="2" charset="-122"/>
            <a:ea typeface="黑体" pitchFamily="2" charset="-122"/>
          </a:endParaRPr>
        </a:p>
      </dsp:txBody>
      <dsp:txXfrm>
        <a:off x="493620" y="2899412"/>
        <a:ext cx="6126744" cy="905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9762-A0B7-49C5-A91C-0973DAF9BF93}">
      <dsp:nvSpPr>
        <dsp:cNvPr id="0" name=""/>
        <dsp:cNvSpPr/>
      </dsp:nvSpPr>
      <dsp:spPr>
        <a:xfrm>
          <a:off x="3026" y="33372"/>
          <a:ext cx="2885182" cy="756000"/>
        </a:xfrm>
        <a:prstGeom prst="chevron">
          <a:avLst/>
        </a:prstGeom>
        <a:gradFill rotWithShape="0">
          <a:gsLst>
            <a:gs pos="0">
              <a:schemeClr val="accent2">
                <a:alpha val="90000"/>
                <a:hueOff val="0"/>
                <a:satOff val="0"/>
                <a:lumOff val="0"/>
                <a:alphaOff val="0"/>
                <a:tint val="98000"/>
                <a:lumMod val="114000"/>
              </a:schemeClr>
            </a:gs>
            <a:gs pos="100000">
              <a:schemeClr val="accent2">
                <a:alpha val="9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b="1" kern="1200" dirty="0">
              <a:latin typeface="华文楷体" panose="02010600040101010101" pitchFamily="2" charset="-122"/>
              <a:ea typeface="华文楷体" panose="02010600040101010101" pitchFamily="2" charset="-122"/>
            </a:rPr>
            <a:t>编译</a:t>
          </a:r>
        </a:p>
      </dsp:txBody>
      <dsp:txXfrm>
        <a:off x="381026" y="33372"/>
        <a:ext cx="2129182" cy="756000"/>
      </dsp:txXfrm>
    </dsp:sp>
    <dsp:sp modelId="{33580C70-5D29-4011-A0CA-BE69958200A7}">
      <dsp:nvSpPr>
        <dsp:cNvPr id="0" name=""/>
        <dsp:cNvSpPr/>
      </dsp:nvSpPr>
      <dsp:spPr>
        <a:xfrm>
          <a:off x="3026" y="883872"/>
          <a:ext cx="2308145" cy="36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a:latin typeface="华文楷体" panose="02010600040101010101" pitchFamily="2" charset="-122"/>
              <a:ea typeface="华文楷体" panose="02010600040101010101" pitchFamily="2" charset="-122"/>
            </a:rPr>
            <a:t>由编译程序</a:t>
          </a:r>
          <a:r>
            <a:rPr lang="en-US" altLang="zh-CN" sz="2400" b="1" kern="1200" dirty="0">
              <a:latin typeface="华文楷体" panose="02010600040101010101" pitchFamily="2" charset="-122"/>
              <a:ea typeface="华文楷体" panose="02010600040101010101" pitchFamily="2" charset="-122"/>
            </a:rPr>
            <a:t>(Complier)</a:t>
          </a:r>
          <a:r>
            <a:rPr lang="zh-CN" altLang="en-US" sz="2400" b="1" kern="1200" dirty="0">
              <a:latin typeface="华文楷体" panose="02010600040101010101" pitchFamily="2" charset="-122"/>
              <a:ea typeface="华文楷体" panose="02010600040101010101" pitchFamily="2" charset="-122"/>
            </a:rPr>
            <a:t>将用户源代码编译成若干个目标模块</a:t>
          </a:r>
          <a:r>
            <a:rPr lang="en-US" altLang="zh-CN" sz="2400" b="1" kern="1200" dirty="0">
              <a:latin typeface="华文楷体" panose="02010600040101010101" pitchFamily="2" charset="-122"/>
              <a:ea typeface="华文楷体" panose="02010600040101010101" pitchFamily="2" charset="-122"/>
            </a:rPr>
            <a:t>(Object Module</a:t>
          </a:r>
          <a:r>
            <a:rPr lang="en-US" altLang="zh-CN" sz="2400" b="1" kern="1200" dirty="0" smtClean="0">
              <a:latin typeface="华文楷体" panose="02010600040101010101" pitchFamily="2" charset="-122"/>
              <a:ea typeface="华文楷体" panose="02010600040101010101" pitchFamily="2" charset="-122"/>
            </a:rPr>
            <a:t>)</a:t>
          </a:r>
          <a:r>
            <a:rPr lang="zh-CN" altLang="en-US" sz="2400" b="1" kern="1200" dirty="0" smtClean="0">
              <a:latin typeface="华文楷体" panose="02010600040101010101" pitchFamily="2" charset="-122"/>
              <a:ea typeface="华文楷体" panose="02010600040101010101" pitchFamily="2" charset="-122"/>
            </a:rPr>
            <a:t>。</a:t>
          </a:r>
          <a:endParaRPr lang="zh-CN" altLang="en-US" sz="2400" b="1" kern="1200" dirty="0">
            <a:latin typeface="华文楷体" panose="02010600040101010101" pitchFamily="2" charset="-122"/>
            <a:ea typeface="华文楷体" panose="02010600040101010101" pitchFamily="2" charset="-122"/>
          </a:endParaRPr>
        </a:p>
      </dsp:txBody>
      <dsp:txXfrm>
        <a:off x="3026" y="883872"/>
        <a:ext cx="2308145" cy="3608718"/>
      </dsp:txXfrm>
    </dsp:sp>
    <dsp:sp modelId="{421BDFC3-3642-41B9-88E8-602680FB7A38}">
      <dsp:nvSpPr>
        <dsp:cNvPr id="0" name=""/>
        <dsp:cNvSpPr/>
      </dsp:nvSpPr>
      <dsp:spPr>
        <a:xfrm>
          <a:off x="2672208" y="33372"/>
          <a:ext cx="2885182" cy="756000"/>
        </a:xfrm>
        <a:prstGeom prst="chevron">
          <a:avLst/>
        </a:prstGeom>
        <a:gradFill rotWithShape="0">
          <a:gsLst>
            <a:gs pos="0">
              <a:schemeClr val="accent2">
                <a:alpha val="90000"/>
                <a:hueOff val="0"/>
                <a:satOff val="0"/>
                <a:lumOff val="0"/>
                <a:alphaOff val="-20000"/>
                <a:tint val="98000"/>
                <a:lumMod val="114000"/>
              </a:schemeClr>
            </a:gs>
            <a:gs pos="100000">
              <a:schemeClr val="accent2">
                <a:alpha val="90000"/>
                <a:hueOff val="0"/>
                <a:satOff val="0"/>
                <a:lumOff val="0"/>
                <a:alphaOff val="-2000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b="1" kern="1200" dirty="0">
              <a:latin typeface="华文楷体" panose="02010600040101010101" pitchFamily="2" charset="-122"/>
              <a:ea typeface="华文楷体" panose="02010600040101010101" pitchFamily="2" charset="-122"/>
            </a:rPr>
            <a:t>链接</a:t>
          </a:r>
        </a:p>
      </dsp:txBody>
      <dsp:txXfrm>
        <a:off x="3050208" y="33372"/>
        <a:ext cx="2129182" cy="756000"/>
      </dsp:txXfrm>
    </dsp:sp>
    <dsp:sp modelId="{C1AFBE75-02F3-4D47-B15D-5C97C9503FA8}">
      <dsp:nvSpPr>
        <dsp:cNvPr id="0" name=""/>
        <dsp:cNvSpPr/>
      </dsp:nvSpPr>
      <dsp:spPr>
        <a:xfrm>
          <a:off x="2672208" y="883872"/>
          <a:ext cx="2308145" cy="36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a:latin typeface="华文楷体" panose="02010600040101010101" pitchFamily="2" charset="-122"/>
              <a:ea typeface="华文楷体" panose="02010600040101010101" pitchFamily="2" charset="-122"/>
            </a:rPr>
            <a:t>由链接程序</a:t>
          </a:r>
          <a:r>
            <a:rPr lang="en-US" altLang="zh-CN" sz="2400" b="1" kern="1200" dirty="0">
              <a:latin typeface="华文楷体" panose="02010600040101010101" pitchFamily="2" charset="-122"/>
              <a:ea typeface="华文楷体" panose="02010600040101010101" pitchFamily="2" charset="-122"/>
            </a:rPr>
            <a:t>(Linker)</a:t>
          </a:r>
          <a:r>
            <a:rPr lang="zh-CN" altLang="en-US" sz="2400" b="1" kern="1200" dirty="0">
              <a:latin typeface="华文楷体" panose="02010600040101010101" pitchFamily="2" charset="-122"/>
              <a:ea typeface="华文楷体" panose="02010600040101010101" pitchFamily="2" charset="-122"/>
            </a:rPr>
            <a:t>将编译后形成的目标模块以及它们所需要的库函数，链接在一起，形成一个装入模块</a:t>
          </a:r>
          <a:r>
            <a:rPr lang="en-US" altLang="zh-CN" sz="2400" b="1" kern="1200" dirty="0">
              <a:latin typeface="华文楷体" panose="02010600040101010101" pitchFamily="2" charset="-122"/>
              <a:ea typeface="华文楷体" panose="02010600040101010101" pitchFamily="2" charset="-122"/>
            </a:rPr>
            <a:t>(Load  Module</a:t>
          </a:r>
          <a:r>
            <a:rPr lang="en-US" altLang="zh-CN" sz="2400" b="1" kern="1200" dirty="0" smtClean="0">
              <a:latin typeface="华文楷体" panose="02010600040101010101" pitchFamily="2" charset="-122"/>
              <a:ea typeface="华文楷体" panose="02010600040101010101" pitchFamily="2" charset="-122"/>
            </a:rPr>
            <a:t>)</a:t>
          </a:r>
          <a:r>
            <a:rPr lang="zh-CN" altLang="en-US" sz="2400" b="1" kern="1200" dirty="0" smtClean="0">
              <a:latin typeface="华文楷体" panose="02010600040101010101" pitchFamily="2" charset="-122"/>
              <a:ea typeface="华文楷体" panose="02010600040101010101" pitchFamily="2" charset="-122"/>
            </a:rPr>
            <a:t>。</a:t>
          </a:r>
          <a:endParaRPr lang="zh-CN" altLang="en-US" sz="2400" b="1" kern="1200" dirty="0">
            <a:latin typeface="华文楷体" panose="02010600040101010101" pitchFamily="2" charset="-122"/>
            <a:ea typeface="华文楷体" panose="02010600040101010101" pitchFamily="2" charset="-122"/>
          </a:endParaRPr>
        </a:p>
      </dsp:txBody>
      <dsp:txXfrm>
        <a:off x="2672208" y="883872"/>
        <a:ext cx="2308145" cy="3608718"/>
      </dsp:txXfrm>
    </dsp:sp>
    <dsp:sp modelId="{128BF4F3-5F53-4C49-AD8B-5589F56C5A95}">
      <dsp:nvSpPr>
        <dsp:cNvPr id="0" name=""/>
        <dsp:cNvSpPr/>
      </dsp:nvSpPr>
      <dsp:spPr>
        <a:xfrm>
          <a:off x="5341391" y="33372"/>
          <a:ext cx="2885182" cy="756000"/>
        </a:xfrm>
        <a:prstGeom prst="chevron">
          <a:avLst/>
        </a:prstGeom>
        <a:gradFill rotWithShape="0">
          <a:gsLst>
            <a:gs pos="0">
              <a:schemeClr val="accent2">
                <a:alpha val="90000"/>
                <a:hueOff val="0"/>
                <a:satOff val="0"/>
                <a:lumOff val="0"/>
                <a:alphaOff val="-40000"/>
                <a:tint val="98000"/>
                <a:lumMod val="114000"/>
              </a:schemeClr>
            </a:gs>
            <a:gs pos="100000">
              <a:schemeClr val="accent2">
                <a:alpha val="90000"/>
                <a:hueOff val="0"/>
                <a:satOff val="0"/>
                <a:lumOff val="0"/>
                <a:alphaOff val="-4000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b="1" kern="1200" dirty="0">
              <a:latin typeface="华文楷体" panose="02010600040101010101" pitchFamily="2" charset="-122"/>
              <a:ea typeface="华文楷体" panose="02010600040101010101" pitchFamily="2" charset="-122"/>
            </a:rPr>
            <a:t>装入</a:t>
          </a:r>
        </a:p>
      </dsp:txBody>
      <dsp:txXfrm>
        <a:off x="5719391" y="33372"/>
        <a:ext cx="2129182" cy="756000"/>
      </dsp:txXfrm>
    </dsp:sp>
    <dsp:sp modelId="{6ABC6668-CDCA-4D0D-9900-B4CEE9A12151}">
      <dsp:nvSpPr>
        <dsp:cNvPr id="0" name=""/>
        <dsp:cNvSpPr/>
      </dsp:nvSpPr>
      <dsp:spPr>
        <a:xfrm>
          <a:off x="5341391" y="883872"/>
          <a:ext cx="2308145" cy="36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a:latin typeface="华文楷体" panose="02010600040101010101" pitchFamily="2" charset="-122"/>
              <a:ea typeface="华文楷体" panose="02010600040101010101" pitchFamily="2" charset="-122"/>
            </a:rPr>
            <a:t>由装入程序</a:t>
          </a:r>
          <a:r>
            <a:rPr lang="en-US" altLang="zh-CN" sz="2400" b="1" kern="1200" dirty="0">
              <a:latin typeface="华文楷体" panose="02010600040101010101" pitchFamily="2" charset="-122"/>
              <a:ea typeface="华文楷体" panose="02010600040101010101" pitchFamily="2" charset="-122"/>
            </a:rPr>
            <a:t>(Loader)</a:t>
          </a:r>
          <a:r>
            <a:rPr lang="zh-CN" altLang="en-US" sz="2400" b="1" kern="1200" dirty="0">
              <a:latin typeface="华文楷体" panose="02010600040101010101" pitchFamily="2" charset="-122"/>
              <a:ea typeface="华文楷体" panose="02010600040101010101" pitchFamily="2" charset="-122"/>
            </a:rPr>
            <a:t>将装入模块装入</a:t>
          </a:r>
          <a:r>
            <a:rPr lang="zh-CN" altLang="en-US" sz="2400" b="1" kern="1200" dirty="0" smtClean="0">
              <a:latin typeface="华文楷体" panose="02010600040101010101" pitchFamily="2" charset="-122"/>
              <a:ea typeface="华文楷体" panose="02010600040101010101" pitchFamily="2" charset="-122"/>
            </a:rPr>
            <a:t>内存。</a:t>
          </a:r>
          <a:endParaRPr lang="zh-CN" altLang="en-US" sz="2400" b="1" kern="1200" dirty="0">
            <a:latin typeface="华文楷体" panose="02010600040101010101" pitchFamily="2" charset="-122"/>
            <a:ea typeface="华文楷体" panose="02010600040101010101" pitchFamily="2" charset="-122"/>
          </a:endParaRPr>
        </a:p>
      </dsp:txBody>
      <dsp:txXfrm>
        <a:off x="5341391" y="883872"/>
        <a:ext cx="2308145" cy="3608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8D046-7E9F-462E-B8FE-E6565C50154E}">
      <dsp:nvSpPr>
        <dsp:cNvPr id="0" name=""/>
        <dsp:cNvSpPr/>
      </dsp:nvSpPr>
      <dsp:spPr>
        <a:xfrm>
          <a:off x="2411"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黑体" pitchFamily="2" charset="-122"/>
              <a:ea typeface="黑体" pitchFamily="2" charset="-122"/>
            </a:rPr>
            <a:t>单一连续分配</a:t>
          </a:r>
          <a:endParaRPr lang="zh-CN" altLang="en-US" sz="2000" kern="1200" dirty="0"/>
        </a:p>
      </dsp:txBody>
      <dsp:txXfrm>
        <a:off x="2411" y="594739"/>
        <a:ext cx="1912739" cy="1147643"/>
      </dsp:txXfrm>
    </dsp:sp>
    <dsp:sp modelId="{8B3B39DE-FD07-4FEA-86E5-7C267136E7F5}">
      <dsp:nvSpPr>
        <dsp:cNvPr id="0" name=""/>
        <dsp:cNvSpPr/>
      </dsp:nvSpPr>
      <dsp:spPr>
        <a:xfrm>
          <a:off x="2106423"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黑体" pitchFamily="2" charset="-122"/>
              <a:ea typeface="黑体" pitchFamily="2" charset="-122"/>
            </a:rPr>
            <a:t>固定分区分区</a:t>
          </a:r>
        </a:p>
      </dsp:txBody>
      <dsp:txXfrm>
        <a:off x="2106423" y="594739"/>
        <a:ext cx="1912739" cy="1147643"/>
      </dsp:txXfrm>
    </dsp:sp>
    <dsp:sp modelId="{B6C8EF28-B4F5-41C4-B6EE-E6EFD10CA869}">
      <dsp:nvSpPr>
        <dsp:cNvPr id="0" name=""/>
        <dsp:cNvSpPr/>
      </dsp:nvSpPr>
      <dsp:spPr>
        <a:xfrm>
          <a:off x="4210436"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黑体" pitchFamily="2" charset="-122"/>
              <a:ea typeface="黑体" pitchFamily="2" charset="-122"/>
            </a:rPr>
            <a:t>动态分区分配</a:t>
          </a:r>
        </a:p>
      </dsp:txBody>
      <dsp:txXfrm>
        <a:off x="4210436" y="594739"/>
        <a:ext cx="1912739" cy="1147643"/>
      </dsp:txXfrm>
    </dsp:sp>
    <dsp:sp modelId="{20CDA838-7BC4-4198-A824-EDC9089C241D}">
      <dsp:nvSpPr>
        <dsp:cNvPr id="0" name=""/>
        <dsp:cNvSpPr/>
      </dsp:nvSpPr>
      <dsp:spPr>
        <a:xfrm>
          <a:off x="6314449" y="594739"/>
          <a:ext cx="1912739" cy="114764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黑体" pitchFamily="2" charset="-122"/>
              <a:ea typeface="黑体" pitchFamily="2" charset="-122"/>
            </a:rPr>
            <a:t>动态重定位分区分配</a:t>
          </a:r>
        </a:p>
      </dsp:txBody>
      <dsp:txXfrm>
        <a:off x="6314449" y="594739"/>
        <a:ext cx="1912739" cy="11476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4EC49A-9769-4167-BF1B-DD2A71E78529}" type="datetimeFigureOut">
              <a:rPr lang="zh-CN" altLang="en-US" smtClean="0"/>
              <a:pPr/>
              <a:t>2017/12/21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84F95A-A834-41D1-8AFD-F2A0431D6FA0}" type="slidenum">
              <a:rPr lang="zh-CN" altLang="en-US" smtClean="0"/>
              <a:pPr/>
              <a:t>‹#›</a:t>
            </a:fld>
            <a:endParaRPr lang="zh-CN" altLang="en-US"/>
          </a:p>
        </p:txBody>
      </p:sp>
    </p:spTree>
    <p:extLst>
      <p:ext uri="{BB962C8B-B14F-4D97-AF65-F5344CB8AC3E}">
        <p14:creationId xmlns:p14="http://schemas.microsoft.com/office/powerpoint/2010/main" val="246739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62</a:t>
            </a:fld>
            <a:endParaRPr lang="zh-CN" altLang="en-US"/>
          </a:p>
        </p:txBody>
      </p:sp>
    </p:spTree>
    <p:extLst>
      <p:ext uri="{BB962C8B-B14F-4D97-AF65-F5344CB8AC3E}">
        <p14:creationId xmlns:p14="http://schemas.microsoft.com/office/powerpoint/2010/main" val="325150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86</a:t>
            </a:fld>
            <a:endParaRPr lang="zh-CN" altLang="en-US"/>
          </a:p>
        </p:txBody>
      </p:sp>
    </p:spTree>
    <p:extLst>
      <p:ext uri="{BB962C8B-B14F-4D97-AF65-F5344CB8AC3E}">
        <p14:creationId xmlns:p14="http://schemas.microsoft.com/office/powerpoint/2010/main" val="69548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84F95A-A834-41D1-8AFD-F2A0431D6FA0}" type="slidenum">
              <a:rPr lang="zh-CN" altLang="en-US" smtClean="0"/>
              <a:pPr/>
              <a:t>144</a:t>
            </a:fld>
            <a:endParaRPr lang="zh-CN" altLang="en-US"/>
          </a:p>
        </p:txBody>
      </p:sp>
    </p:spTree>
    <p:extLst>
      <p:ext uri="{BB962C8B-B14F-4D97-AF65-F5344CB8AC3E}">
        <p14:creationId xmlns:p14="http://schemas.microsoft.com/office/powerpoint/2010/main" val="297094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p:txBody>
          <a:bodyPr/>
          <a:lstStyle/>
          <a:p>
            <a:pPr>
              <a:defRPr/>
            </a:pPr>
            <a:fld id="{8BBDE3E9-DDC1-4291-90E7-25224D9EC840}" type="slidenum">
              <a:rPr lang="en-US" altLang="zh-CN" smtClean="0"/>
              <a:pPr>
                <a:defRPr/>
              </a:pPr>
              <a:t>‹#›</a:t>
            </a:fld>
            <a:endParaRPr lang="en-US" altLang="zh-CN"/>
          </a:p>
        </p:txBody>
      </p:sp>
    </p:spTree>
    <p:extLst>
      <p:ext uri="{BB962C8B-B14F-4D97-AF65-F5344CB8AC3E}">
        <p14:creationId xmlns:p14="http://schemas.microsoft.com/office/powerpoint/2010/main" val="311728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61514" cy="836712"/>
          </a:xfrm>
        </p:spPr>
        <p:txBody>
          <a:bodyPr/>
          <a:lstStyle>
            <a:lvl1pPr algn="l">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0" y="1124744"/>
            <a:ext cx="9144000" cy="5688632"/>
          </a:xfrm>
        </p:spPr>
        <p:txBody>
          <a:bodyPr/>
          <a:lstStyle>
            <a:lvl1pPr marL="457200" indent="-457200">
              <a:buClr>
                <a:schemeClr val="bg2">
                  <a:lumMod val="60000"/>
                  <a:lumOff val="40000"/>
                </a:schemeClr>
              </a:buClr>
              <a:buSzPct val="100000"/>
              <a:buFont typeface="+mj-lt"/>
              <a:buAutoNum type="arabicPeriod"/>
              <a:defRPr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914407" indent="-457200">
              <a:buFont typeface="+mj-ea"/>
              <a:buAutoNum type="circleNumDbPlain"/>
              <a:defRPr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8" name="直接连接符 7"/>
          <p:cNvCxnSpPr/>
          <p:nvPr userDrawn="1"/>
        </p:nvCxnSpPr>
        <p:spPr>
          <a:xfrm>
            <a:off x="107504" y="692696"/>
            <a:ext cx="72008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3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CDEB742E-4F2A-4CF1-992F-B4608B9867CE}" type="slidenum">
              <a:rPr lang="en-US" altLang="zh-CN" smtClean="0"/>
              <a:pPr>
                <a:defRPr/>
              </a:pPr>
              <a:t>‹#›</a:t>
            </a:fld>
            <a:endParaRPr lang="en-US" altLang="zh-CN"/>
          </a:p>
        </p:txBody>
      </p:sp>
    </p:spTree>
    <p:extLst>
      <p:ext uri="{BB962C8B-B14F-4D97-AF65-F5344CB8AC3E}">
        <p14:creationId xmlns:p14="http://schemas.microsoft.com/office/powerpoint/2010/main" val="1209914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53796" y="0"/>
            <a:ext cx="7766431" cy="775933"/>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0811" y="992125"/>
            <a:ext cx="8669661" cy="54102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EC67B17C-F72C-4CBE-8D05-EA8F041BF85C}" type="slidenum">
              <a:rPr lang="en-US" altLang="zh-CN" smtClean="0"/>
              <a:pPr>
                <a:defRPr/>
              </a:pPr>
              <a:t>‹#›</a:t>
            </a:fld>
            <a:endParaRPr lang="en-US" altLang="zh-CN"/>
          </a:p>
        </p:txBody>
      </p:sp>
    </p:spTree>
    <p:extLst>
      <p:ext uri="{BB962C8B-B14F-4D97-AF65-F5344CB8AC3E}">
        <p14:creationId xmlns:p14="http://schemas.microsoft.com/office/powerpoint/2010/main" val="1694387319"/>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8" r:id="rId3"/>
  </p:sldLayoutIdLst>
  <p:hf sldNum="0" hdr="0" dt="0"/>
  <p:txStyles>
    <p:titleStyle>
      <a:lvl1pPr algn="l" defTabSz="457207" rtl="0" eaLnBrk="1" latinLnBrk="0" hangingPunct="1">
        <a:spcBef>
          <a:spcPct val="0"/>
        </a:spcBef>
        <a:buNone/>
        <a:defRPr sz="3600" b="1" i="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457207" rtl="0" eaLnBrk="1" latinLnBrk="0" hangingPunct="1">
        <a:spcBef>
          <a:spcPts val="1000"/>
        </a:spcBef>
        <a:spcAft>
          <a:spcPts val="0"/>
        </a:spcAft>
        <a:buClr>
          <a:schemeClr val="bg2">
            <a:lumMod val="40000"/>
            <a:lumOff val="6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800107" indent="-3429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18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0.emf"/></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1.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2.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3.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4.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9.wmf"/><Relationship Id="rId5" Type="http://schemas.openxmlformats.org/officeDocument/2006/relationships/oleObject" Target="../embeddings/oleObject17.bin"/><Relationship Id="rId4" Type="http://schemas.openxmlformats.org/officeDocument/2006/relationships/image" Target="../media/image58.wmf"/></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3.wmf"/></Relationships>
</file>

<file path=ppt/slides/_rels/slide11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9.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72.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4.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78.wmf"/></Relationships>
</file>

<file path=ppt/slides/_rels/slide149.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80.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82.w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83.wmf"/></Relationships>
</file>

<file path=ppt/slides/_rels/slide1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86.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87.wmf"/></Relationships>
</file>

<file path=ppt/slides/_rels/slide1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90.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32.bin"/></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93.emf"/></Relationships>
</file>

<file path=ppt/slides/_rels/slide167.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5.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38.bin"/></Relationships>
</file>

<file path=ppt/slides/_rels/slide168.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images.google.com/imgres?imgurl=http://www.richterscale.org/images/20070107-CES-BillGates-400.jpg&amp;imgrefurl=http://www.richterscale.org/index.php/weblog_articles/bill_gates_digital_lifestyle_vision_putting_the_pieces_together/&amp;usg=__7bUCnQCnTIgxk01KBilIzUA5yR0=&amp;h=434&amp;w=400&amp;sz=64&amp;hl=en&amp;start=15&amp;tbnid=SaiT-Qy1QziU3M:&amp;tbnh=126&amp;tbnw=116&amp;prev=/images?q=Bill+Gates&amp;gbv=2&amp;hl=en&amp;sa=G&amp;newwindow=1"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microsoft.com/office/2007/relationships/hdphoto" Target="../media/hdphoto1.wdp"/><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2.jpeg"/><Relationship Id="rId4" Type="http://schemas.openxmlformats.org/officeDocument/2006/relationships/image" Target="../media/image3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3.emf"/><Relationship Id="rId5" Type="http://schemas.openxmlformats.org/officeDocument/2006/relationships/oleObject" Target="../embeddings/oleObject8.bin"/><Relationship Id="rId4" Type="http://schemas.openxmlformats.org/officeDocument/2006/relationships/slide" Target="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9.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4" name="Picture 6" descr="http://img3.imgtn.bdimg.com/it/u=4091401967,1845902918&amp;fm=23&amp;gp=0.jpg"/>
          <p:cNvPicPr>
            <a:picLocks noChangeAspect="1" noChangeArrowheads="1"/>
          </p:cNvPicPr>
          <p:nvPr/>
        </p:nvPicPr>
        <p:blipFill>
          <a:blip r:embed="rId2" cstate="print"/>
          <a:srcRect/>
          <a:stretch>
            <a:fillRect/>
          </a:stretch>
        </p:blipFill>
        <p:spPr bwMode="auto">
          <a:xfrm>
            <a:off x="2987824" y="4719650"/>
            <a:ext cx="4176464" cy="2138350"/>
          </a:xfrm>
          <a:prstGeom prst="rect">
            <a:avLst/>
          </a:prstGeom>
          <a:noFill/>
        </p:spPr>
      </p:pic>
      <p:sp>
        <p:nvSpPr>
          <p:cNvPr id="9218" name="Rectangle 2"/>
          <p:cNvSpPr>
            <a:spLocks noGrp="1" noChangeArrowheads="1"/>
          </p:cNvSpPr>
          <p:nvPr>
            <p:ph type="ctrTitle"/>
          </p:nvPr>
        </p:nvSpPr>
        <p:spPr>
          <a:xfrm>
            <a:off x="395536" y="836712"/>
            <a:ext cx="8352928" cy="1614041"/>
          </a:xfrm>
          <a:noFill/>
          <a:ln>
            <a:noFill/>
          </a:ln>
          <a:effectLst/>
          <a:scene3d>
            <a:camera prst="orthographicFront">
              <a:rot lat="0" lon="0" rev="0"/>
            </a:camera>
            <a:lightRig rig="glow" dir="t">
              <a:rot lat="0" lon="0" rev="14100000"/>
            </a:lightRig>
          </a:scene3d>
          <a:sp3d prstMaterial="softEdge">
            <a:bevelT w="127000" prst="artDeco"/>
          </a:sp3d>
        </p:spPr>
        <p:txBody>
          <a:bodyPr>
            <a:normAutofit/>
          </a:bodyPr>
          <a:lstStyle/>
          <a:p>
            <a:pPr algn="ctr"/>
            <a:r>
              <a:rPr lang="zh-CN" altLang="en-US" sz="6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p:txBody>
      </p:sp>
      <p:sp>
        <p:nvSpPr>
          <p:cNvPr id="26626" name="AutoShape 2"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28" name="AutoShape 4"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0" name="AutoShape 6"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632" name="AutoShape 8" descr="data:image/jpg;base64,/9j/4AAQSkZJRgABAQAAAQABAAD/2wBDAAkGBwgHBgkIBwgKCgkLDRYPDQwMDRsUFRAWIB0iIiAdHx8kKDQsJCYxJx8fLT0tMTU3Ojo6Iys/RD84QzQ5Ojf/2wBDAQoKCg0MDRoPDxo3JR8lNzc3Nzc3Nzc3Nzc3Nzc3Nzc3Nzc3Nzc3Nzc3Nzc3Nzc3Nzc3Nzc3Nzc3Nzc3Nzc3Nzf/wAARCACTALADASIAAhEBAxEB/8QAGwAAAgIDAQAAAAAAAAAAAAAAAwUCBAABBgf/xABEEAACAQMCAwQECAwFBQAAAAABAgMABBEFIRIxQQYTUWEicYGRFBUyUnKTstEHIyYzNUJUobGzweElNGKi8BZjc5Lx/8QAGgEAAwEBAQEAAAAAAAAAAAAAAAECAwQFBv/EACgRAAICAQMDBAIDAQAAAAAAAAABAhEDEiExBDJBEyJRcTNSFCORYf/aAAwDAQACEQMRAD8AY9s7+4i7Vagi3VyigxhESZlUHhXOcEY68utIodQvXnRZL67CFgCfhL7DPrpl27kC9rNRBiRjxJ6TZz+bXzrnuNQ/F3a4+bk4rgyXb3Pns0msj38jnUru7gnCJe3WOh79xkYHQnzI88U9jcf9OfCzKS/ckGb4a+e84Tt8v5WemPZXFvIr44Ylj+iTv7zUzJGVIEEYJAGd9v3/APMVCi6rUOOWpMZ6dezSSt8L1G7SMLkYuXBJ99CuL+7S4dYtQu2jB9Emd9x76oxyovyolY55kt7tjWuLw2HhmrvYzcnpq9y58ZX37bdfXv8AfWxqV+MEX13n/wA7/fVLNbBpWyNUvkdWvaPUYsCa4lmQdGkIPv8Avp1a6wbxfxV1MGxko0jAj99cZmto7KwZWKsORBwRTU2jWOaceXZ27XVzn/Mz/Wt99Ca7uf2mf61vvpRp+riTEV02H6SnYH1/fTJhV3Zup6lsy1p15Oup2rS3UojEycXFK2MZ3zvyrv8A40039utPrl++vMWoTe2rjNxNsXUSxpqrPU/jTTP260+uX76z40039vtPrl++vKxC557VndIvMcR86r1n8Gn82X6nqo1PTjyvbX65fvrfxlp/7Za/Wr99eTPQXA8BR63/AAT65/qdb21u45dTs2t71+5EZ7wW0+M7+RpIstrg8ep6sPITb+z0v40mcDwoLYzXNNycm0znn1cm7oeiaAxrxahqivwji4Z8gnbPNuXOrOjXckeu2rQXl28Y5rNKTk8JB2zgiuWbFMOzn6btPpH7JpRUtS3CHVSckgfb4/ldqH0k/lrXP5rpe38YftVf42YMnt9Ba5jcbEYNXNe5nNnX9j+2TBreaGDW81JkEBrYNDzW80DCZreaHmt5oAJmszUM1ONWkOEUk0gNg78x7aaaZqDriCXiaPoeq/2qrFajGZGz5CrC4UYAAA6AVSLinHcfiHI4mbY/NrCqr8ke2lllemEhJCTEf9v9qZswKgg5B3BFabHUmmDegtRHO1CakKSBPQXor0FqRkwT0B6M9BapM2DJpj2bP+OWn0j/AANLGO9MezR/xy0H+o/ZNEeUGPvRPt4+O12oDpxJ9haQuqyjOcN402/CA2O2Oo5+cn8taRpJVS7maZfyS+2QdWjOGGK1mrYKuOFhkUGS3Zd4zxL4dakycQea2DQ874NSXLHCgk+QzSJJg1JeJmCqpJ8BzqzbaZczYZk4E8W5+wUzh0/ulwpVT1PMmq0lxxyYvhs+TTf+g/qatgBRhQAPAVY+C/8Ac/dWjajq5Psp0aqFAC1azRTb+D/uqBtz0ce6gTTB8W9W7K97n8XJ+bP+2qrROOoNDZHHNc0CTaOgY5GQcigsaXWl6YSI5jhCeZ/VpgxBGx58qdmupME9BY0VzQHpEMg5qu9FehNSM2CNMuzH6dtPpH7Jpa1MOzH6etPpH7JojyEF70A/CKcdstR+kn8ta55Hp9+Ec/lpqX0k/lrXOA05dzKzfkl9l2OSrtskkp9AbdSeQqpY2vegPLkJ0HU07t0L4SNQAB0GwoSKhFvk0mmwSYEgLP5bA1ci07uBnCsOYCjYeyrMCrEuF59T40USbVelHQscSoW9lRLVbkjSQb7HxFVJoJI9wOJfEUUDi0QLVEvQy29RZqkzbJlvOolqGWqBaghhC1QLUMtUS1IRMsN89asWt0I8RyY4eh+bVItQpJAoNBOqtx5KAORzVZzS+0vjHiOQ5Q9eo/tV4kEZByDuMUFarBtRLSxur+Ro7OEyuq8RUEAgeO9DamHZ+++L75pQkrs8ZRVij4ydweWR0BpxSctwjFN7h7PslqV1EzyFLVw/CI51YE8t9s/8FFsdCudI1iwluJreRXlZB3TE4PAx3yB4V0NxqCxIpu5TAZI+MNMojAB6c9j4+FIobx59fsIj3LRJO7RyRXCyhhwsAcDlzzvWmSCjJad0dXoqNNo5r8JBx211L6Sfy1pLYW4mfjlGI1/efCnX4R1LduNRVeZeMD6taBZwbJDEOQ3bw86za9zOecbyy+w9vG0zYXYDmegplFwxKFUe3xoaBYkCLyFaLVaRqlRaElSEm1Uw+9bElMdl0SVMSVSD1MSUD1BpYopvlLhvnLVKe0ljGVHGvlz91WRJUxJvSpCaUhOW3NQLU4ngiuB6Y9L5w50tubGWIFo/xqDqOY9YqWqMpQaK5aoFqgWqBapMmEL1VeTiNallB2FDBqSGTzVm2umh9E5KHp4eqqma3mgS2HKyJIgZGBB8KLaWst7dRW1v+ckbAOcY88+VI4pXjbiQ4P8AGnOi3AnuWt1ISa4hlhTLYHGyEDfpk4Htq403ub4qnNJnVJ2TdrMlL/UzGy7uoPdkY+ZxcRHspLpNhLp/ae1gmCHcsrpurqVOGB8DXdWlzFKzajFftHBwkTwzFR3RH6rZwUKkkEH1bVy4nE/aLTXBYh3nlj4gc907OU58gR6QHgwrecVVno58MElJeBD23j4+3mptgnBjA9ZjWowIIYwP1jzNNe1kHD2t1OZsZZ04fq0FK2as63ZzSjUmbZqiWqBNQLUCZMtWhJQi1QLedIlstiWpiSqIkqYkoFZeElTWSqAk86IsnnTsdl9ZKmJKoLJ51PvaB2GubWC5GWBSTo68/wC9JL+zntwWI44x+sv9R0pwJdudTWTrmk1ZMoxkclxZ3qWafXmlw3GXh/FS+XyT6xSS5t5rV+CZCp6HmD6j1qGmjnljcSOa3mh5reakgJmsBxuOdDzWwaAHS9or3CNPFZXMyABJri0SSRccvSIztVns3eT3fae1luZWlld2LMx3J4Wrnqc9jz+Udl9JvsmrUm2rZtDJOUkpM6bthE79o70qBniUAZxn0F5Vzpbn5DJ8q6Dtta3E+uXLIGTEgKuc4I4FGR6iKpaNcQQ63LPLdtYMID3VzwFsPxjmvUEZBB2x5gU9UtbVHpYsUcuZxm6XyKCc8t6gxpg8iJr998BuXkViRHcl8sSY1y4Jxvni/pUI0i1LVo4nnIWQAPLgAkhdzg+JHrpKTctIs/TKDqMr3oXM1DLGnep6PFb6pDawTho3i7xuNvSXGc8h1wCNuRqjqWmtbyxrCpYu/APSzls4A5CtVG4a09jnngyK9uCgWrBJTTVOz9xY2TXhuIpEWRYygyHDHkANwff7KXXem39mwF7ay22Y2kHfKVyo/uQPWRWd0rZDxTTqjQkFT74Ac6WpLJIGKLkLzx0rayEjiP7qaTfCI9y8DITZqay+dLVm99FSQk0t7FqGKyUZJKXo/nR0c46j10ykxgj0R1jnjKTIHQ8wapI9HR6ZYr1DRnj4pbTMkfMp+sPv/jSnNdjG+4qpqGlxXoMiYjn+cOTev76lxMp4r3RzWa2K3cQy2spjnUow8evmPKoZxUGFE8067Hn8pLL6TfZNIwaddjj+Utl9JvstTjyXi70eu6rZpNcv6OSW39wqh8S2ckzLLxBeHYLuc56DrTu6U/CHI8aAAyNxKSD4rzrqrc9xKKlckc5cdmbVp5EVVZOjcI3BGaXydkUaThRCrf6XIrsgMMWIzxfK351EllkDoACBgVOncmcMb4Rx0fZ7UrTUjcW9xIbrgI45QHDLjGDkeQ9wqrqFn2hWWCVjbs8MokTNvj0gCN8E+J6dBXeSSs8qu3DgDGAM1GR8spXBw3FVKPtol44+GeW9ol1vU4oo57OBeBmdjFIRxk7Zw3LAz76t6peDUNOZtVjv5Lk2yp3aRcYEgG7Ag4xnfOfYeno2oQ29xDxEgsG2GDyPP+lCvLOyMeIwkqd36Kld16Vl6aQ1CScmpco8s0rUtMh7LXNhqsIjvo5C0DSQE8SEglQcePFsaH2EtFuda0z4TbtLbtLhhgEZGcZHUZr0qPQbKSzd5DmUt6K8XTbfFULXsvZ3M8S9yoYndlABHtrTpF6U5NeTPRP234PLdVmI1CR0ifgkcsAVVCoJ22Gw9Q28K6LRdFsb3WbK2TUIp45nbKBvSwFJGR0zgD2kU5vuyFq0vpxsGAx8tgR5VWi7HS291FJZzTxTqwaNhg4I9YpZU5ZHKhQjSlqx3fn4J632ds9N0dHikL3KKGaTiyHyd9hke6iL2Ud9JXUI3JXuy/AFYnhBwTnGM9cUXtBp2t3UIjuHjC/rYQji367mrdrqWqWNokHwSKQRoyI5JyoOduYB59RXH1SepNWlT4PR6OGB2pRXjlfYm07QXvbOa4juY07tyvC+AABjcsSAOdVWsruO8e0aFu/XOU26DNNNBvJLCe4iulu4YXJKSQgNwk4Byu4PLkQaDrl1Amqtc2GCHjbCDIAJGAM426nyr0IQg+nUn3Uv9PEy7dQ1Htt/54FrTJDKsUrcMjHAU9T4VbVZFjWRkYIRkMRsR6/ZXKdxqdxqsV1cBGRJAfQkUhR6s5/dXcQ6Xc6jpSMt5wRxqMI0ZIGd+YI8f+dcsOmUqm6ROSUo9qsX3MEN5EI7hRg/JIO4PlXMahYS2MgDkNGT6Mg5HyPgfKvQ+zN0lreTRI8a3HEVR3xuADyz574G/rFXO2AhuI1+GSW8k7gAxJuQADknyP8AHGOtZySb2LliU435PJgad9jD+Utl9JvstVTVdMeyYyR5a3PXqvr++rXYs57TWP0m+w1SlTOaEWsiTPcZ1zcP6/6UMpVqVfxzGtcG1dZ7lFQpUTH5VcMdRMdKhUUjHUDHV4x+VQMdAqKRjNR4SOW1XTHUe6ooVFHu8ZrIw0Tq6bMpyDirpjqJioW3AblF14nJKjfpjlVmC4dJkZ8EAknbx/8AtS7ryrXdkHah7uwTaCXUkM9tnCh8fJ86NGLYWwDKpwpBTHM1V7us4D4mpkm+DSGSuUZbabAyu/dIdzuRnw8KX6rpVsXISPhxtuMZpkpkQEKxGedRePj+VvV2tNGMopyujkH0xXmEbxIxJwNqIez0asTEeAj5px/A10oso+9WQFsqc4NDltmYZVN/fUKN8mcoHMfEMsUglikYSBuINzIPjuD7+lV20S5jyMnPM7V26xYK55gY5VLu84GSRjr40mh+mqo4F9OnClXjDKdiD1qhouiTWXaeynhQm3LNkZ/N+ifeK9GmMQGFUMfVsKFYWsb6jEzLk58OW1GlGbwxbR00nyjWqysrQ7TVaIrKygCOKiQKysoEaIFQIFZWUgIkVrFZWUCNYFaIFZWUARxWiKysoEZisxWVlAGVqsrKQnwYKr3bEMFB28KysoB8Fej6f/nYvWf4VlZQQj//2Q=="/>
          <p:cNvSpPr>
            <a:spLocks noChangeAspect="1" noChangeArrowheads="1"/>
          </p:cNvSpPr>
          <p:nvPr/>
        </p:nvSpPr>
        <p:spPr bwMode="auto">
          <a:xfrm>
            <a:off x="120650" y="-606425"/>
            <a:ext cx="1476375" cy="12382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650" name="Picture 2" descr="http://app.files.wptool.cn/index/pcnews/1407240210_1_1.jpg"/>
          <p:cNvPicPr>
            <a:picLocks noChangeAspect="1" noChangeArrowheads="1"/>
          </p:cNvPicPr>
          <p:nvPr/>
        </p:nvPicPr>
        <p:blipFill>
          <a:blip r:embed="rId3" cstate="print"/>
          <a:srcRect/>
          <a:stretch>
            <a:fillRect/>
          </a:stretch>
        </p:blipFill>
        <p:spPr bwMode="auto">
          <a:xfrm>
            <a:off x="0" y="4811341"/>
            <a:ext cx="3635897" cy="2046659"/>
          </a:xfrm>
          <a:prstGeom prst="rect">
            <a:avLst/>
          </a:prstGeom>
          <a:noFill/>
        </p:spPr>
      </p:pic>
      <p:pic>
        <p:nvPicPr>
          <p:cNvPr id="27652" name="Picture 4" descr="http://img2.xue163.com/www.go-gddq.com/upload/2013-07/130724112988841.jpg"/>
          <p:cNvPicPr>
            <a:picLocks noChangeAspect="1" noChangeArrowheads="1"/>
          </p:cNvPicPr>
          <p:nvPr/>
        </p:nvPicPr>
        <p:blipFill>
          <a:blip r:embed="rId4" cstate="print"/>
          <a:srcRect/>
          <a:stretch>
            <a:fillRect/>
          </a:stretch>
        </p:blipFill>
        <p:spPr bwMode="auto">
          <a:xfrm>
            <a:off x="5754291" y="4708079"/>
            <a:ext cx="3389709" cy="214992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E1C05013-27DF-4A7A-9D08-C7B4E29B7F46}"/>
              </a:ext>
            </a:extLst>
          </p:cNvPr>
          <p:cNvSpPr>
            <a:spLocks noGrp="1" noChangeArrowheads="1"/>
          </p:cNvSpPr>
          <p:nvPr>
            <p:ph type="title"/>
          </p:nvPr>
        </p:nvSpPr>
        <p:spPr>
          <a:xfrm>
            <a:off x="3563888" y="827229"/>
            <a:ext cx="3106440" cy="646331"/>
          </a:xfrm>
          <a:noFill/>
        </p:spPr>
        <p:txBody>
          <a:bodyPr/>
          <a:lstStyle/>
          <a:p>
            <a:pPr eaLnBrk="1" hangingPunct="1"/>
            <a:r>
              <a:rPr lang="zh-CN" altLang="en-US" sz="4000" dirty="0">
                <a:solidFill>
                  <a:srgbClr val="FF0000"/>
                </a:solidFill>
                <a:ea typeface="黑体" pitchFamily="2" charset="-122"/>
              </a:rPr>
              <a:t>地址的概念</a:t>
            </a:r>
            <a:br>
              <a:rPr lang="zh-CN" altLang="en-US" sz="4000" dirty="0">
                <a:solidFill>
                  <a:srgbClr val="FF0000"/>
                </a:solidFill>
                <a:ea typeface="黑体" pitchFamily="2" charset="-122"/>
              </a:rPr>
            </a:br>
            <a:endParaRPr lang="zh-CN" altLang="en-US" sz="4000" dirty="0">
              <a:solidFill>
                <a:srgbClr val="FF0000"/>
              </a:solidFill>
              <a:ea typeface="黑体" pitchFamily="2" charset="-122"/>
            </a:endParaRPr>
          </a:p>
        </p:txBody>
      </p:sp>
      <p:sp>
        <p:nvSpPr>
          <p:cNvPr id="7" name="Rectangle 3">
            <a:extLst>
              <a:ext uri="{FF2B5EF4-FFF2-40B4-BE49-F238E27FC236}">
                <a16:creationId xmlns="" xmlns:a16="http://schemas.microsoft.com/office/drawing/2014/main" id="{2163FEEF-48CF-4648-860D-3B1621DDD6FA}"/>
              </a:ext>
            </a:extLst>
          </p:cNvPr>
          <p:cNvSpPr txBox="1">
            <a:spLocks noChangeArrowheads="1"/>
          </p:cNvSpPr>
          <p:nvPr/>
        </p:nvSpPr>
        <p:spPr>
          <a:xfrm>
            <a:off x="-8384" y="2276873"/>
            <a:ext cx="9152384" cy="2664296"/>
          </a:xfrm>
          <a:prstGeom prst="rect">
            <a:avLst/>
          </a:prstGeom>
        </p:spPr>
        <p:txBody>
          <a:bodyPr vert="horz" lIns="91440" tIns="45720" rIns="91440" bIns="45720" rtlCol="0">
            <a:normAutofit fontScale="92500" lnSpcReduction="1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dirty="0">
                <a:solidFill>
                  <a:srgbClr val="FFC000"/>
                </a:solidFill>
                <a:latin typeface="华文楷体" panose="02010600040101010101" pitchFamily="2" charset="-122"/>
                <a:ea typeface="华文楷体" panose="02010600040101010101" pitchFamily="2" charset="-122"/>
              </a:rPr>
              <a:t>逻辑地址（相对地址，虚地址，</a:t>
            </a:r>
            <a:r>
              <a:rPr kumimoji="0" lang="en-US" altLang="zh-CN" dirty="0">
                <a:solidFill>
                  <a:srgbClr val="FFC000"/>
                </a:solidFill>
                <a:latin typeface="华文楷体" panose="02010600040101010101" pitchFamily="2" charset="-122"/>
                <a:ea typeface="华文楷体" panose="02010600040101010101" pitchFamily="2" charset="-122"/>
              </a:rPr>
              <a:t>logical address</a:t>
            </a:r>
            <a:r>
              <a:rPr kumimoji="0" lang="zh-CN" altLang="en-US" dirty="0">
                <a:solidFill>
                  <a:srgbClr val="FFC000"/>
                </a:solidFill>
                <a:latin typeface="华文楷体" panose="02010600040101010101" pitchFamily="2" charset="-122"/>
                <a:ea typeface="华文楷体" panose="02010600040101010101" pitchFamily="2" charset="-122"/>
              </a:rPr>
              <a:t>）：</a:t>
            </a:r>
            <a:r>
              <a:rPr kumimoji="0" lang="zh-CN" altLang="en-US" dirty="0">
                <a:latin typeface="华文楷体" panose="02010600040101010101" pitchFamily="2" charset="-122"/>
                <a:ea typeface="华文楷体" panose="02010600040101010101" pitchFamily="2" charset="-122"/>
              </a:rPr>
              <a:t>一个源程序经编译、链接而形成可装入程序，其地址是从“</a:t>
            </a:r>
            <a:r>
              <a:rPr kumimoji="0" lang="en-US" altLang="zh-CN" dirty="0">
                <a:latin typeface="华文楷体" panose="02010600040101010101" pitchFamily="2" charset="-122"/>
                <a:ea typeface="华文楷体" panose="02010600040101010101" pitchFamily="2" charset="-122"/>
              </a:rPr>
              <a:t>0”</a:t>
            </a:r>
            <a:r>
              <a:rPr kumimoji="0" lang="zh-CN" altLang="en-US" dirty="0">
                <a:latin typeface="华文楷体" panose="02010600040101010101" pitchFamily="2" charset="-122"/>
                <a:ea typeface="华文楷体" panose="02010600040101010101" pitchFamily="2" charset="-122"/>
              </a:rPr>
              <a:t>开始的，程序中的其它地址都是相对于起始地址计算的，故称相对地址。</a:t>
            </a:r>
          </a:p>
          <a:p>
            <a:pPr fontAlgn="auto">
              <a:lnSpc>
                <a:spcPct val="150000"/>
              </a:lnSpc>
            </a:pPr>
            <a:r>
              <a:rPr kumimoji="0" lang="zh-CN" altLang="en-US" dirty="0">
                <a:solidFill>
                  <a:srgbClr val="FFC000"/>
                </a:solidFill>
                <a:latin typeface="华文楷体" panose="02010600040101010101" pitchFamily="2" charset="-122"/>
                <a:ea typeface="华文楷体" panose="02010600040101010101" pitchFamily="2" charset="-122"/>
              </a:rPr>
              <a:t>地址空间：</a:t>
            </a:r>
            <a:r>
              <a:rPr kumimoji="0" lang="zh-CN" altLang="en-US" dirty="0">
                <a:latin typeface="华文楷体" panose="02010600040101010101" pitchFamily="2" charset="-122"/>
                <a:ea typeface="华文楷体" panose="02010600040101010101" pitchFamily="2" charset="-122"/>
              </a:rPr>
              <a:t>由逻辑地址所形成的地址范围。可能是线性的，也可能是多维的。</a:t>
            </a:r>
          </a:p>
          <a:p>
            <a:pPr fontAlgn="auto">
              <a:lnSpc>
                <a:spcPct val="150000"/>
              </a:lnSpc>
              <a:buFont typeface="Wingdings" pitchFamily="2" charset="2"/>
              <a:buChar char="l"/>
            </a:pPr>
            <a:endParaRPr kumimoji="0"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495946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Rectangle 5">
            <a:extLst>
              <a:ext uri="{FF2B5EF4-FFF2-40B4-BE49-F238E27FC236}">
                <a16:creationId xmlns="" xmlns:a16="http://schemas.microsoft.com/office/drawing/2014/main" id="{3CF4422D-C834-42A0-8AF5-94A6344A087F}"/>
              </a:ext>
            </a:extLst>
          </p:cNvPr>
          <p:cNvSpPr>
            <a:spLocks noChangeArrowheads="1"/>
          </p:cNvSpPr>
          <p:nvPr/>
        </p:nvSpPr>
        <p:spPr bwMode="auto">
          <a:xfrm>
            <a:off x="755650" y="4221163"/>
            <a:ext cx="8064500" cy="461962"/>
          </a:xfrm>
          <a:prstGeom prst="rect">
            <a:avLst/>
          </a:prstGeom>
          <a:noFill/>
          <a:ln w="9525">
            <a:noFill/>
            <a:miter lim="800000"/>
            <a:headEnd/>
            <a:tailEnd/>
          </a:ln>
        </p:spPr>
        <p:txBody>
          <a:bodyPr>
            <a:spAutoFit/>
          </a:bodyPr>
          <a:lstStyle/>
          <a:p>
            <a:pPr algn="l"/>
            <a:r>
              <a:rPr kumimoji="0" lang="en-US" altLang="zh-CN">
                <a:solidFill>
                  <a:srgbClr val="000000"/>
                </a:solidFill>
                <a:latin typeface="黑体" pitchFamily="2" charset="-122"/>
                <a:ea typeface="黑体" pitchFamily="2" charset="-122"/>
              </a:rPr>
              <a:t>    </a:t>
            </a:r>
            <a:endParaRPr kumimoji="0" lang="zh-CN" altLang="en-US">
              <a:solidFill>
                <a:srgbClr val="000000"/>
              </a:solidFill>
              <a:latin typeface="黑体" pitchFamily="2" charset="-122"/>
              <a:ea typeface="黑体" pitchFamily="2" charset="-122"/>
            </a:endParaRPr>
          </a:p>
        </p:txBody>
      </p:sp>
      <p:sp>
        <p:nvSpPr>
          <p:cNvPr id="14" name="矩形 3">
            <a:extLst>
              <a:ext uri="{FF2B5EF4-FFF2-40B4-BE49-F238E27FC236}">
                <a16:creationId xmlns="" xmlns:a16="http://schemas.microsoft.com/office/drawing/2014/main" id="{176E3523-1753-4ED1-9783-86FBCA754967}"/>
              </a:ext>
            </a:extLst>
          </p:cNvPr>
          <p:cNvSpPr>
            <a:spLocks noChangeArrowheads="1"/>
          </p:cNvSpPr>
          <p:nvPr/>
        </p:nvSpPr>
        <p:spPr bwMode="auto">
          <a:xfrm>
            <a:off x="279534" y="1802443"/>
            <a:ext cx="2558058" cy="624111"/>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noAutofit/>
          </a:bodyPr>
          <a:lstStyle/>
          <a:p>
            <a:pPr marL="342900" marR="0" lvl="0" indent="-342900" algn="l" defTabSz="914400" eaLnBrk="1" fontAlgn="auto" latinLnBrk="0" hangingPunct="1">
              <a:lnSpc>
                <a:spcPct val="125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2.</a:t>
            </a:r>
            <a:r>
              <a:rPr kumimoji="0" lang="zh-CN" altLang="en-US"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动态重定位</a:t>
            </a:r>
          </a:p>
        </p:txBody>
      </p:sp>
      <p:graphicFrame>
        <p:nvGraphicFramePr>
          <p:cNvPr id="20" name="Object 4">
            <a:extLst>
              <a:ext uri="{FF2B5EF4-FFF2-40B4-BE49-F238E27FC236}">
                <a16:creationId xmlns="" xmlns:a16="http://schemas.microsoft.com/office/drawing/2014/main" id="{868BE0B6-75A2-4B82-9D6A-A9A368692626}"/>
              </a:ext>
            </a:extLst>
          </p:cNvPr>
          <p:cNvGraphicFramePr>
            <a:graphicFrameLocks noChangeAspect="1"/>
          </p:cNvGraphicFramePr>
          <p:nvPr>
            <p:extLst>
              <p:ext uri="{D42A27DB-BD31-4B8C-83A1-F6EECF244321}">
                <p14:modId xmlns:p14="http://schemas.microsoft.com/office/powerpoint/2010/main" val="2480292789"/>
              </p:ext>
            </p:extLst>
          </p:nvPr>
        </p:nvGraphicFramePr>
        <p:xfrm>
          <a:off x="567531" y="2634787"/>
          <a:ext cx="8440737" cy="3743325"/>
        </p:xfrm>
        <a:graphic>
          <a:graphicData uri="http://schemas.openxmlformats.org/presentationml/2006/ole">
            <mc:AlternateContent xmlns:mc="http://schemas.openxmlformats.org/markup-compatibility/2006">
              <mc:Choice xmlns:v="urn:schemas-microsoft-com:vml" Requires="v">
                <p:oleObj spid="_x0000_s25636" name="Document" r:id="rId3" imgW="8460755" imgH="3742359" progId="Word.Document.8">
                  <p:embed/>
                </p:oleObj>
              </mc:Choice>
              <mc:Fallback>
                <p:oleObj name="Document" r:id="rId3" imgW="8460755" imgH="3742359" progId="Word.Document.8">
                  <p:embed/>
                  <p:pic>
                    <p:nvPicPr>
                      <p:cNvPr id="102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31" y="2634787"/>
                        <a:ext cx="8440737"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249066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 xmlns:a16="http://schemas.microsoft.com/office/drawing/2014/main" id="{8B32533D-17E1-4B21-8E59-2B05E9C72002}"/>
              </a:ext>
            </a:extLst>
          </p:cNvPr>
          <p:cNvPicPr>
            <a:picLocks noChangeAspect="1" noChangeArrowheads="1"/>
          </p:cNvPicPr>
          <p:nvPr/>
        </p:nvPicPr>
        <p:blipFill>
          <a:blip r:embed="rId2" cstate="print"/>
          <a:srcRect/>
          <a:stretch>
            <a:fillRect/>
          </a:stretch>
        </p:blipFill>
        <p:spPr bwMode="auto">
          <a:xfrm>
            <a:off x="2339646" y="1700808"/>
            <a:ext cx="6751292" cy="5030650"/>
          </a:xfrm>
          <a:prstGeom prst="rect">
            <a:avLst/>
          </a:prstGeom>
          <a:noFill/>
          <a:ln w="19050" algn="ctr">
            <a:noFill/>
            <a:miter lim="800000"/>
            <a:headEnd/>
            <a:tailEnd/>
          </a:ln>
        </p:spPr>
      </p:pic>
      <p:sp>
        <p:nvSpPr>
          <p:cNvPr id="13" name="Rectangle 4">
            <a:extLst>
              <a:ext uri="{FF2B5EF4-FFF2-40B4-BE49-F238E27FC236}">
                <a16:creationId xmlns="" xmlns:a16="http://schemas.microsoft.com/office/drawing/2014/main" id="{81E44105-FEC1-4AD0-946E-4F239915507D}"/>
              </a:ext>
            </a:extLst>
          </p:cNvPr>
          <p:cNvSpPr>
            <a:spLocks noChangeArrowheads="1"/>
          </p:cNvSpPr>
          <p:nvPr/>
        </p:nvSpPr>
        <p:spPr bwMode="auto">
          <a:xfrm>
            <a:off x="11759" y="2395981"/>
            <a:ext cx="2353189" cy="952184"/>
          </a:xfrm>
          <a:prstGeom prst="rect">
            <a:avLst/>
          </a:prstGeom>
          <a:noFill/>
          <a:ln w="9525" algn="ctr">
            <a:noFill/>
            <a:miter lim="800000"/>
            <a:headEnd type="none" w="sm" len="sm"/>
            <a:tailEnd type="none" w="sm" len="sm"/>
          </a:ln>
        </p:spPr>
        <p:txBody>
          <a:bodyPr wrap="square">
            <a:spAutoFit/>
          </a:bodyPr>
          <a:lstStyle/>
          <a:p>
            <a:pPr algn="l">
              <a:lnSpc>
                <a:spcPct val="125000"/>
              </a:lnSpc>
              <a:spcBef>
                <a:spcPct val="20000"/>
              </a:spcBef>
            </a:pPr>
            <a:r>
              <a:rPr kumimoji="0" lang="zh-CN" altLang="en-US" b="1" dirty="0">
                <a:solidFill>
                  <a:srgbClr val="FF0000"/>
                </a:solidFill>
                <a:latin typeface="黑体" pitchFamily="2" charset="-122"/>
                <a:ea typeface="黑体" pitchFamily="2" charset="-122"/>
              </a:rPr>
              <a:t>回顾</a:t>
            </a:r>
            <a:r>
              <a:rPr kumimoji="0" lang="en-US" altLang="zh-CN" b="1" dirty="0">
                <a:solidFill>
                  <a:srgbClr val="FF0000"/>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动态分区</a:t>
            </a:r>
            <a:r>
              <a:rPr kumimoji="0" lang="zh-CN" altLang="en-US" dirty="0">
                <a:solidFill>
                  <a:schemeClr val="tx1"/>
                </a:solidFill>
                <a:latin typeface="黑体" pitchFamily="2" charset="-122"/>
                <a:ea typeface="黑体" pitchFamily="2" charset="-122"/>
              </a:rPr>
              <a:t>分配算法</a:t>
            </a:r>
          </a:p>
        </p:txBody>
      </p:sp>
    </p:spTree>
    <p:extLst>
      <p:ext uri="{BB962C8B-B14F-4D97-AF65-F5344CB8AC3E}">
        <p14:creationId xmlns:p14="http://schemas.microsoft.com/office/powerpoint/2010/main" val="15015426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5D3DABAD-68DE-4AED-BB4C-0166101DF301}"/>
              </a:ext>
            </a:extLst>
          </p:cNvPr>
          <p:cNvSpPr>
            <a:spLocks noChangeArrowheads="1"/>
          </p:cNvSpPr>
          <p:nvPr/>
        </p:nvSpPr>
        <p:spPr bwMode="auto">
          <a:xfrm>
            <a:off x="167616" y="1781583"/>
            <a:ext cx="4392736" cy="770090"/>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noAutofit/>
          </a:bodyPr>
          <a:lstStyle/>
          <a:p>
            <a:pPr marL="0" marR="0" lvl="0" indent="0" defTabSz="914400" eaLnBrk="1" fontAlgn="auto" latinLnBrk="0" hangingPunct="1">
              <a:lnSpc>
                <a:spcPct val="125000"/>
              </a:lnSpc>
              <a:spcBef>
                <a:spcPct val="2000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3.</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动态重定位分区分配算法</a:t>
            </a:r>
          </a:p>
        </p:txBody>
      </p:sp>
      <p:graphicFrame>
        <p:nvGraphicFramePr>
          <p:cNvPr id="13" name="Object 33">
            <a:extLst>
              <a:ext uri="{FF2B5EF4-FFF2-40B4-BE49-F238E27FC236}">
                <a16:creationId xmlns="" xmlns:a16="http://schemas.microsoft.com/office/drawing/2014/main" id="{BF744BB2-5A28-4036-8671-BCFEBA0697AD}"/>
              </a:ext>
            </a:extLst>
          </p:cNvPr>
          <p:cNvGraphicFramePr>
            <a:graphicFrameLocks noChangeAspect="1"/>
          </p:cNvGraphicFramePr>
          <p:nvPr>
            <p:extLst>
              <p:ext uri="{D42A27DB-BD31-4B8C-83A1-F6EECF244321}">
                <p14:modId xmlns:p14="http://schemas.microsoft.com/office/powerpoint/2010/main" val="2002009561"/>
              </p:ext>
            </p:extLst>
          </p:nvPr>
        </p:nvGraphicFramePr>
        <p:xfrm>
          <a:off x="1103488" y="2272549"/>
          <a:ext cx="7920124" cy="4468820"/>
        </p:xfrm>
        <a:graphic>
          <a:graphicData uri="http://schemas.openxmlformats.org/presentationml/2006/ole">
            <mc:AlternateContent xmlns:mc="http://schemas.openxmlformats.org/markup-compatibility/2006">
              <mc:Choice xmlns:v="urn:schemas-microsoft-com:vml" Requires="v">
                <p:oleObj spid="_x0000_s26660" name="VISIO" r:id="rId3" imgW="4583160" imgH="2586240" progId="">
                  <p:embed/>
                </p:oleObj>
              </mc:Choice>
              <mc:Fallback>
                <p:oleObj name="VISIO" r:id="rId3" imgW="4583160" imgH="2586240" progId="">
                  <p:embed/>
                  <p:pic>
                    <p:nvPicPr>
                      <p:cNvPr id="11266"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488" y="2272549"/>
                        <a:ext cx="7920124" cy="44688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254243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1F7DD20C-B10C-4426-B009-190EF3CF199C}"/>
              </a:ext>
            </a:extLst>
          </p:cNvPr>
          <p:cNvSpPr>
            <a:spLocks noChangeArrowheads="1"/>
          </p:cNvSpPr>
          <p:nvPr/>
        </p:nvSpPr>
        <p:spPr bwMode="auto">
          <a:xfrm>
            <a:off x="120923" y="1537887"/>
            <a:ext cx="2351087" cy="490538"/>
          </a:xfrm>
          <a:prstGeom prst="rect">
            <a:avLst/>
          </a:prstGeom>
          <a:noFill/>
          <a:ln w="9525" algn="ctr">
            <a:noFill/>
            <a:miter lim="800000"/>
            <a:headEnd/>
            <a:tailEnd/>
          </a:ln>
        </p:spPr>
        <p:txBody>
          <a:bodyPr wrap="none">
            <a:spAutoFit/>
          </a:bodyPr>
          <a:lstStyle/>
          <a:p>
            <a:pPr algn="l">
              <a:lnSpc>
                <a:spcPct val="125000"/>
              </a:lnSpc>
              <a:spcBef>
                <a:spcPct val="20000"/>
              </a:spcBef>
            </a:pPr>
            <a:r>
              <a:rPr kumimoji="0" lang="zh-CN" altLang="en-US" b="1" dirty="0">
                <a:solidFill>
                  <a:srgbClr val="CC00FF"/>
                </a:solidFill>
                <a:latin typeface="黑体" pitchFamily="2" charset="-122"/>
                <a:ea typeface="黑体" pitchFamily="2" charset="-122"/>
              </a:rPr>
              <a:t>分区的存储保护</a:t>
            </a:r>
          </a:p>
        </p:txBody>
      </p:sp>
      <p:sp>
        <p:nvSpPr>
          <p:cNvPr id="13" name="Text Box 5">
            <a:extLst>
              <a:ext uri="{FF2B5EF4-FFF2-40B4-BE49-F238E27FC236}">
                <a16:creationId xmlns="" xmlns:a16="http://schemas.microsoft.com/office/drawing/2014/main" id="{04972F6C-BA14-4663-9C03-CF001918A652}"/>
              </a:ext>
            </a:extLst>
          </p:cNvPr>
          <p:cNvSpPr txBox="1">
            <a:spLocks noChangeArrowheads="1"/>
          </p:cNvSpPr>
          <p:nvPr/>
        </p:nvSpPr>
        <p:spPr bwMode="auto">
          <a:xfrm>
            <a:off x="230937" y="1935271"/>
            <a:ext cx="8529960" cy="2419928"/>
          </a:xfrm>
          <a:prstGeom prst="rect">
            <a:avLst/>
          </a:prstGeom>
          <a:noFill/>
          <a:ln w="12700" cap="sq">
            <a:noFill/>
            <a:miter lim="800000"/>
            <a:headEnd type="none" w="sm" len="sm"/>
            <a:tailEnd type="none" w="sm" len="sm"/>
          </a:ln>
        </p:spPr>
        <p:txBody>
          <a:bodyPr wrap="square">
            <a:spAutoFit/>
          </a:bodyPr>
          <a:lstStyle/>
          <a:p>
            <a:pPr algn="l">
              <a:lnSpc>
                <a:spcPct val="150000"/>
              </a:lnSpc>
            </a:pPr>
            <a:r>
              <a:rPr lang="en-US" altLang="zh-CN" sz="2000" b="1" dirty="0">
                <a:solidFill>
                  <a:srgbClr val="FF0000"/>
                </a:solidFill>
                <a:latin typeface="黑体" pitchFamily="2" charset="-122"/>
                <a:ea typeface="黑体" pitchFamily="2" charset="-122"/>
              </a:rPr>
              <a:t>1</a:t>
            </a:r>
            <a:r>
              <a:rPr lang="zh-CN" altLang="en-US" sz="2000" b="1" dirty="0">
                <a:solidFill>
                  <a:srgbClr val="FF0000"/>
                </a:solidFill>
                <a:latin typeface="黑体" pitchFamily="2" charset="-122"/>
                <a:ea typeface="黑体" pitchFamily="2" charset="-122"/>
              </a:rPr>
              <a:t>）采用上下界限寄存器</a:t>
            </a:r>
          </a:p>
          <a:p>
            <a:pPr algn="l">
              <a:lnSpc>
                <a:spcPct val="150000"/>
              </a:lnSpc>
            </a:pPr>
            <a:r>
              <a:rPr lang="zh-CN" altLang="en-US" sz="2000" dirty="0">
                <a:solidFill>
                  <a:schemeClr val="tx1"/>
                </a:solidFill>
                <a:latin typeface="黑体" pitchFamily="2" charset="-122"/>
                <a:ea typeface="黑体" pitchFamily="2" charset="-122"/>
              </a:rPr>
              <a:t>作业</a:t>
            </a:r>
            <a:r>
              <a:rPr lang="en-US" altLang="zh-CN" sz="2000" dirty="0">
                <a:solidFill>
                  <a:schemeClr val="tx1"/>
                </a:solidFill>
                <a:latin typeface="黑体" pitchFamily="2" charset="-122"/>
                <a:ea typeface="黑体" pitchFamily="2" charset="-122"/>
              </a:rPr>
              <a:t>X</a:t>
            </a:r>
            <a:r>
              <a:rPr lang="zh-CN" altLang="en-US" sz="2000" dirty="0">
                <a:solidFill>
                  <a:schemeClr val="tx1"/>
                </a:solidFill>
                <a:latin typeface="黑体" pitchFamily="2" charset="-122"/>
                <a:ea typeface="黑体" pitchFamily="2" charset="-122"/>
              </a:rPr>
              <a:t>分配在</a:t>
            </a:r>
            <a:r>
              <a:rPr lang="en-US" altLang="zh-CN" sz="2000" dirty="0">
                <a:solidFill>
                  <a:schemeClr val="tx1"/>
                </a:solidFill>
                <a:latin typeface="黑体" pitchFamily="2" charset="-122"/>
                <a:ea typeface="黑体" pitchFamily="2" charset="-122"/>
              </a:rPr>
              <a:t>60K-124K</a:t>
            </a:r>
            <a:r>
              <a:rPr lang="zh-CN" altLang="en-US" sz="2000" dirty="0">
                <a:solidFill>
                  <a:schemeClr val="tx1"/>
                </a:solidFill>
                <a:latin typeface="黑体" pitchFamily="2" charset="-122"/>
                <a:ea typeface="黑体" pitchFamily="2" charset="-122"/>
              </a:rPr>
              <a:t>的分区内。</a:t>
            </a:r>
            <a:r>
              <a:rPr lang="en-US" altLang="zh-CN" sz="2000" dirty="0">
                <a:solidFill>
                  <a:schemeClr val="tx1"/>
                </a:solidFill>
                <a:latin typeface="黑体" pitchFamily="2" charset="-122"/>
                <a:ea typeface="黑体" pitchFamily="2" charset="-122"/>
              </a:rPr>
              <a:t>OS</a:t>
            </a:r>
            <a:r>
              <a:rPr lang="zh-CN" altLang="en-US" sz="2000" dirty="0">
                <a:solidFill>
                  <a:schemeClr val="tx1"/>
                </a:solidFill>
                <a:latin typeface="黑体" pitchFamily="2" charset="-122"/>
                <a:ea typeface="黑体" pitchFamily="2" charset="-122"/>
              </a:rPr>
              <a:t>将分区的上、下界置入上下界寄存器</a:t>
            </a:r>
            <a:r>
              <a:rPr lang="en-US" altLang="zh-CN" sz="2000" dirty="0">
                <a:solidFill>
                  <a:schemeClr val="tx1"/>
                </a:solidFill>
                <a:latin typeface="黑体" pitchFamily="2" charset="-122"/>
                <a:ea typeface="黑体" pitchFamily="2" charset="-122"/>
              </a:rPr>
              <a:t>R</a:t>
            </a:r>
            <a:r>
              <a:rPr lang="zh-CN" altLang="en-US" sz="2000" dirty="0">
                <a:solidFill>
                  <a:schemeClr val="tx1"/>
                </a:solidFill>
                <a:latin typeface="黑体" pitchFamily="2" charset="-122"/>
                <a:ea typeface="黑体" pitchFamily="2" charset="-122"/>
              </a:rPr>
              <a:t>上，</a:t>
            </a:r>
            <a:r>
              <a:rPr lang="en-US" altLang="zh-CN" sz="2000" dirty="0">
                <a:solidFill>
                  <a:schemeClr val="tx1"/>
                </a:solidFill>
                <a:latin typeface="黑体" pitchFamily="2" charset="-122"/>
                <a:ea typeface="黑体" pitchFamily="2" charset="-122"/>
              </a:rPr>
              <a:t>R</a:t>
            </a:r>
            <a:r>
              <a:rPr lang="zh-CN" altLang="en-US" sz="2000" dirty="0">
                <a:solidFill>
                  <a:schemeClr val="tx1"/>
                </a:solidFill>
                <a:latin typeface="黑体" pitchFamily="2" charset="-122"/>
                <a:ea typeface="黑体" pitchFamily="2" charset="-122"/>
              </a:rPr>
              <a:t>下。在运行过程中，将作业所形成的每一个访问存储器的物理地址</a:t>
            </a:r>
            <a:r>
              <a:rPr lang="en-US" altLang="zh-CN" sz="2000" dirty="0">
                <a:solidFill>
                  <a:schemeClr val="tx1"/>
                </a:solidFill>
                <a:latin typeface="黑体" pitchFamily="2" charset="-122"/>
                <a:ea typeface="黑体" pitchFamily="2" charset="-122"/>
              </a:rPr>
              <a:t>D</a:t>
            </a:r>
            <a:r>
              <a:rPr lang="zh-CN" altLang="en-US" sz="2000" dirty="0">
                <a:solidFill>
                  <a:schemeClr val="tx1"/>
                </a:solidFill>
                <a:latin typeface="黑体" pitchFamily="2" charset="-122"/>
                <a:ea typeface="黑体" pitchFamily="2" charset="-122"/>
              </a:rPr>
              <a:t>同上下界限寄存器中的内容相比较，如果不满足：下界</a:t>
            </a:r>
            <a:r>
              <a:rPr lang="en-US" altLang="zh-CN" sz="2000" dirty="0">
                <a:solidFill>
                  <a:schemeClr val="tx1"/>
                </a:solidFill>
                <a:latin typeface="黑体" pitchFamily="2" charset="-122"/>
                <a:ea typeface="黑体" pitchFamily="2" charset="-122"/>
              </a:rPr>
              <a:t>&lt;=D&lt;</a:t>
            </a:r>
            <a:r>
              <a:rPr lang="zh-CN" altLang="en-US" sz="2000" dirty="0">
                <a:solidFill>
                  <a:schemeClr val="tx1"/>
                </a:solidFill>
                <a:latin typeface="黑体" pitchFamily="2" charset="-122"/>
                <a:ea typeface="黑体" pitchFamily="2" charset="-122"/>
              </a:rPr>
              <a:t>上界，则产生地址中断，由</a:t>
            </a:r>
            <a:r>
              <a:rPr lang="en-US" altLang="zh-CN" sz="2000" dirty="0">
                <a:solidFill>
                  <a:schemeClr val="tx1"/>
                </a:solidFill>
                <a:latin typeface="黑体" pitchFamily="2" charset="-122"/>
                <a:ea typeface="黑体" pitchFamily="2" charset="-122"/>
              </a:rPr>
              <a:t>OS</a:t>
            </a:r>
            <a:r>
              <a:rPr lang="zh-CN" altLang="en-US" sz="2000" dirty="0">
                <a:solidFill>
                  <a:schemeClr val="tx1"/>
                </a:solidFill>
                <a:latin typeface="黑体" pitchFamily="2" charset="-122"/>
                <a:ea typeface="黑体" pitchFamily="2" charset="-122"/>
              </a:rPr>
              <a:t>进行处理。</a:t>
            </a:r>
          </a:p>
        </p:txBody>
      </p:sp>
      <p:graphicFrame>
        <p:nvGraphicFramePr>
          <p:cNvPr id="14" name="Object 6">
            <a:extLst>
              <a:ext uri="{FF2B5EF4-FFF2-40B4-BE49-F238E27FC236}">
                <a16:creationId xmlns="" xmlns:a16="http://schemas.microsoft.com/office/drawing/2014/main" id="{AAE1BFDB-C9AB-451E-8925-00D84C9B8351}"/>
              </a:ext>
            </a:extLst>
          </p:cNvPr>
          <p:cNvGraphicFramePr>
            <a:graphicFrameLocks noChangeAspect="1"/>
          </p:cNvGraphicFramePr>
          <p:nvPr>
            <p:extLst>
              <p:ext uri="{D42A27DB-BD31-4B8C-83A1-F6EECF244321}">
                <p14:modId xmlns:p14="http://schemas.microsoft.com/office/powerpoint/2010/main" val="454782202"/>
              </p:ext>
            </p:extLst>
          </p:nvPr>
        </p:nvGraphicFramePr>
        <p:xfrm>
          <a:off x="3680663" y="4005064"/>
          <a:ext cx="3871014" cy="2319536"/>
        </p:xfrm>
        <a:graphic>
          <a:graphicData uri="http://schemas.openxmlformats.org/presentationml/2006/ole">
            <mc:AlternateContent xmlns:mc="http://schemas.openxmlformats.org/markup-compatibility/2006">
              <mc:Choice xmlns:v="urn:schemas-microsoft-com:vml" Requires="v">
                <p:oleObj spid="_x0000_s27685" name="图片" r:id="rId3" imgW="2637000" imgH="1579320" progId="Word.Picture.8">
                  <p:embed/>
                </p:oleObj>
              </mc:Choice>
              <mc:Fallback>
                <p:oleObj name="图片" r:id="rId3" imgW="2637000" imgH="1579320" progId="Word.Picture.8">
                  <p:embed/>
                  <p:pic>
                    <p:nvPicPr>
                      <p:cNvPr id="122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663" y="4005064"/>
                        <a:ext cx="3871014" cy="2319536"/>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29067668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1F7DD20C-B10C-4426-B009-190EF3CF199C}"/>
              </a:ext>
            </a:extLst>
          </p:cNvPr>
          <p:cNvSpPr>
            <a:spLocks noChangeArrowheads="1"/>
          </p:cNvSpPr>
          <p:nvPr/>
        </p:nvSpPr>
        <p:spPr bwMode="auto">
          <a:xfrm>
            <a:off x="120923" y="1537887"/>
            <a:ext cx="2351087" cy="490538"/>
          </a:xfrm>
          <a:prstGeom prst="rect">
            <a:avLst/>
          </a:prstGeom>
          <a:noFill/>
          <a:ln w="9525" algn="ctr">
            <a:noFill/>
            <a:miter lim="800000"/>
            <a:headEnd/>
            <a:tailEnd/>
          </a:ln>
        </p:spPr>
        <p:txBody>
          <a:bodyPr wrap="none">
            <a:spAutoFit/>
          </a:bodyPr>
          <a:lstStyle/>
          <a:p>
            <a:pPr algn="l">
              <a:lnSpc>
                <a:spcPct val="125000"/>
              </a:lnSpc>
              <a:spcBef>
                <a:spcPct val="20000"/>
              </a:spcBef>
            </a:pPr>
            <a:r>
              <a:rPr kumimoji="0" lang="zh-CN" altLang="en-US" b="1" dirty="0">
                <a:solidFill>
                  <a:srgbClr val="CC00FF"/>
                </a:solidFill>
                <a:latin typeface="黑体" pitchFamily="2" charset="-122"/>
                <a:ea typeface="黑体" pitchFamily="2" charset="-122"/>
              </a:rPr>
              <a:t>分区的存储保护</a:t>
            </a:r>
          </a:p>
        </p:txBody>
      </p:sp>
      <p:sp>
        <p:nvSpPr>
          <p:cNvPr id="20" name="Text Box 4">
            <a:extLst>
              <a:ext uri="{FF2B5EF4-FFF2-40B4-BE49-F238E27FC236}">
                <a16:creationId xmlns="" xmlns:a16="http://schemas.microsoft.com/office/drawing/2014/main" id="{1EF57E88-FF56-4925-B09F-9566066A861A}"/>
              </a:ext>
            </a:extLst>
          </p:cNvPr>
          <p:cNvSpPr txBox="1">
            <a:spLocks noChangeArrowheads="1"/>
          </p:cNvSpPr>
          <p:nvPr/>
        </p:nvSpPr>
        <p:spPr bwMode="auto">
          <a:xfrm>
            <a:off x="334424" y="1984286"/>
            <a:ext cx="8451850" cy="2246769"/>
          </a:xfrm>
          <a:prstGeom prst="rect">
            <a:avLst/>
          </a:prstGeom>
          <a:noFill/>
          <a:ln w="12700" cap="sq">
            <a:noFill/>
            <a:miter lim="800000"/>
            <a:headEnd type="none" w="sm" len="sm"/>
            <a:tailEnd type="none" w="sm" len="sm"/>
          </a:ln>
        </p:spPr>
        <p:txBody>
          <a:bodyPr>
            <a:spAutoFit/>
          </a:bodyPr>
          <a:lstStyle/>
          <a:p>
            <a:pPr algn="l"/>
            <a:r>
              <a:rPr lang="en-US" altLang="zh-CN" sz="2000" b="1" dirty="0">
                <a:solidFill>
                  <a:srgbClr val="FF0000"/>
                </a:solidFill>
                <a:latin typeface="黑体" pitchFamily="2" charset="-122"/>
                <a:ea typeface="黑体" pitchFamily="2" charset="-122"/>
              </a:rPr>
              <a:t>2</a:t>
            </a:r>
            <a:r>
              <a:rPr lang="zh-CN" altLang="en-US" sz="2000" b="1" dirty="0">
                <a:solidFill>
                  <a:srgbClr val="FF0000"/>
                </a:solidFill>
                <a:latin typeface="黑体" pitchFamily="2" charset="-122"/>
                <a:ea typeface="黑体" pitchFamily="2" charset="-122"/>
              </a:rPr>
              <a:t>）采用基址、限长寄存器</a:t>
            </a:r>
          </a:p>
          <a:p>
            <a:pPr algn="l">
              <a:lnSpc>
                <a:spcPct val="150000"/>
              </a:lnSpc>
            </a:pPr>
            <a:r>
              <a:rPr lang="zh-CN" altLang="en-US" sz="2000" dirty="0">
                <a:solidFill>
                  <a:schemeClr val="tx1"/>
                </a:solidFill>
                <a:latin typeface="黑体" pitchFamily="2" charset="-122"/>
                <a:ea typeface="黑体" pitchFamily="2" charset="-122"/>
              </a:rPr>
              <a:t>采用上下界限寄存器保护是在物理地址一端设置一对寄存器进行保护，也可以在</a:t>
            </a:r>
            <a:r>
              <a:rPr lang="zh-CN" altLang="en-US" sz="2000" dirty="0">
                <a:solidFill>
                  <a:srgbClr val="FF0000"/>
                </a:solidFill>
                <a:latin typeface="黑体" pitchFamily="2" charset="-122"/>
                <a:ea typeface="黑体" pitchFamily="2" charset="-122"/>
              </a:rPr>
              <a:t>逻辑地址一端</a:t>
            </a:r>
            <a:r>
              <a:rPr lang="zh-CN" altLang="en-US" sz="2000" dirty="0">
                <a:solidFill>
                  <a:schemeClr val="tx1"/>
                </a:solidFill>
                <a:latin typeface="黑体" pitchFamily="2" charset="-122"/>
                <a:ea typeface="黑体" pitchFamily="2" charset="-122"/>
              </a:rPr>
              <a:t>设置一对寄存器实现存储保护，</a:t>
            </a:r>
            <a:r>
              <a:rPr lang="en-US" altLang="zh-CN" sz="2000" dirty="0">
                <a:solidFill>
                  <a:schemeClr val="tx1"/>
                </a:solidFill>
                <a:latin typeface="黑体" pitchFamily="2" charset="-122"/>
                <a:ea typeface="黑体" pitchFamily="2" charset="-122"/>
              </a:rPr>
              <a:t> </a:t>
            </a:r>
            <a:r>
              <a:rPr lang="zh-CN" altLang="en-US" sz="2000" dirty="0">
                <a:solidFill>
                  <a:srgbClr val="FF0000"/>
                </a:solidFill>
                <a:latin typeface="黑体" pitchFamily="2" charset="-122"/>
                <a:ea typeface="黑体" pitchFamily="2" charset="-122"/>
              </a:rPr>
              <a:t>基址寄存器</a:t>
            </a:r>
            <a:r>
              <a:rPr lang="zh-CN" altLang="en-US" sz="2000" dirty="0">
                <a:solidFill>
                  <a:schemeClr val="tx1"/>
                </a:solidFill>
                <a:latin typeface="黑体" pitchFamily="2" charset="-122"/>
                <a:ea typeface="黑体" pitchFamily="2" charset="-122"/>
              </a:rPr>
              <a:t>也起重定位的作用，存放该分区的起始地址，</a:t>
            </a:r>
            <a:r>
              <a:rPr lang="zh-CN" altLang="en-US" sz="2000" dirty="0">
                <a:solidFill>
                  <a:srgbClr val="FF0000"/>
                </a:solidFill>
                <a:latin typeface="黑体" pitchFamily="2" charset="-122"/>
                <a:ea typeface="黑体" pitchFamily="2" charset="-122"/>
              </a:rPr>
              <a:t>限长寄存器</a:t>
            </a:r>
            <a:r>
              <a:rPr lang="zh-CN" altLang="en-US" sz="2000" dirty="0">
                <a:solidFill>
                  <a:schemeClr val="tx1"/>
                </a:solidFill>
                <a:latin typeface="黑体" pitchFamily="2" charset="-122"/>
                <a:ea typeface="黑体" pitchFamily="2" charset="-122"/>
              </a:rPr>
              <a:t>存放分配给作业的分区的大小</a:t>
            </a:r>
          </a:p>
        </p:txBody>
      </p:sp>
      <p:graphicFrame>
        <p:nvGraphicFramePr>
          <p:cNvPr id="21" name="Object 5">
            <a:extLst>
              <a:ext uri="{FF2B5EF4-FFF2-40B4-BE49-F238E27FC236}">
                <a16:creationId xmlns="" xmlns:a16="http://schemas.microsoft.com/office/drawing/2014/main" id="{429D946C-1500-491B-87AA-D4D8DB7BE08A}"/>
              </a:ext>
            </a:extLst>
          </p:cNvPr>
          <p:cNvGraphicFramePr>
            <a:graphicFrameLocks noChangeAspect="1"/>
          </p:cNvGraphicFramePr>
          <p:nvPr>
            <p:extLst>
              <p:ext uri="{D42A27DB-BD31-4B8C-83A1-F6EECF244321}">
                <p14:modId xmlns:p14="http://schemas.microsoft.com/office/powerpoint/2010/main" val="2863341553"/>
              </p:ext>
            </p:extLst>
          </p:nvPr>
        </p:nvGraphicFramePr>
        <p:xfrm>
          <a:off x="2273512" y="3933056"/>
          <a:ext cx="3966816" cy="2376264"/>
        </p:xfrm>
        <a:graphic>
          <a:graphicData uri="http://schemas.openxmlformats.org/presentationml/2006/ole">
            <mc:AlternateContent xmlns:mc="http://schemas.openxmlformats.org/markup-compatibility/2006">
              <mc:Choice xmlns:v="urn:schemas-microsoft-com:vml" Requires="v">
                <p:oleObj spid="_x0000_s28708" name="图片" r:id="rId3" imgW="2637000" imgH="1579320" progId="Word.Picture.8">
                  <p:embed/>
                </p:oleObj>
              </mc:Choice>
              <mc:Fallback>
                <p:oleObj name="图片" r:id="rId3" imgW="2637000" imgH="1579320" progId="Word.Picture.8">
                  <p:embed/>
                  <p:pic>
                    <p:nvPicPr>
                      <p:cNvPr id="1331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2" y="3933056"/>
                        <a:ext cx="3966816" cy="2376264"/>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40332022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1F7DD20C-B10C-4426-B009-190EF3CF199C}"/>
              </a:ext>
            </a:extLst>
          </p:cNvPr>
          <p:cNvSpPr>
            <a:spLocks noChangeArrowheads="1"/>
          </p:cNvSpPr>
          <p:nvPr/>
        </p:nvSpPr>
        <p:spPr bwMode="auto">
          <a:xfrm>
            <a:off x="120923" y="1537887"/>
            <a:ext cx="2351087" cy="490538"/>
          </a:xfrm>
          <a:prstGeom prst="rect">
            <a:avLst/>
          </a:prstGeom>
          <a:noFill/>
          <a:ln w="9525" algn="ctr">
            <a:noFill/>
            <a:miter lim="800000"/>
            <a:headEnd/>
            <a:tailEnd/>
          </a:ln>
        </p:spPr>
        <p:txBody>
          <a:bodyPr wrap="none">
            <a:spAutoFit/>
          </a:bodyPr>
          <a:lstStyle/>
          <a:p>
            <a:pPr algn="l">
              <a:lnSpc>
                <a:spcPct val="125000"/>
              </a:lnSpc>
              <a:spcBef>
                <a:spcPct val="20000"/>
              </a:spcBef>
            </a:pPr>
            <a:r>
              <a:rPr kumimoji="0" lang="zh-CN" altLang="en-US" b="1" dirty="0">
                <a:solidFill>
                  <a:srgbClr val="CC00FF"/>
                </a:solidFill>
                <a:latin typeface="黑体" pitchFamily="2" charset="-122"/>
                <a:ea typeface="黑体" pitchFamily="2" charset="-122"/>
              </a:rPr>
              <a:t>分区的存储保护</a:t>
            </a:r>
          </a:p>
        </p:txBody>
      </p:sp>
      <p:sp>
        <p:nvSpPr>
          <p:cNvPr id="22" name="Text Box 4">
            <a:extLst>
              <a:ext uri="{FF2B5EF4-FFF2-40B4-BE49-F238E27FC236}">
                <a16:creationId xmlns="" xmlns:a16="http://schemas.microsoft.com/office/drawing/2014/main" id="{B0BF5C5B-0CCD-4323-B635-2928487E2307}"/>
              </a:ext>
            </a:extLst>
          </p:cNvPr>
          <p:cNvSpPr txBox="1">
            <a:spLocks noChangeArrowheads="1"/>
          </p:cNvSpPr>
          <p:nvPr/>
        </p:nvSpPr>
        <p:spPr bwMode="auto">
          <a:xfrm>
            <a:off x="334424" y="2075360"/>
            <a:ext cx="8451850" cy="2308324"/>
          </a:xfrm>
          <a:prstGeom prst="rect">
            <a:avLst/>
          </a:prstGeom>
          <a:noFill/>
          <a:ln w="12700" cap="sq" algn="ctr">
            <a:noFill/>
            <a:miter lim="800000"/>
            <a:headEnd type="none" w="sm" len="sm"/>
            <a:tailEnd type="none" w="sm" len="sm"/>
          </a:ln>
        </p:spPr>
        <p:txBody>
          <a:bodyPr>
            <a:spAutoFit/>
          </a:bodyPr>
          <a:lstStyle/>
          <a:p>
            <a:pPr algn="l">
              <a:lnSpc>
                <a:spcPct val="120000"/>
              </a:lnSpc>
            </a:pPr>
            <a:r>
              <a:rPr lang="en-US" altLang="zh-CN" sz="2000" dirty="0">
                <a:solidFill>
                  <a:srgbClr val="FF0000"/>
                </a:solidFill>
                <a:latin typeface="黑体" pitchFamily="2" charset="-122"/>
                <a:ea typeface="黑体" pitchFamily="2" charset="-122"/>
              </a:rPr>
              <a:t>3)</a:t>
            </a:r>
            <a:r>
              <a:rPr lang="zh-CN" altLang="en-US" sz="2000" dirty="0">
                <a:solidFill>
                  <a:srgbClr val="FF0000"/>
                </a:solidFill>
                <a:latin typeface="黑体" pitchFamily="2" charset="-122"/>
                <a:ea typeface="黑体" pitchFamily="2" charset="-122"/>
              </a:rPr>
              <a:t>采用保护键</a:t>
            </a:r>
          </a:p>
          <a:p>
            <a:pPr algn="l">
              <a:lnSpc>
                <a:spcPct val="150000"/>
              </a:lnSpc>
            </a:pPr>
            <a:r>
              <a:rPr lang="zh-CN" altLang="en-US" sz="2000" dirty="0">
                <a:solidFill>
                  <a:schemeClr val="tx1"/>
                </a:solidFill>
                <a:latin typeface="黑体" pitchFamily="2" charset="-122"/>
                <a:ea typeface="黑体" pitchFamily="2" charset="-122"/>
              </a:rPr>
              <a:t>按块分配，一个作业各块相连，并给该</a:t>
            </a:r>
            <a:r>
              <a:rPr lang="zh-CN" altLang="en-US" sz="2000" dirty="0">
                <a:solidFill>
                  <a:srgbClr val="FF0000"/>
                </a:solidFill>
                <a:latin typeface="黑体" pitchFamily="2" charset="-122"/>
                <a:ea typeface="黑体" pitchFamily="2" charset="-122"/>
              </a:rPr>
              <a:t>作业分配一个键号，</a:t>
            </a:r>
            <a:r>
              <a:rPr lang="zh-CN" altLang="en-US" sz="2000" dirty="0">
                <a:solidFill>
                  <a:schemeClr val="tx1"/>
                </a:solidFill>
                <a:latin typeface="黑体" pitchFamily="2" charset="-122"/>
                <a:ea typeface="黑体" pitchFamily="2" charset="-122"/>
              </a:rPr>
              <a:t>填入该作业的</a:t>
            </a:r>
            <a:r>
              <a:rPr lang="zh-CN" altLang="en-US" sz="2000" dirty="0">
                <a:solidFill>
                  <a:srgbClr val="FF0000"/>
                </a:solidFill>
                <a:latin typeface="黑体" pitchFamily="2" charset="-122"/>
                <a:ea typeface="黑体" pitchFamily="2" charset="-122"/>
              </a:rPr>
              <a:t>各块的保护键中</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这个保护键相当于锁</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；并把该键号置入</a:t>
            </a:r>
            <a:r>
              <a:rPr lang="en-US" altLang="zh-CN" sz="2000" dirty="0">
                <a:solidFill>
                  <a:srgbClr val="FF0000"/>
                </a:solidFill>
                <a:latin typeface="黑体" pitchFamily="2" charset="-122"/>
                <a:ea typeface="黑体" pitchFamily="2" charset="-122"/>
              </a:rPr>
              <a:t>PSW</a:t>
            </a:r>
            <a:r>
              <a:rPr lang="zh-CN" altLang="en-US" sz="2000" dirty="0">
                <a:solidFill>
                  <a:srgbClr val="FF0000"/>
                </a:solidFill>
                <a:latin typeface="黑体" pitchFamily="2" charset="-122"/>
                <a:ea typeface="黑体" pitchFamily="2" charset="-122"/>
              </a:rPr>
              <a:t>的保护键字段</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相当于钥匙</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。当程序执行时，如所访问的保护键与钥匙不匹配，则产生保护键违例中断</a:t>
            </a:r>
            <a:endParaRPr lang="en-US" altLang="zh-CN" sz="2000" dirty="0">
              <a:solidFill>
                <a:schemeClr val="tx1"/>
              </a:solidFill>
              <a:latin typeface="黑体" pitchFamily="2" charset="-122"/>
              <a:ea typeface="黑体" pitchFamily="2" charset="-122"/>
            </a:endParaRPr>
          </a:p>
        </p:txBody>
      </p:sp>
      <p:graphicFrame>
        <p:nvGraphicFramePr>
          <p:cNvPr id="23" name="Object 5">
            <a:extLst>
              <a:ext uri="{FF2B5EF4-FFF2-40B4-BE49-F238E27FC236}">
                <a16:creationId xmlns="" xmlns:a16="http://schemas.microsoft.com/office/drawing/2014/main" id="{10E7C7CA-15A7-4968-A015-B6C2B46916C4}"/>
              </a:ext>
            </a:extLst>
          </p:cNvPr>
          <p:cNvGraphicFramePr>
            <a:graphicFrameLocks noChangeAspect="1"/>
          </p:cNvGraphicFramePr>
          <p:nvPr>
            <p:extLst>
              <p:ext uri="{D42A27DB-BD31-4B8C-83A1-F6EECF244321}">
                <p14:modId xmlns:p14="http://schemas.microsoft.com/office/powerpoint/2010/main" val="707216527"/>
              </p:ext>
            </p:extLst>
          </p:nvPr>
        </p:nvGraphicFramePr>
        <p:xfrm>
          <a:off x="2627784" y="3828358"/>
          <a:ext cx="4153995" cy="2768845"/>
        </p:xfrm>
        <a:graphic>
          <a:graphicData uri="http://schemas.openxmlformats.org/presentationml/2006/ole">
            <mc:AlternateContent xmlns:mc="http://schemas.openxmlformats.org/markup-compatibility/2006">
              <mc:Choice xmlns:v="urn:schemas-microsoft-com:vml" Requires="v">
                <p:oleObj spid="_x0000_s29732" name="图片" r:id="rId3" imgW="2743200" imgH="1828800" progId="Word.Picture.8">
                  <p:embed/>
                </p:oleObj>
              </mc:Choice>
              <mc:Fallback>
                <p:oleObj name="图片" r:id="rId3" imgW="2743200" imgH="1828800" progId="Word.Picture.8">
                  <p:embed/>
                  <p:pic>
                    <p:nvPicPr>
                      <p:cNvPr id="1433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828358"/>
                        <a:ext cx="4153995" cy="2768845"/>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8162261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9" name="Group 3">
            <a:extLst>
              <a:ext uri="{FF2B5EF4-FFF2-40B4-BE49-F238E27FC236}">
                <a16:creationId xmlns="" xmlns:a16="http://schemas.microsoft.com/office/drawing/2014/main" id="{F728AAB5-D075-4107-A29A-1B5E34A5DF6B}"/>
              </a:ext>
            </a:extLst>
          </p:cNvPr>
          <p:cNvGrpSpPr>
            <a:grpSpLocks/>
          </p:cNvGrpSpPr>
          <p:nvPr/>
        </p:nvGrpSpPr>
        <p:grpSpPr bwMode="auto">
          <a:xfrm>
            <a:off x="179512" y="1502224"/>
            <a:ext cx="8675688" cy="4608512"/>
            <a:chOff x="295" y="845"/>
            <a:chExt cx="5465" cy="2086"/>
          </a:xfrm>
        </p:grpSpPr>
        <p:sp>
          <p:nvSpPr>
            <p:cNvPr id="10" name="Rectangle 4">
              <a:extLst>
                <a:ext uri="{FF2B5EF4-FFF2-40B4-BE49-F238E27FC236}">
                  <a16:creationId xmlns="" xmlns:a16="http://schemas.microsoft.com/office/drawing/2014/main" id="{ABBFAF3C-BE28-4D29-8EF2-E24B51D39021}"/>
                </a:ext>
              </a:extLst>
            </p:cNvPr>
            <p:cNvSpPr>
              <a:spLocks noChangeArrowheads="1"/>
            </p:cNvSpPr>
            <p:nvPr/>
          </p:nvSpPr>
          <p:spPr bwMode="auto">
            <a:xfrm>
              <a:off x="295" y="1888"/>
              <a:ext cx="1360" cy="36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黑体" pitchFamily="2" charset="-122"/>
                  <a:ea typeface="黑体" pitchFamily="2" charset="-122"/>
                  <a:cs typeface="+mn-cs"/>
                </a:rPr>
                <a:t>分配存储器</a:t>
              </a:r>
            </a:p>
          </p:txBody>
        </p:sp>
        <p:sp>
          <p:nvSpPr>
            <p:cNvPr id="13" name="AutoShape 5">
              <a:extLst>
                <a:ext uri="{FF2B5EF4-FFF2-40B4-BE49-F238E27FC236}">
                  <a16:creationId xmlns="" xmlns:a16="http://schemas.microsoft.com/office/drawing/2014/main" id="{C365D977-07D6-4DA5-8131-0AA4DA0E25AA}"/>
                </a:ext>
              </a:extLst>
            </p:cNvPr>
            <p:cNvSpPr>
              <a:spLocks/>
            </p:cNvSpPr>
            <p:nvPr/>
          </p:nvSpPr>
          <p:spPr bwMode="auto">
            <a:xfrm>
              <a:off x="1837" y="1207"/>
              <a:ext cx="227" cy="1724"/>
            </a:xfrm>
            <a:prstGeom prst="leftBrace">
              <a:avLst>
                <a:gd name="adj1" fmla="val 63289"/>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4" name="Rectangle 6">
              <a:extLst>
                <a:ext uri="{FF2B5EF4-FFF2-40B4-BE49-F238E27FC236}">
                  <a16:creationId xmlns="" xmlns:a16="http://schemas.microsoft.com/office/drawing/2014/main" id="{731E0759-2B72-4D66-AE65-EBE50BBE8F7B}"/>
                </a:ext>
              </a:extLst>
            </p:cNvPr>
            <p:cNvSpPr>
              <a:spLocks noChangeArrowheads="1"/>
            </p:cNvSpPr>
            <p:nvPr/>
          </p:nvSpPr>
          <p:spPr bwMode="auto">
            <a:xfrm>
              <a:off x="2200" y="1389"/>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连续分配</a:t>
              </a:r>
            </a:p>
          </p:txBody>
        </p:sp>
        <p:sp>
          <p:nvSpPr>
            <p:cNvPr id="15" name="Rectangle 7">
              <a:extLst>
                <a:ext uri="{FF2B5EF4-FFF2-40B4-BE49-F238E27FC236}">
                  <a16:creationId xmlns="" xmlns:a16="http://schemas.microsoft.com/office/drawing/2014/main" id="{1B3CBC40-3A5B-4E54-8A2E-E5C3CCF4AD49}"/>
                </a:ext>
              </a:extLst>
            </p:cNvPr>
            <p:cNvSpPr>
              <a:spLocks noChangeArrowheads="1"/>
            </p:cNvSpPr>
            <p:nvPr/>
          </p:nvSpPr>
          <p:spPr bwMode="auto">
            <a:xfrm>
              <a:off x="2200" y="2432"/>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00"/>
                  </a:solidFill>
                  <a:effectLst/>
                  <a:uLnTx/>
                  <a:uFillTx/>
                  <a:latin typeface="黑体" pitchFamily="2" charset="-122"/>
                  <a:ea typeface="黑体" pitchFamily="2" charset="-122"/>
                  <a:cs typeface="+mn-cs"/>
                </a:rPr>
                <a:t>离散分配</a:t>
              </a:r>
            </a:p>
          </p:txBody>
        </p:sp>
        <p:sp>
          <p:nvSpPr>
            <p:cNvPr id="16" name="AutoShape 8">
              <a:extLst>
                <a:ext uri="{FF2B5EF4-FFF2-40B4-BE49-F238E27FC236}">
                  <a16:creationId xmlns="" xmlns:a16="http://schemas.microsoft.com/office/drawing/2014/main" id="{589F3457-99F0-49F0-8F5E-1CB26CC9A649}"/>
                </a:ext>
              </a:extLst>
            </p:cNvPr>
            <p:cNvSpPr>
              <a:spLocks/>
            </p:cNvSpPr>
            <p:nvPr/>
          </p:nvSpPr>
          <p:spPr bwMode="auto">
            <a:xfrm>
              <a:off x="3787" y="845"/>
              <a:ext cx="227" cy="1407"/>
            </a:xfrm>
            <a:prstGeom prst="leftBrace">
              <a:avLst>
                <a:gd name="adj1" fmla="val 51652"/>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7" name="Rectangle 9">
              <a:extLst>
                <a:ext uri="{FF2B5EF4-FFF2-40B4-BE49-F238E27FC236}">
                  <a16:creationId xmlns="" xmlns:a16="http://schemas.microsoft.com/office/drawing/2014/main" id="{6B437CCE-5DA8-4C91-9808-551964351FA3}"/>
                </a:ext>
              </a:extLst>
            </p:cNvPr>
            <p:cNvSpPr>
              <a:spLocks noChangeArrowheads="1"/>
            </p:cNvSpPr>
            <p:nvPr/>
          </p:nvSpPr>
          <p:spPr bwMode="auto">
            <a:xfrm>
              <a:off x="4150" y="890"/>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单一连续分配</a:t>
              </a:r>
            </a:p>
          </p:txBody>
        </p:sp>
        <p:sp>
          <p:nvSpPr>
            <p:cNvPr id="18" name="Rectangle 10">
              <a:extLst>
                <a:ext uri="{FF2B5EF4-FFF2-40B4-BE49-F238E27FC236}">
                  <a16:creationId xmlns="" xmlns:a16="http://schemas.microsoft.com/office/drawing/2014/main" id="{41A6B83C-F46E-4E62-86AD-9C14B5B0F3A0}"/>
                </a:ext>
              </a:extLst>
            </p:cNvPr>
            <p:cNvSpPr>
              <a:spLocks noChangeArrowheads="1"/>
            </p:cNvSpPr>
            <p:nvPr/>
          </p:nvSpPr>
          <p:spPr bwMode="auto">
            <a:xfrm>
              <a:off x="4150" y="1253"/>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固定分区分配</a:t>
              </a:r>
            </a:p>
          </p:txBody>
        </p:sp>
        <p:sp>
          <p:nvSpPr>
            <p:cNvPr id="19" name="Rectangle 11">
              <a:extLst>
                <a:ext uri="{FF2B5EF4-FFF2-40B4-BE49-F238E27FC236}">
                  <a16:creationId xmlns="" xmlns:a16="http://schemas.microsoft.com/office/drawing/2014/main" id="{0E43F836-72B9-4718-970C-DC68EA81CEFE}"/>
                </a:ext>
              </a:extLst>
            </p:cNvPr>
            <p:cNvSpPr>
              <a:spLocks noChangeArrowheads="1"/>
            </p:cNvSpPr>
            <p:nvPr/>
          </p:nvSpPr>
          <p:spPr bwMode="auto">
            <a:xfrm>
              <a:off x="4150" y="1615"/>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动态分区分配</a:t>
              </a:r>
            </a:p>
          </p:txBody>
        </p:sp>
        <p:sp>
          <p:nvSpPr>
            <p:cNvPr id="20" name="Rectangle 12">
              <a:extLst>
                <a:ext uri="{FF2B5EF4-FFF2-40B4-BE49-F238E27FC236}">
                  <a16:creationId xmlns="" xmlns:a16="http://schemas.microsoft.com/office/drawing/2014/main" id="{8895F6E9-8FDF-488C-8C59-84E08650DF62}"/>
                </a:ext>
              </a:extLst>
            </p:cNvPr>
            <p:cNvSpPr>
              <a:spLocks noChangeArrowheads="1"/>
            </p:cNvSpPr>
            <p:nvPr/>
          </p:nvSpPr>
          <p:spPr bwMode="auto">
            <a:xfrm>
              <a:off x="4150" y="1979"/>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可重定位分区分配</a:t>
              </a:r>
            </a:p>
          </p:txBody>
        </p:sp>
        <p:sp>
          <p:nvSpPr>
            <p:cNvPr id="21" name="AutoShape 13">
              <a:extLst>
                <a:ext uri="{FF2B5EF4-FFF2-40B4-BE49-F238E27FC236}">
                  <a16:creationId xmlns="" xmlns:a16="http://schemas.microsoft.com/office/drawing/2014/main" id="{23226025-A188-4277-8C94-DD17A8CEF3DD}"/>
                </a:ext>
              </a:extLst>
            </p:cNvPr>
            <p:cNvSpPr>
              <a:spLocks/>
            </p:cNvSpPr>
            <p:nvPr/>
          </p:nvSpPr>
          <p:spPr bwMode="auto">
            <a:xfrm>
              <a:off x="3787" y="2394"/>
              <a:ext cx="227" cy="537"/>
            </a:xfrm>
            <a:prstGeom prst="leftBrace">
              <a:avLst>
                <a:gd name="adj1" fmla="val 19714"/>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22" name="Rectangle 14">
              <a:extLst>
                <a:ext uri="{FF2B5EF4-FFF2-40B4-BE49-F238E27FC236}">
                  <a16:creationId xmlns="" xmlns:a16="http://schemas.microsoft.com/office/drawing/2014/main" id="{F259A9D9-9488-4D1D-A4C2-9A34D58B963C}"/>
                </a:ext>
              </a:extLst>
            </p:cNvPr>
            <p:cNvSpPr>
              <a:spLocks noChangeArrowheads="1"/>
            </p:cNvSpPr>
            <p:nvPr/>
          </p:nvSpPr>
          <p:spPr bwMode="auto">
            <a:xfrm>
              <a:off x="4150" y="2342"/>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00"/>
                  </a:solidFill>
                  <a:effectLst/>
                  <a:uLnTx/>
                  <a:uFillTx/>
                  <a:latin typeface="黑体" pitchFamily="2" charset="-122"/>
                  <a:ea typeface="黑体" pitchFamily="2" charset="-122"/>
                  <a:cs typeface="+mn-cs"/>
                </a:rPr>
                <a:t>分页存储管理方式</a:t>
              </a:r>
            </a:p>
          </p:txBody>
        </p:sp>
        <p:sp>
          <p:nvSpPr>
            <p:cNvPr id="23" name="Rectangle 15">
              <a:extLst>
                <a:ext uri="{FF2B5EF4-FFF2-40B4-BE49-F238E27FC236}">
                  <a16:creationId xmlns="" xmlns:a16="http://schemas.microsoft.com/office/drawing/2014/main" id="{9E5F1CCA-F582-48FE-AA36-06A57BE5BF36}"/>
                </a:ext>
              </a:extLst>
            </p:cNvPr>
            <p:cNvSpPr>
              <a:spLocks noChangeArrowheads="1"/>
            </p:cNvSpPr>
            <p:nvPr/>
          </p:nvSpPr>
          <p:spPr bwMode="auto">
            <a:xfrm>
              <a:off x="4150" y="2705"/>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00"/>
                  </a:solidFill>
                  <a:effectLst/>
                  <a:uLnTx/>
                  <a:uFillTx/>
                  <a:latin typeface="黑体" pitchFamily="2" charset="-122"/>
                  <a:ea typeface="黑体" pitchFamily="2" charset="-122"/>
                  <a:cs typeface="+mn-cs"/>
                </a:rPr>
                <a:t>分段存储管理方式</a:t>
              </a:r>
            </a:p>
          </p:txBody>
        </p:sp>
      </p:grpSp>
    </p:spTree>
    <p:extLst>
      <p:ext uri="{BB962C8B-B14F-4D97-AF65-F5344CB8AC3E}">
        <p14:creationId xmlns:p14="http://schemas.microsoft.com/office/powerpoint/2010/main" val="32213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存储管理的提出</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sp>
        <p:nvSpPr>
          <p:cNvPr id="12" name="Rectangle 3">
            <a:extLst>
              <a:ext uri="{FF2B5EF4-FFF2-40B4-BE49-F238E27FC236}">
                <a16:creationId xmlns="" xmlns:a16="http://schemas.microsoft.com/office/drawing/2014/main" id="{165CAD83-6A50-4FDC-8AAB-6B2C0FA1BF2F}"/>
              </a:ext>
            </a:extLst>
          </p:cNvPr>
          <p:cNvSpPr txBox="1">
            <a:spLocks noChangeArrowheads="1"/>
          </p:cNvSpPr>
          <p:nvPr/>
        </p:nvSpPr>
        <p:spPr bwMode="auto">
          <a:xfrm>
            <a:off x="445442" y="2749108"/>
            <a:ext cx="8229600" cy="25060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 分区存储管理的主要问题是碎片问题。</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 造成这个问题的主要原因是用户程序装入内存时</a:t>
            </a:r>
            <a:r>
              <a:rPr kumimoji="0" lang="zh-CN" altLang="en-US" sz="2400" b="1" kern="0" dirty="0">
                <a:solidFill>
                  <a:srgbClr val="FF0000"/>
                </a:solidFill>
                <a:latin typeface="仿宋" panose="02010609060101010101" pitchFamily="49" charset="-122"/>
                <a:ea typeface="仿宋" panose="02010609060101010101" pitchFamily="49" charset="-122"/>
              </a:rPr>
              <a:t>要求连续性</a:t>
            </a:r>
            <a:r>
              <a:rPr kumimoji="0" lang="zh-CN" altLang="en-US" sz="2400" kern="0" dirty="0">
                <a:latin typeface="仿宋" panose="02010609060101010101" pitchFamily="49" charset="-122"/>
                <a:ea typeface="仿宋" panose="02010609060101010101" pitchFamily="49" charset="-122"/>
              </a:rPr>
              <a:t>，为解决这个问题，提出了</a:t>
            </a:r>
            <a:r>
              <a:rPr kumimoji="0" lang="zh-CN" altLang="en-US" sz="2400" b="1" kern="0" dirty="0">
                <a:solidFill>
                  <a:srgbClr val="FF0000"/>
                </a:solidFill>
                <a:latin typeface="仿宋" panose="02010609060101010101" pitchFamily="49" charset="-122"/>
                <a:ea typeface="仿宋" panose="02010609060101010101" pitchFamily="49" charset="-122"/>
              </a:rPr>
              <a:t>分页存储管理</a:t>
            </a:r>
            <a:r>
              <a:rPr kumimoji="0" lang="zh-CN" altLang="en-US" sz="2400" kern="0" dirty="0">
                <a:latin typeface="仿宋" panose="02010609060101010101" pitchFamily="49" charset="-122"/>
                <a:ea typeface="仿宋" panose="02010609060101010101" pitchFamily="49" charset="-122"/>
              </a:rPr>
              <a:t>技术。</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 特点：</a:t>
            </a:r>
            <a:r>
              <a:rPr kumimoji="0" lang="zh-CN" altLang="en-US" sz="2400" b="1" kern="0" dirty="0">
                <a:solidFill>
                  <a:srgbClr val="6600FF"/>
                </a:solidFill>
                <a:latin typeface="仿宋" panose="02010609060101010101" pitchFamily="49" charset="-122"/>
                <a:ea typeface="仿宋" panose="02010609060101010101" pitchFamily="49" charset="-122"/>
              </a:rPr>
              <a:t>离散分配</a:t>
            </a:r>
          </a:p>
          <a:p>
            <a:pPr marL="457200" indent="-457200" eaLnBrk="1" hangingPunct="1">
              <a:lnSpc>
                <a:spcPct val="150000"/>
              </a:lnSpc>
              <a:buFont typeface="+mj-lt"/>
              <a:buAutoNum type="arabicPeriod"/>
            </a:pPr>
            <a:endParaRPr kumimoji="0" lang="zh-CN" altLang="en-US" sz="2400" kern="0" dirty="0">
              <a:solidFill>
                <a:srgbClr val="6600FF"/>
              </a:solidFill>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p:txBody>
      </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Tree>
    <p:extLst>
      <p:ext uri="{BB962C8B-B14F-4D97-AF65-F5344CB8AC3E}">
        <p14:creationId xmlns:p14="http://schemas.microsoft.com/office/powerpoint/2010/main" val="182381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7800601"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分页的概念</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6" name="Rectangle 3">
            <a:extLst>
              <a:ext uri="{FF2B5EF4-FFF2-40B4-BE49-F238E27FC236}">
                <a16:creationId xmlns="" xmlns:a16="http://schemas.microsoft.com/office/drawing/2014/main" id="{33EC2C6F-39D3-4F39-A7D8-E005E7F7EC7D}"/>
              </a:ext>
            </a:extLst>
          </p:cNvPr>
          <p:cNvSpPr txBox="1">
            <a:spLocks noChangeArrowheads="1"/>
          </p:cNvSpPr>
          <p:nvPr/>
        </p:nvSpPr>
        <p:spPr bwMode="auto">
          <a:xfrm>
            <a:off x="468957" y="2420888"/>
            <a:ext cx="8229600" cy="25768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进程的地址空间划分成大小相等的</a:t>
            </a:r>
            <a:r>
              <a:rPr kumimoji="0" lang="zh-CN" altLang="en-US" sz="2400" kern="0" dirty="0">
                <a:solidFill>
                  <a:srgbClr val="FF0000"/>
                </a:solidFill>
                <a:latin typeface="仿宋" panose="02010609060101010101" pitchFamily="49" charset="-122"/>
                <a:ea typeface="仿宋" panose="02010609060101010101" pitchFamily="49" charset="-122"/>
              </a:rPr>
              <a:t>页</a:t>
            </a:r>
            <a:r>
              <a:rPr kumimoji="0" lang="zh-CN" altLang="en-US" sz="2400" kern="0" dirty="0">
                <a:latin typeface="仿宋" panose="02010609060101010101" pitchFamily="49" charset="-122"/>
                <a:ea typeface="仿宋" panose="02010609060101010101" pitchFamily="49" charset="-122"/>
              </a:rPr>
              <a:t>（页面）；</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内存划分成与页面大小相等的</a:t>
            </a:r>
            <a:r>
              <a:rPr kumimoji="0" lang="zh-CN" altLang="en-US" sz="2400" kern="0" dirty="0">
                <a:solidFill>
                  <a:srgbClr val="FF0000"/>
                </a:solidFill>
                <a:latin typeface="仿宋" panose="02010609060101010101" pitchFamily="49" charset="-122"/>
                <a:ea typeface="仿宋" panose="02010609060101010101" pitchFamily="49" charset="-122"/>
              </a:rPr>
              <a:t>块</a:t>
            </a:r>
            <a:r>
              <a:rPr kumimoji="0" lang="zh-CN" altLang="en-US" sz="2400" kern="0" dirty="0">
                <a:latin typeface="仿宋" panose="02010609060101010101" pitchFamily="49" charset="-122"/>
                <a:ea typeface="仿宋" panose="02010609060101010101" pitchFamily="49" charset="-122"/>
              </a:rPr>
              <a:t>（物理块、页框）；</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程序加载时，每页对应内存中的一块，这些块不必连续</a:t>
            </a:r>
          </a:p>
          <a:p>
            <a:pPr marL="457200" indent="-457200" eaLnBrk="1" hangingPunct="1">
              <a:lnSpc>
                <a:spcPct val="150000"/>
              </a:lnSpc>
              <a:buFont typeface="+mj-lt"/>
              <a:buAutoNum type="arabicPeriod"/>
            </a:pPr>
            <a:endParaRPr kumimoji="0" lang="zh-CN" altLang="en-US" sz="24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708707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2" name="Picture 4">
            <a:extLst>
              <a:ext uri="{FF2B5EF4-FFF2-40B4-BE49-F238E27FC236}">
                <a16:creationId xmlns="" xmlns:a16="http://schemas.microsoft.com/office/drawing/2014/main" id="{2EC56D2A-46D2-4318-B64F-19FAEAB6C7A8}"/>
              </a:ext>
            </a:extLst>
          </p:cNvPr>
          <p:cNvPicPr>
            <a:picLocks noChangeAspect="1" noChangeArrowheads="1"/>
          </p:cNvPicPr>
          <p:nvPr/>
        </p:nvPicPr>
        <p:blipFill>
          <a:blip r:embed="rId2" cstate="print"/>
          <a:srcRect/>
          <a:stretch>
            <a:fillRect/>
          </a:stretch>
        </p:blipFill>
        <p:spPr bwMode="auto">
          <a:xfrm>
            <a:off x="528246" y="1772816"/>
            <a:ext cx="8111021" cy="4742202"/>
          </a:xfrm>
          <a:prstGeom prst="rect">
            <a:avLst/>
          </a:prstGeom>
          <a:noFill/>
          <a:ln w="9525">
            <a:noFill/>
            <a:miter lim="800000"/>
            <a:headEnd/>
            <a:tailEnd/>
          </a:ln>
        </p:spPr>
      </p:pic>
    </p:spTree>
    <p:extLst>
      <p:ext uri="{BB962C8B-B14F-4D97-AF65-F5344CB8AC3E}">
        <p14:creationId xmlns:p14="http://schemas.microsoft.com/office/powerpoint/2010/main" val="2502458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E1C05013-27DF-4A7A-9D08-C7B4E29B7F46}"/>
              </a:ext>
            </a:extLst>
          </p:cNvPr>
          <p:cNvSpPr>
            <a:spLocks noGrp="1" noChangeArrowheads="1"/>
          </p:cNvSpPr>
          <p:nvPr>
            <p:ph type="title"/>
          </p:nvPr>
        </p:nvSpPr>
        <p:spPr>
          <a:xfrm>
            <a:off x="3347864" y="1138386"/>
            <a:ext cx="3106440" cy="646331"/>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地址的概念</a:t>
            </a:r>
            <a:br>
              <a:rPr lang="zh-CN" altLang="en-US" sz="4000" dirty="0">
                <a:solidFill>
                  <a:srgbClr val="FF0000"/>
                </a:solidFill>
                <a:latin typeface="华文楷体" panose="02010600040101010101" pitchFamily="2" charset="-122"/>
                <a:ea typeface="华文楷体" panose="02010600040101010101" pitchFamily="2" charset="-122"/>
              </a:rPr>
            </a:br>
            <a:endParaRPr lang="zh-CN" altLang="en-US" sz="4000" dirty="0">
              <a:solidFill>
                <a:srgbClr val="FF0000"/>
              </a:solidFill>
              <a:latin typeface="华文楷体" panose="02010600040101010101" pitchFamily="2" charset="-122"/>
              <a:ea typeface="华文楷体" panose="02010600040101010101" pitchFamily="2" charset="-122"/>
            </a:endParaRPr>
          </a:p>
        </p:txBody>
      </p:sp>
      <p:sp>
        <p:nvSpPr>
          <p:cNvPr id="6" name="Rectangle 2">
            <a:extLst>
              <a:ext uri="{FF2B5EF4-FFF2-40B4-BE49-F238E27FC236}">
                <a16:creationId xmlns="" xmlns:a16="http://schemas.microsoft.com/office/drawing/2014/main" id="{B7F58536-6BFD-4376-A7FE-9D0437BFD716}"/>
              </a:ext>
            </a:extLst>
          </p:cNvPr>
          <p:cNvSpPr txBox="1">
            <a:spLocks noChangeArrowheads="1"/>
          </p:cNvSpPr>
          <p:nvPr/>
        </p:nvSpPr>
        <p:spPr>
          <a:xfrm>
            <a:off x="467544" y="4964226"/>
            <a:ext cx="8496944" cy="1902997"/>
          </a:xfrm>
          <a:prstGeom prst="rect">
            <a:avLst/>
          </a:prstGeom>
        </p:spPr>
        <p:txBody>
          <a:bodyPr vert="horz" lIns="91440" tIns="45720" rIns="91440" bIns="45720" rtlCol="0">
            <a:normAutofit fontScale="92500" lnSpcReduction="2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auto">
              <a:lnSpc>
                <a:spcPct val="120000"/>
              </a:lnSpc>
              <a:buNone/>
            </a:pPr>
            <a:r>
              <a:rPr kumimoji="0" lang="zh-CN" altLang="en-US" dirty="0">
                <a:latin typeface="华文楷体" panose="02010600040101010101" pitchFamily="2" charset="-122"/>
                <a:ea typeface="华文楷体" panose="02010600040101010101" pitchFamily="2" charset="-122"/>
              </a:rPr>
              <a:t>问题：</a:t>
            </a:r>
          </a:p>
          <a:p>
            <a:pPr lvl="1" fontAlgn="auto">
              <a:lnSpc>
                <a:spcPct val="120000"/>
              </a:lnSpc>
              <a:buFont typeface="+mj-lt"/>
              <a:buAutoNum type="arabicPeriod"/>
            </a:pPr>
            <a:r>
              <a:rPr kumimoji="0" lang="zh-CN" altLang="en-US" sz="2400" dirty="0">
                <a:latin typeface="华文楷体" panose="02010600040101010101" pitchFamily="2" charset="-122"/>
                <a:ea typeface="华文楷体" panose="02010600040101010101" pitchFamily="2" charset="-122"/>
              </a:rPr>
              <a:t>用户编程空间地址</a:t>
            </a:r>
            <a:r>
              <a:rPr kumimoji="0" lang="en-US" altLang="zh-CN" sz="2400" dirty="0">
                <a:latin typeface="华文楷体" panose="02010600040101010101" pitchFamily="2" charset="-122"/>
                <a:ea typeface="华文楷体" panose="02010600040101010101" pitchFamily="2" charset="-122"/>
              </a:rPr>
              <a:t>==&gt;</a:t>
            </a:r>
            <a:r>
              <a:rPr kumimoji="0" lang="zh-CN" altLang="en-US" sz="2400" dirty="0">
                <a:latin typeface="华文楷体" panose="02010600040101010101" pitchFamily="2" charset="-122"/>
                <a:ea typeface="华文楷体" panose="02010600040101010101" pitchFamily="2" charset="-122"/>
              </a:rPr>
              <a:t>逻辑地址</a:t>
            </a:r>
            <a:r>
              <a:rPr kumimoji="0" lang="zh-CN" altLang="en-US" sz="2400" dirty="0">
                <a:solidFill>
                  <a:srgbClr val="FFC000"/>
                </a:solidFill>
                <a:latin typeface="华文楷体" panose="02010600040101010101" pitchFamily="2" charset="-122"/>
                <a:ea typeface="华文楷体" panose="02010600040101010101" pitchFamily="2" charset="-122"/>
              </a:rPr>
              <a:t>虚概念</a:t>
            </a:r>
          </a:p>
          <a:p>
            <a:pPr lvl="1" fontAlgn="auto">
              <a:lnSpc>
                <a:spcPct val="120000"/>
              </a:lnSpc>
              <a:buAutoNum type="arabicPeriod"/>
            </a:pPr>
            <a:r>
              <a:rPr kumimoji="0" lang="zh-CN" altLang="en-US" sz="2400" dirty="0">
                <a:latin typeface="华文楷体" panose="02010600040101010101" pitchFamily="2" charset="-122"/>
                <a:ea typeface="华文楷体" panose="02010600040101010101" pitchFamily="2" charset="-122"/>
              </a:rPr>
              <a:t>内存地址</a:t>
            </a:r>
            <a:r>
              <a:rPr kumimoji="0" lang="en-US" altLang="zh-CN" sz="2400" dirty="0">
                <a:latin typeface="华文楷体" panose="02010600040101010101" pitchFamily="2" charset="-122"/>
                <a:ea typeface="华文楷体" panose="02010600040101010101" pitchFamily="2" charset="-122"/>
              </a:rPr>
              <a:t>==&gt;</a:t>
            </a:r>
            <a:r>
              <a:rPr kumimoji="0" lang="zh-CN" altLang="en-US" sz="2400" dirty="0">
                <a:latin typeface="华文楷体" panose="02010600040101010101" pitchFamily="2" charset="-122"/>
                <a:ea typeface="华文楷体" panose="02010600040101010101" pitchFamily="2" charset="-122"/>
              </a:rPr>
              <a:t>物理地址</a:t>
            </a:r>
            <a:r>
              <a:rPr kumimoji="0" lang="zh-CN" altLang="en-US" sz="2400" dirty="0">
                <a:solidFill>
                  <a:srgbClr val="FFC000"/>
                </a:solidFill>
                <a:latin typeface="华文楷体" panose="02010600040101010101" pitchFamily="2" charset="-122"/>
                <a:ea typeface="华文楷体" panose="02010600040101010101" pitchFamily="2" charset="-122"/>
              </a:rPr>
              <a:t>实概念</a:t>
            </a:r>
            <a:endParaRPr kumimoji="0" lang="en-US" altLang="zh-CN" dirty="0">
              <a:solidFill>
                <a:srgbClr val="FFC000"/>
              </a:solidFill>
              <a:latin typeface="华文楷体" panose="02010600040101010101" pitchFamily="2" charset="-122"/>
              <a:ea typeface="华文楷体" panose="02010600040101010101" pitchFamily="2" charset="-122"/>
            </a:endParaRPr>
          </a:p>
          <a:p>
            <a:pPr lvl="1" fontAlgn="auto">
              <a:lnSpc>
                <a:spcPct val="120000"/>
              </a:lnSpc>
              <a:buFont typeface="+mj-lt"/>
              <a:buAutoNum type="arabicPeriod"/>
            </a:pPr>
            <a:r>
              <a:rPr kumimoji="0" lang="zh-CN" altLang="en-US" sz="2400" dirty="0">
                <a:solidFill>
                  <a:srgbClr val="FFC000"/>
                </a:solidFill>
                <a:latin typeface="华文楷体" panose="02010600040101010101" pitchFamily="2" charset="-122"/>
                <a:ea typeface="华文楷体" panose="02010600040101010101" pitchFamily="2" charset="-122"/>
              </a:rPr>
              <a:t>执行程序时如何实现二者之间的转换？</a:t>
            </a:r>
          </a:p>
          <a:p>
            <a:pPr fontAlgn="auto">
              <a:lnSpc>
                <a:spcPct val="120000"/>
              </a:lnSpc>
              <a:buFontTx/>
              <a:buNone/>
            </a:pPr>
            <a:endParaRPr kumimoji="0" lang="en-US" altLang="zh-CN" dirty="0">
              <a:solidFill>
                <a:srgbClr val="CC3300"/>
              </a:solidFill>
              <a:latin typeface="黑体" pitchFamily="2" charset="-122"/>
              <a:ea typeface="黑体" pitchFamily="2" charset="-122"/>
            </a:endParaRPr>
          </a:p>
        </p:txBody>
      </p:sp>
      <p:pic>
        <p:nvPicPr>
          <p:cNvPr id="8" name="Picture 4">
            <a:extLst>
              <a:ext uri="{FF2B5EF4-FFF2-40B4-BE49-F238E27FC236}">
                <a16:creationId xmlns="" xmlns:a16="http://schemas.microsoft.com/office/drawing/2014/main" id="{C169F8EB-9C21-4F97-A8C7-6BEE68C6A048}"/>
              </a:ext>
            </a:extLst>
          </p:cNvPr>
          <p:cNvPicPr>
            <a:picLocks noChangeAspect="1" noChangeArrowheads="1"/>
          </p:cNvPicPr>
          <p:nvPr/>
        </p:nvPicPr>
        <p:blipFill>
          <a:blip r:embed="rId2" cstate="print"/>
          <a:srcRect/>
          <a:stretch>
            <a:fillRect/>
          </a:stretch>
        </p:blipFill>
        <p:spPr bwMode="auto">
          <a:xfrm>
            <a:off x="323528" y="2212441"/>
            <a:ext cx="8424936" cy="2751785"/>
          </a:xfrm>
          <a:prstGeom prst="rect">
            <a:avLst/>
          </a:prstGeom>
          <a:noFill/>
          <a:ln w="19050" algn="ctr">
            <a:noFill/>
            <a:miter lim="800000"/>
            <a:headEnd/>
            <a:tailEnd/>
          </a:ln>
        </p:spPr>
      </p:pic>
    </p:spTree>
    <p:extLst>
      <p:ext uri="{BB962C8B-B14F-4D97-AF65-F5344CB8AC3E}">
        <p14:creationId xmlns:p14="http://schemas.microsoft.com/office/powerpoint/2010/main" val="6759959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0" name="Picture 4">
            <a:extLst>
              <a:ext uri="{FF2B5EF4-FFF2-40B4-BE49-F238E27FC236}">
                <a16:creationId xmlns="" xmlns:a16="http://schemas.microsoft.com/office/drawing/2014/main" id="{6A3C5595-7C17-47E2-B881-86EEE5A2575A}"/>
              </a:ext>
            </a:extLst>
          </p:cNvPr>
          <p:cNvPicPr>
            <a:picLocks noChangeAspect="1" noChangeArrowheads="1"/>
          </p:cNvPicPr>
          <p:nvPr/>
        </p:nvPicPr>
        <p:blipFill>
          <a:blip r:embed="rId2" cstate="print"/>
          <a:srcRect/>
          <a:stretch>
            <a:fillRect/>
          </a:stretch>
        </p:blipFill>
        <p:spPr bwMode="auto">
          <a:xfrm>
            <a:off x="755576" y="1772816"/>
            <a:ext cx="7812038" cy="4913954"/>
          </a:xfrm>
          <a:prstGeom prst="rect">
            <a:avLst/>
          </a:prstGeom>
          <a:noFill/>
          <a:ln w="9525">
            <a:noFill/>
            <a:miter lim="800000"/>
            <a:headEnd/>
            <a:tailEnd/>
          </a:ln>
        </p:spPr>
      </p:pic>
    </p:spTree>
    <p:extLst>
      <p:ext uri="{BB962C8B-B14F-4D97-AF65-F5344CB8AC3E}">
        <p14:creationId xmlns:p14="http://schemas.microsoft.com/office/powerpoint/2010/main" val="202706863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044354" y="-28253"/>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165250" y="2102302"/>
            <a:ext cx="8386192" cy="3748719"/>
          </a:xfrm>
          <a:prstGeom prst="rect">
            <a:avLst/>
          </a:prstGeom>
          <a:noFill/>
          <a:ln w="9525">
            <a:noFill/>
            <a:miter lim="800000"/>
            <a:headEnd/>
            <a:tailEnd/>
          </a:ln>
        </p:spPr>
        <p:txBody>
          <a:bodyPr wrap="square">
            <a:spAutoFit/>
          </a:bodyPr>
          <a:lstStyle/>
          <a:p>
            <a:pPr algn="just">
              <a:lnSpc>
                <a:spcPct val="120000"/>
              </a:lnSpc>
              <a:spcBef>
                <a:spcPct val="50000"/>
              </a:spcBef>
            </a:pPr>
            <a:endParaRPr lang="en-US" altLang="zh-CN" dirty="0" smtClean="0">
              <a:solidFill>
                <a:schemeClr val="tx1"/>
              </a:solidFill>
              <a:latin typeface="仿宋" panose="02010609060101010101" pitchFamily="49" charset="-122"/>
              <a:ea typeface="仿宋" panose="02010609060101010101" pitchFamily="49" charset="-122"/>
            </a:endParaRPr>
          </a:p>
          <a:p>
            <a:pPr marL="457200" indent="-457200" algn="just">
              <a:lnSpc>
                <a:spcPct val="120000"/>
              </a:lnSpc>
              <a:spcBef>
                <a:spcPct val="50000"/>
              </a:spcBef>
              <a:buFont typeface="+mj-lt"/>
              <a:buAutoNum type="arabicPeriod"/>
            </a:pPr>
            <a:r>
              <a:rPr lang="zh-CN" altLang="en-US" dirty="0" smtClean="0">
                <a:solidFill>
                  <a:schemeClr val="tx1"/>
                </a:solidFill>
                <a:latin typeface="仿宋" panose="02010609060101010101" pitchFamily="49" charset="-122"/>
                <a:ea typeface="仿宋" panose="02010609060101010101" pitchFamily="49" charset="-122"/>
              </a:rPr>
              <a:t>页面：将一个进程的逻辑地址空间分成若干个大小相等的片，称为页面或页</a:t>
            </a:r>
            <a:endParaRPr lang="en-US" altLang="zh-CN" dirty="0" smtClean="0">
              <a:solidFill>
                <a:schemeClr val="tx1"/>
              </a:solidFill>
              <a:latin typeface="仿宋" panose="02010609060101010101" pitchFamily="49" charset="-122"/>
              <a:ea typeface="仿宋" panose="02010609060101010101" pitchFamily="49" charset="-122"/>
            </a:endParaRPr>
          </a:p>
          <a:p>
            <a:pPr marL="457200" indent="-457200" algn="just">
              <a:lnSpc>
                <a:spcPct val="120000"/>
              </a:lnSpc>
              <a:spcBef>
                <a:spcPct val="50000"/>
              </a:spcBef>
              <a:buFont typeface="+mj-lt"/>
              <a:buAutoNum type="arabicPeriod"/>
            </a:pPr>
            <a:r>
              <a:rPr lang="zh-CN" altLang="en-US" dirty="0" smtClean="0">
                <a:solidFill>
                  <a:schemeClr val="tx1"/>
                </a:solidFill>
                <a:latin typeface="仿宋" panose="02010609060101010101" pitchFamily="49" charset="-122"/>
                <a:ea typeface="仿宋" panose="02010609060101010101" pitchFamily="49" charset="-122"/>
              </a:rPr>
              <a:t>物理</a:t>
            </a:r>
            <a:r>
              <a:rPr lang="zh-CN" altLang="en-US" dirty="0">
                <a:solidFill>
                  <a:schemeClr val="tx1"/>
                </a:solidFill>
                <a:latin typeface="仿宋" panose="02010609060101010101" pitchFamily="49" charset="-122"/>
                <a:ea typeface="仿宋" panose="02010609060101010101" pitchFamily="49" charset="-122"/>
              </a:rPr>
              <a:t>块：把内存空间分成与页面相同大小的若干个存储块，称为</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物理</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块或页框</a:t>
            </a:r>
            <a:r>
              <a:rPr lang="en-US" altLang="zh-CN" dirty="0">
                <a:solidFill>
                  <a:schemeClr val="tx1"/>
                </a:solidFill>
                <a:latin typeface="仿宋" panose="02010609060101010101" pitchFamily="49" charset="-122"/>
                <a:ea typeface="仿宋" panose="02010609060101010101" pitchFamily="49" charset="-122"/>
              </a:rPr>
              <a:t>(frame</a:t>
            </a:r>
            <a:r>
              <a:rPr lang="en-US" altLang="zh-CN" dirty="0" smtClean="0">
                <a:solidFill>
                  <a:schemeClr val="tx1"/>
                </a:solidFill>
                <a:latin typeface="仿宋" panose="02010609060101010101" pitchFamily="49" charset="-122"/>
                <a:ea typeface="仿宋" panose="02010609060101010101" pitchFamily="49" charset="-122"/>
              </a:rPr>
              <a:t>)</a:t>
            </a:r>
            <a:endParaRPr lang="en-US" altLang="zh-CN" dirty="0">
              <a:solidFill>
                <a:schemeClr val="tx1"/>
              </a:solidFill>
              <a:latin typeface="仿宋" panose="02010609060101010101" pitchFamily="49" charset="-122"/>
              <a:ea typeface="仿宋" panose="02010609060101010101" pitchFamily="49" charset="-122"/>
            </a:endParaRPr>
          </a:p>
          <a:p>
            <a:pPr marL="457200" indent="-457200" algn="just">
              <a:lnSpc>
                <a:spcPct val="120000"/>
              </a:lnSpc>
              <a:spcBef>
                <a:spcPct val="50000"/>
              </a:spcBef>
              <a:buFont typeface="+mj-lt"/>
              <a:buAutoNum type="arabicPeriod"/>
            </a:pPr>
            <a:r>
              <a:rPr lang="zh-CN" altLang="en-US" b="1" dirty="0" smtClean="0">
                <a:solidFill>
                  <a:srgbClr val="FF0000"/>
                </a:solidFill>
                <a:latin typeface="仿宋" panose="02010609060101010101" pitchFamily="49" charset="-122"/>
                <a:ea typeface="仿宋" panose="02010609060101010101" pitchFamily="49" charset="-122"/>
              </a:rPr>
              <a:t>页</a:t>
            </a:r>
            <a:r>
              <a:rPr lang="zh-CN" altLang="en-US" b="1" dirty="0">
                <a:solidFill>
                  <a:srgbClr val="FF0000"/>
                </a:solidFill>
                <a:latin typeface="仿宋" panose="02010609060101010101" pitchFamily="49" charset="-122"/>
                <a:ea typeface="仿宋" panose="02010609060101010101" pitchFamily="49" charset="-122"/>
              </a:rPr>
              <a:t>内碎片</a:t>
            </a:r>
            <a:r>
              <a:rPr lang="zh-CN" altLang="en-US" dirty="0">
                <a:solidFill>
                  <a:schemeClr val="tx1"/>
                </a:solidFill>
                <a:latin typeface="仿宋" panose="02010609060101010101" pitchFamily="49" charset="-122"/>
                <a:ea typeface="仿宋" panose="02010609060101010101" pitchFamily="49" charset="-122"/>
              </a:rPr>
              <a:t>：由于进程的</a:t>
            </a:r>
            <a:r>
              <a:rPr lang="zh-CN" altLang="en-US" b="1" dirty="0">
                <a:solidFill>
                  <a:srgbClr val="FF0000"/>
                </a:solidFill>
                <a:latin typeface="仿宋" panose="02010609060101010101" pitchFamily="49" charset="-122"/>
                <a:ea typeface="仿宋" panose="02010609060101010101" pitchFamily="49" charset="-122"/>
              </a:rPr>
              <a:t>最后一页</a:t>
            </a:r>
            <a:r>
              <a:rPr lang="zh-CN" altLang="en-US" dirty="0">
                <a:solidFill>
                  <a:schemeClr val="tx1"/>
                </a:solidFill>
                <a:latin typeface="仿宋" panose="02010609060101010101" pitchFamily="49" charset="-122"/>
                <a:ea typeface="仿宋" panose="02010609060101010101" pitchFamily="49" charset="-122"/>
              </a:rPr>
              <a:t>经常装不满一块而形成了不可利用的碎片，称之为“页内碎片” </a:t>
            </a:r>
          </a:p>
        </p:txBody>
      </p:sp>
      <p:sp>
        <p:nvSpPr>
          <p:cNvPr id="12" name="Rectangle 4">
            <a:extLst>
              <a:ext uri="{FF2B5EF4-FFF2-40B4-BE49-F238E27FC236}">
                <a16:creationId xmlns="" xmlns:a16="http://schemas.microsoft.com/office/drawing/2014/main" id="{5325C23C-7F22-4410-A207-9DF6CD5E0422}"/>
              </a:ext>
            </a:extLst>
          </p:cNvPr>
          <p:cNvSpPr>
            <a:spLocks noChangeArrowheads="1"/>
          </p:cNvSpPr>
          <p:nvPr/>
        </p:nvSpPr>
        <p:spPr bwMode="auto">
          <a:xfrm>
            <a:off x="4930303" y="4323287"/>
            <a:ext cx="1933575" cy="466725"/>
          </a:xfrm>
          <a:prstGeom prst="rect">
            <a:avLst/>
          </a:prstGeom>
          <a:solidFill>
            <a:srgbClr val="BBE0E3"/>
          </a:solidFill>
          <a:ln w="952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ea typeface="隶书" pitchFamily="49" charset="-122"/>
              </a:rPr>
              <a:t>逻辑概念</a:t>
            </a:r>
          </a:p>
        </p:txBody>
      </p:sp>
      <p:sp>
        <p:nvSpPr>
          <p:cNvPr id="15" name="Rectangle 5">
            <a:extLst>
              <a:ext uri="{FF2B5EF4-FFF2-40B4-BE49-F238E27FC236}">
                <a16:creationId xmlns="" xmlns:a16="http://schemas.microsoft.com/office/drawing/2014/main" id="{ACE5A44F-5AC4-4E67-92E6-C84D83E1244E}"/>
              </a:ext>
            </a:extLst>
          </p:cNvPr>
          <p:cNvSpPr>
            <a:spLocks noChangeArrowheads="1"/>
          </p:cNvSpPr>
          <p:nvPr/>
        </p:nvSpPr>
        <p:spPr bwMode="auto">
          <a:xfrm>
            <a:off x="6251228" y="5384296"/>
            <a:ext cx="2005013" cy="466725"/>
          </a:xfrm>
          <a:prstGeom prst="rect">
            <a:avLst/>
          </a:prstGeom>
          <a:solidFill>
            <a:srgbClr val="BBE0E3"/>
          </a:solidFill>
          <a:ln w="952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ea typeface="隶书" pitchFamily="49" charset="-122"/>
              </a:rPr>
              <a:t>物理概念</a:t>
            </a:r>
          </a:p>
        </p:txBody>
      </p:sp>
    </p:spTree>
    <p:extLst>
      <p:ext uri="{BB962C8B-B14F-4D97-AF65-F5344CB8AC3E}">
        <p14:creationId xmlns:p14="http://schemas.microsoft.com/office/powerpoint/2010/main" val="161135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7656585"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页面</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大小</a:t>
            </a:r>
          </a:p>
          <a:p>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6" name="Picture 2">
            <a:extLst>
              <a:ext uri="{FF2B5EF4-FFF2-40B4-BE49-F238E27FC236}">
                <a16:creationId xmlns="" xmlns:a16="http://schemas.microsoft.com/office/drawing/2014/main" id="{69770F21-1EB6-45F5-A41E-5664BE9D1A36}"/>
              </a:ext>
            </a:extLst>
          </p:cNvPr>
          <p:cNvPicPr>
            <a:picLocks noChangeAspect="1" noChangeArrowheads="1"/>
          </p:cNvPicPr>
          <p:nvPr/>
        </p:nvPicPr>
        <p:blipFill>
          <a:blip r:embed="rId2" cstate="print"/>
          <a:srcRect/>
          <a:stretch>
            <a:fillRect/>
          </a:stretch>
        </p:blipFill>
        <p:spPr bwMode="auto">
          <a:xfrm>
            <a:off x="546608" y="1950508"/>
            <a:ext cx="8027268" cy="4402321"/>
          </a:xfrm>
          <a:prstGeom prst="rect">
            <a:avLst/>
          </a:prstGeom>
          <a:noFill/>
          <a:ln w="9525">
            <a:noFill/>
            <a:miter lim="800000"/>
            <a:headEnd/>
            <a:tailEnd/>
          </a:ln>
        </p:spPr>
      </p:pic>
    </p:spTree>
    <p:extLst>
      <p:ext uri="{BB962C8B-B14F-4D97-AF65-F5344CB8AC3E}">
        <p14:creationId xmlns:p14="http://schemas.microsoft.com/office/powerpoint/2010/main" val="17796448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7700862"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分页地址结构</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5" name="Text Box 3">
            <a:extLst>
              <a:ext uri="{FF2B5EF4-FFF2-40B4-BE49-F238E27FC236}">
                <a16:creationId xmlns="" xmlns:a16="http://schemas.microsoft.com/office/drawing/2014/main" id="{4027A16B-BCB8-443A-B4E2-3F5F4C6FD5A8}"/>
              </a:ext>
            </a:extLst>
          </p:cNvPr>
          <p:cNvSpPr txBox="1">
            <a:spLocks noChangeArrowheads="1"/>
          </p:cNvSpPr>
          <p:nvPr/>
        </p:nvSpPr>
        <p:spPr bwMode="auto">
          <a:xfrm>
            <a:off x="2975520" y="1700808"/>
            <a:ext cx="4340225" cy="461963"/>
          </a:xfrm>
          <a:prstGeom prst="rect">
            <a:avLst/>
          </a:prstGeom>
          <a:noFill/>
          <a:ln w="9525">
            <a:noFill/>
            <a:miter lim="800000"/>
            <a:headEnd/>
            <a:tailEnd/>
          </a:ln>
        </p:spPr>
        <p:txBody>
          <a:bodyPr wrap="none">
            <a:spAutoFit/>
          </a:bodyPr>
          <a:lstStyle/>
          <a:p>
            <a:pPr algn="l"/>
            <a:r>
              <a:rPr lang="zh-CN" altLang="en-US" dirty="0">
                <a:solidFill>
                  <a:schemeClr val="tx1"/>
                </a:solidFill>
                <a:latin typeface="仿宋" panose="02010609060101010101" pitchFamily="49" charset="-122"/>
                <a:ea typeface="仿宋" panose="02010609060101010101" pitchFamily="49" charset="-122"/>
              </a:rPr>
              <a:t>分页地址中的地址结构如下： </a:t>
            </a:r>
          </a:p>
        </p:txBody>
      </p:sp>
      <p:graphicFrame>
        <p:nvGraphicFramePr>
          <p:cNvPr id="18" name="Group 4">
            <a:extLst>
              <a:ext uri="{FF2B5EF4-FFF2-40B4-BE49-F238E27FC236}">
                <a16:creationId xmlns="" xmlns:a16="http://schemas.microsoft.com/office/drawing/2014/main" id="{98A63EE0-0582-48E5-A49D-561A4811645A}"/>
              </a:ext>
            </a:extLst>
          </p:cNvPr>
          <p:cNvGraphicFramePr>
            <a:graphicFrameLocks noGrp="1"/>
          </p:cNvGraphicFramePr>
          <p:nvPr>
            <p:extLst>
              <p:ext uri="{D42A27DB-BD31-4B8C-83A1-F6EECF244321}">
                <p14:modId xmlns:p14="http://schemas.microsoft.com/office/powerpoint/2010/main" val="1474897732"/>
              </p:ext>
            </p:extLst>
          </p:nvPr>
        </p:nvGraphicFramePr>
        <p:xfrm>
          <a:off x="1835696" y="2520726"/>
          <a:ext cx="6096000" cy="688981"/>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688981">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bg1"/>
                          </a:solidFill>
                          <a:effectLst/>
                          <a:latin typeface="Arial" charset="0"/>
                          <a:ea typeface="宋体" pitchFamily="2" charset="-122"/>
                        </a:rPr>
                        <a:t>页号</a:t>
                      </a:r>
                      <a:r>
                        <a:rPr kumimoji="0" lang="en-US" altLang="zh-CN" sz="2000" b="0" i="0" u="none" strike="noStrike" cap="none" normalizeH="0" baseline="0" dirty="0">
                          <a:ln>
                            <a:noFill/>
                          </a:ln>
                          <a:solidFill>
                            <a:schemeClr val="bg1"/>
                          </a:solidFill>
                          <a:effectLst/>
                          <a:latin typeface="Arial" charset="0"/>
                          <a:ea typeface="宋体" pitchFamily="2" charset="-122"/>
                        </a:rPr>
                        <a:t>P</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bg1"/>
                          </a:solidFill>
                          <a:effectLst/>
                          <a:latin typeface="Arial" charset="0"/>
                          <a:ea typeface="宋体" pitchFamily="2" charset="-122"/>
                        </a:rPr>
                        <a:t>位移量</a:t>
                      </a:r>
                      <a:r>
                        <a:rPr kumimoji="0" lang="en-US" altLang="zh-CN" sz="2000" b="0" i="0" u="none" strike="noStrike" cap="none" normalizeH="0" baseline="0" dirty="0">
                          <a:ln>
                            <a:noFill/>
                          </a:ln>
                          <a:solidFill>
                            <a:schemeClr val="bg1"/>
                          </a:solidFill>
                          <a:effectLst/>
                          <a:latin typeface="Arial" charset="0"/>
                          <a:ea typeface="宋体" pitchFamily="2" charset="-122"/>
                        </a:rPr>
                        <a:t>W</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0"/>
                  </a:ext>
                </a:extLst>
              </a:tr>
            </a:tbl>
          </a:graphicData>
        </a:graphic>
      </p:graphicFrame>
      <p:sp>
        <p:nvSpPr>
          <p:cNvPr id="19" name="Text Box 12">
            <a:extLst>
              <a:ext uri="{FF2B5EF4-FFF2-40B4-BE49-F238E27FC236}">
                <a16:creationId xmlns="" xmlns:a16="http://schemas.microsoft.com/office/drawing/2014/main" id="{4E820423-21A7-417F-BB65-B1D3A06F22EC}"/>
              </a:ext>
            </a:extLst>
          </p:cNvPr>
          <p:cNvSpPr txBox="1">
            <a:spLocks noChangeArrowheads="1"/>
          </p:cNvSpPr>
          <p:nvPr/>
        </p:nvSpPr>
        <p:spPr bwMode="auto">
          <a:xfrm>
            <a:off x="2021433" y="2077813"/>
            <a:ext cx="4889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31</a:t>
            </a:r>
          </a:p>
        </p:txBody>
      </p:sp>
      <p:sp>
        <p:nvSpPr>
          <p:cNvPr id="20" name="Text Box 13">
            <a:extLst>
              <a:ext uri="{FF2B5EF4-FFF2-40B4-BE49-F238E27FC236}">
                <a16:creationId xmlns="" xmlns:a16="http://schemas.microsoft.com/office/drawing/2014/main" id="{6212FCE4-9B73-41F3-9F15-29337EF47B57}"/>
              </a:ext>
            </a:extLst>
          </p:cNvPr>
          <p:cNvSpPr txBox="1">
            <a:spLocks noChangeArrowheads="1"/>
          </p:cNvSpPr>
          <p:nvPr/>
        </p:nvSpPr>
        <p:spPr bwMode="auto">
          <a:xfrm>
            <a:off x="4215358" y="2042888"/>
            <a:ext cx="4889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12</a:t>
            </a:r>
          </a:p>
        </p:txBody>
      </p:sp>
      <p:sp>
        <p:nvSpPr>
          <p:cNvPr id="21" name="Text Box 14">
            <a:extLst>
              <a:ext uri="{FF2B5EF4-FFF2-40B4-BE49-F238E27FC236}">
                <a16:creationId xmlns="" xmlns:a16="http://schemas.microsoft.com/office/drawing/2014/main" id="{90808797-BD64-4D38-B180-2708C6E89A91}"/>
              </a:ext>
            </a:extLst>
          </p:cNvPr>
          <p:cNvSpPr txBox="1">
            <a:spLocks noChangeArrowheads="1"/>
          </p:cNvSpPr>
          <p:nvPr/>
        </p:nvSpPr>
        <p:spPr bwMode="auto">
          <a:xfrm>
            <a:off x="5145633" y="2044476"/>
            <a:ext cx="4889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11</a:t>
            </a:r>
          </a:p>
        </p:txBody>
      </p:sp>
      <p:sp>
        <p:nvSpPr>
          <p:cNvPr id="22" name="Text Box 15">
            <a:extLst>
              <a:ext uri="{FF2B5EF4-FFF2-40B4-BE49-F238E27FC236}">
                <a16:creationId xmlns="" xmlns:a16="http://schemas.microsoft.com/office/drawing/2014/main" id="{7616DBB3-4B33-45E0-BD17-B40EEF188195}"/>
              </a:ext>
            </a:extLst>
          </p:cNvPr>
          <p:cNvSpPr txBox="1">
            <a:spLocks noChangeArrowheads="1"/>
          </p:cNvSpPr>
          <p:nvPr/>
        </p:nvSpPr>
        <p:spPr bwMode="auto">
          <a:xfrm>
            <a:off x="7491958" y="2042888"/>
            <a:ext cx="336550" cy="457200"/>
          </a:xfrm>
          <a:prstGeom prst="rect">
            <a:avLst/>
          </a:prstGeom>
          <a:noFill/>
          <a:ln w="9525">
            <a:noFill/>
            <a:miter lim="800000"/>
            <a:headEnd/>
            <a:tailEnd/>
          </a:ln>
        </p:spPr>
        <p:txBody>
          <a:bodyPr wrap="none">
            <a:spAutoFit/>
          </a:bodyPr>
          <a:lstStyle/>
          <a:p>
            <a:pPr algn="l"/>
            <a:r>
              <a:rPr lang="en-US" altLang="zh-CN" dirty="0">
                <a:solidFill>
                  <a:schemeClr val="tx1"/>
                </a:solidFill>
                <a:latin typeface="仿宋" panose="02010609060101010101" pitchFamily="49" charset="-122"/>
                <a:ea typeface="仿宋" panose="02010609060101010101" pitchFamily="49" charset="-122"/>
              </a:rPr>
              <a:t>0</a:t>
            </a:r>
          </a:p>
        </p:txBody>
      </p:sp>
      <p:sp>
        <p:nvSpPr>
          <p:cNvPr id="23" name="Text Box 16">
            <a:extLst>
              <a:ext uri="{FF2B5EF4-FFF2-40B4-BE49-F238E27FC236}">
                <a16:creationId xmlns="" xmlns:a16="http://schemas.microsoft.com/office/drawing/2014/main" id="{0394BC0D-C9CB-4932-8089-EBE04C0C08A5}"/>
              </a:ext>
            </a:extLst>
          </p:cNvPr>
          <p:cNvSpPr txBox="1">
            <a:spLocks noChangeArrowheads="1"/>
          </p:cNvSpPr>
          <p:nvPr/>
        </p:nvSpPr>
        <p:spPr bwMode="auto">
          <a:xfrm>
            <a:off x="835571" y="3377976"/>
            <a:ext cx="8001000" cy="1573212"/>
          </a:xfrm>
          <a:prstGeom prst="rect">
            <a:avLst/>
          </a:prstGeom>
          <a:noFill/>
          <a:ln w="9525">
            <a:noFill/>
            <a:miter lim="800000"/>
            <a:headEnd/>
            <a:tailEnd/>
          </a:ln>
        </p:spPr>
        <p:txBody>
          <a:bodyPr>
            <a:spAutoFit/>
          </a:bodyPr>
          <a:lstStyle/>
          <a:p>
            <a:pPr algn="just">
              <a:lnSpc>
                <a:spcPct val="135000"/>
              </a:lnSpc>
              <a:spcBef>
                <a:spcPct val="50000"/>
              </a:spcBef>
            </a:pPr>
            <a:r>
              <a:rPr lang="en-US" altLang="zh-CN" dirty="0">
                <a:solidFill>
                  <a:schemeClr val="tx1"/>
                </a:solidFill>
                <a:latin typeface="仿宋" panose="02010609060101010101" pitchFamily="49" charset="-122"/>
                <a:ea typeface="仿宋" panose="02010609060101010101" pitchFamily="49" charset="-122"/>
              </a:rPr>
              <a:t>    </a:t>
            </a:r>
            <a:r>
              <a:rPr lang="zh-CN" altLang="en-US" dirty="0">
                <a:solidFill>
                  <a:schemeClr val="tx1"/>
                </a:solidFill>
                <a:latin typeface="仿宋" panose="02010609060101010101" pitchFamily="49" charset="-122"/>
                <a:ea typeface="仿宋" panose="02010609060101010101" pitchFamily="49" charset="-122"/>
              </a:rPr>
              <a:t>对某特定机器，其地址结构是一定的。若给定一个逻辑地址空间中的地址为</a:t>
            </a:r>
            <a:r>
              <a:rPr lang="en-US" altLang="zh-CN" dirty="0">
                <a:solidFill>
                  <a:schemeClr val="tx1"/>
                </a:solidFill>
                <a:latin typeface="仿宋" panose="02010609060101010101" pitchFamily="49" charset="-122"/>
                <a:ea typeface="仿宋" panose="02010609060101010101" pitchFamily="49" charset="-122"/>
              </a:rPr>
              <a:t>A</a:t>
            </a:r>
            <a:r>
              <a:rPr lang="zh-CN" altLang="en-US" dirty="0">
                <a:solidFill>
                  <a:schemeClr val="tx1"/>
                </a:solidFill>
                <a:latin typeface="仿宋" panose="02010609060101010101" pitchFamily="49" charset="-122"/>
                <a:ea typeface="仿宋" panose="02010609060101010101" pitchFamily="49" charset="-122"/>
              </a:rPr>
              <a:t>，页面的大小为</a:t>
            </a:r>
            <a:r>
              <a:rPr lang="en-US" altLang="zh-CN" dirty="0">
                <a:solidFill>
                  <a:schemeClr val="tx1"/>
                </a:solidFill>
                <a:latin typeface="仿宋" panose="02010609060101010101" pitchFamily="49" charset="-122"/>
                <a:ea typeface="仿宋" panose="02010609060101010101" pitchFamily="49" charset="-122"/>
              </a:rPr>
              <a:t>L</a:t>
            </a:r>
            <a:r>
              <a:rPr lang="zh-CN" altLang="en-US" dirty="0">
                <a:solidFill>
                  <a:schemeClr val="tx1"/>
                </a:solidFill>
                <a:latin typeface="仿宋" panose="02010609060101010101" pitchFamily="49" charset="-122"/>
                <a:ea typeface="仿宋" panose="02010609060101010101" pitchFamily="49" charset="-122"/>
              </a:rPr>
              <a:t>，则</a:t>
            </a:r>
            <a:r>
              <a:rPr lang="zh-CN" altLang="en-US" b="1" dirty="0">
                <a:solidFill>
                  <a:srgbClr val="FF0000"/>
                </a:solidFill>
                <a:latin typeface="仿宋" panose="02010609060101010101" pitchFamily="49" charset="-122"/>
                <a:ea typeface="仿宋" panose="02010609060101010101" pitchFamily="49" charset="-122"/>
              </a:rPr>
              <a:t>页号</a:t>
            </a:r>
            <a:r>
              <a:rPr lang="en-US" altLang="zh-CN" b="1" dirty="0">
                <a:solidFill>
                  <a:srgbClr val="FF0000"/>
                </a:solidFill>
                <a:latin typeface="仿宋" panose="02010609060101010101" pitchFamily="49" charset="-122"/>
                <a:ea typeface="仿宋" panose="02010609060101010101" pitchFamily="49" charset="-122"/>
              </a:rPr>
              <a:t>P</a:t>
            </a:r>
            <a:r>
              <a:rPr lang="zh-CN" altLang="en-US" b="1" dirty="0">
                <a:solidFill>
                  <a:srgbClr val="FF0000"/>
                </a:solidFill>
                <a:latin typeface="仿宋" panose="02010609060101010101" pitchFamily="49" charset="-122"/>
                <a:ea typeface="仿宋" panose="02010609060101010101" pitchFamily="49" charset="-122"/>
              </a:rPr>
              <a:t>和页内地址</a:t>
            </a:r>
            <a:r>
              <a:rPr lang="en-US" altLang="zh-CN" b="1" dirty="0">
                <a:solidFill>
                  <a:srgbClr val="FF0000"/>
                </a:solidFill>
                <a:latin typeface="仿宋" panose="02010609060101010101" pitchFamily="49" charset="-122"/>
                <a:ea typeface="仿宋" panose="02010609060101010101" pitchFamily="49" charset="-122"/>
              </a:rPr>
              <a:t>d</a:t>
            </a:r>
            <a:r>
              <a:rPr lang="zh-CN" altLang="en-US" dirty="0">
                <a:solidFill>
                  <a:schemeClr val="tx1"/>
                </a:solidFill>
                <a:latin typeface="仿宋" panose="02010609060101010101" pitchFamily="49" charset="-122"/>
                <a:ea typeface="仿宋" panose="02010609060101010101" pitchFamily="49" charset="-122"/>
              </a:rPr>
              <a:t>可按下式求得： </a:t>
            </a:r>
          </a:p>
        </p:txBody>
      </p:sp>
      <p:graphicFrame>
        <p:nvGraphicFramePr>
          <p:cNvPr id="24" name="Object 18">
            <a:extLst>
              <a:ext uri="{FF2B5EF4-FFF2-40B4-BE49-F238E27FC236}">
                <a16:creationId xmlns="" xmlns:a16="http://schemas.microsoft.com/office/drawing/2014/main" id="{EFE6C3C4-756E-4E7F-BBF8-88E4F63B2D1D}"/>
              </a:ext>
            </a:extLst>
          </p:cNvPr>
          <p:cNvGraphicFramePr>
            <a:graphicFrameLocks noChangeAspect="1"/>
          </p:cNvGraphicFramePr>
          <p:nvPr>
            <p:extLst>
              <p:ext uri="{D42A27DB-BD31-4B8C-83A1-F6EECF244321}">
                <p14:modId xmlns:p14="http://schemas.microsoft.com/office/powerpoint/2010/main" val="2756221386"/>
              </p:ext>
            </p:extLst>
          </p:nvPr>
        </p:nvGraphicFramePr>
        <p:xfrm>
          <a:off x="1764258" y="5163913"/>
          <a:ext cx="2438400" cy="1246188"/>
        </p:xfrm>
        <a:graphic>
          <a:graphicData uri="http://schemas.openxmlformats.org/presentationml/2006/ole">
            <mc:AlternateContent xmlns:mc="http://schemas.openxmlformats.org/markup-compatibility/2006">
              <mc:Choice xmlns:v="urn:schemas-microsoft-com:vml" Requires="v">
                <p:oleObj spid="_x0000_s30792" r:id="rId3" imgW="837836" imgH="431613" progId="Equation.3">
                  <p:embed/>
                </p:oleObj>
              </mc:Choice>
              <mc:Fallback>
                <p:oleObj r:id="rId3" imgW="837836" imgH="431613" progId="Equation.3">
                  <p:embed/>
                  <p:pic>
                    <p:nvPicPr>
                      <p:cNvPr id="16386"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258" y="5163913"/>
                        <a:ext cx="2438400" cy="1246188"/>
                      </a:xfrm>
                      <a:prstGeom prst="rect">
                        <a:avLst/>
                      </a:prstGeom>
                      <a:solidFill>
                        <a:schemeClr val="tx1"/>
                      </a:solidFill>
                    </p:spPr>
                  </p:pic>
                </p:oleObj>
              </mc:Fallback>
            </mc:AlternateContent>
          </a:graphicData>
        </a:graphic>
      </p:graphicFrame>
      <p:graphicFrame>
        <p:nvGraphicFramePr>
          <p:cNvPr id="25" name="Object 19">
            <a:extLst>
              <a:ext uri="{FF2B5EF4-FFF2-40B4-BE49-F238E27FC236}">
                <a16:creationId xmlns="" xmlns:a16="http://schemas.microsoft.com/office/drawing/2014/main" id="{BC8C4F19-93BF-44DF-94DB-2B3990E10DBA}"/>
              </a:ext>
            </a:extLst>
          </p:cNvPr>
          <p:cNvGraphicFramePr>
            <a:graphicFrameLocks noChangeAspect="1"/>
          </p:cNvGraphicFramePr>
          <p:nvPr>
            <p:extLst>
              <p:ext uri="{D42A27DB-BD31-4B8C-83A1-F6EECF244321}">
                <p14:modId xmlns:p14="http://schemas.microsoft.com/office/powerpoint/2010/main" val="2266828090"/>
              </p:ext>
            </p:extLst>
          </p:nvPr>
        </p:nvGraphicFramePr>
        <p:xfrm>
          <a:off x="4907508" y="5449663"/>
          <a:ext cx="2805113" cy="539750"/>
        </p:xfrm>
        <a:graphic>
          <a:graphicData uri="http://schemas.openxmlformats.org/presentationml/2006/ole">
            <mc:AlternateContent xmlns:mc="http://schemas.openxmlformats.org/markup-compatibility/2006">
              <mc:Choice xmlns:v="urn:schemas-microsoft-com:vml" Requires="v">
                <p:oleObj spid="_x0000_s30793" r:id="rId5" imgW="1040948" imgH="203112" progId="Equation.3">
                  <p:embed/>
                </p:oleObj>
              </mc:Choice>
              <mc:Fallback>
                <p:oleObj r:id="rId5" imgW="1040948" imgH="203112" progId="Equation.3">
                  <p:embed/>
                  <p:pic>
                    <p:nvPicPr>
                      <p:cNvPr id="1638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508" y="5449663"/>
                        <a:ext cx="2805113" cy="5397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54750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26" name="Picture 4">
            <a:extLst>
              <a:ext uri="{FF2B5EF4-FFF2-40B4-BE49-F238E27FC236}">
                <a16:creationId xmlns="" xmlns:a16="http://schemas.microsoft.com/office/drawing/2014/main" id="{5C2EDF2F-7930-41D8-BB40-370988D53B4F}"/>
              </a:ext>
            </a:extLst>
          </p:cNvPr>
          <p:cNvPicPr>
            <a:picLocks noChangeAspect="1" noChangeArrowheads="1"/>
          </p:cNvPicPr>
          <p:nvPr/>
        </p:nvPicPr>
        <p:blipFill>
          <a:blip r:embed="rId2" cstate="print"/>
          <a:srcRect/>
          <a:stretch>
            <a:fillRect/>
          </a:stretch>
        </p:blipFill>
        <p:spPr bwMode="auto">
          <a:xfrm>
            <a:off x="683568" y="2154586"/>
            <a:ext cx="7704856" cy="4046091"/>
          </a:xfrm>
          <a:prstGeom prst="rect">
            <a:avLst/>
          </a:prstGeom>
          <a:noFill/>
          <a:ln w="19050" algn="ctr">
            <a:noFill/>
            <a:miter lim="800000"/>
            <a:headEnd/>
            <a:tailEnd/>
          </a:ln>
        </p:spPr>
      </p:pic>
      <p:sp>
        <p:nvSpPr>
          <p:cNvPr id="15" name="矩形 14">
            <a:extLst>
              <a:ext uri="{FF2B5EF4-FFF2-40B4-BE49-F238E27FC236}">
                <a16:creationId xmlns="" xmlns:a16="http://schemas.microsoft.com/office/drawing/2014/main" id="{2CB379E6-4741-4370-B64A-6EE86BAB3F9E}"/>
              </a:ext>
            </a:extLst>
          </p:cNvPr>
          <p:cNvSpPr/>
          <p:nvPr/>
        </p:nvSpPr>
        <p:spPr>
          <a:xfrm>
            <a:off x="11759" y="29489"/>
            <a:ext cx="7700862"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分页地址结构</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900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solidFill>
              <a:schemeClr val="tx1"/>
            </a:solid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433164" y="2210303"/>
            <a:ext cx="2914700" cy="535531"/>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2.</a:t>
            </a:r>
            <a:r>
              <a:rPr lang="zh-CN" altLang="en-US" b="1" dirty="0">
                <a:solidFill>
                  <a:srgbClr val="6600FF"/>
                </a:solidFill>
                <a:latin typeface="黑体" pitchFamily="2" charset="-122"/>
                <a:ea typeface="黑体" pitchFamily="2" charset="-122"/>
              </a:rPr>
              <a:t>地址结构 </a:t>
            </a:r>
            <a:endParaRPr lang="zh-CN" altLang="en-US" dirty="0">
              <a:solidFill>
                <a:srgbClr val="6600FF"/>
              </a:solidFill>
              <a:latin typeface="黑体" pitchFamily="2" charset="-122"/>
              <a:ea typeface="黑体" pitchFamily="2" charset="-122"/>
            </a:endParaRPr>
          </a:p>
        </p:txBody>
      </p:sp>
      <p:sp>
        <p:nvSpPr>
          <p:cNvPr id="12" name="Text Box 5">
            <a:extLst>
              <a:ext uri="{FF2B5EF4-FFF2-40B4-BE49-F238E27FC236}">
                <a16:creationId xmlns="" xmlns:a16="http://schemas.microsoft.com/office/drawing/2014/main" id="{C00A3F21-6E2C-41D1-8804-B44D1FF246BC}"/>
              </a:ext>
            </a:extLst>
          </p:cNvPr>
          <p:cNvSpPr txBox="1">
            <a:spLocks noChangeArrowheads="1"/>
          </p:cNvSpPr>
          <p:nvPr/>
        </p:nvSpPr>
        <p:spPr bwMode="auto">
          <a:xfrm>
            <a:off x="895490" y="2781199"/>
            <a:ext cx="6426359"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dirty="0">
                <a:ln>
                  <a:noFill/>
                </a:ln>
                <a:solidFill>
                  <a:schemeClr val="tx1"/>
                </a:solidFill>
                <a:effectLst/>
                <a:uLnTx/>
                <a:uFillTx/>
              </a:rPr>
              <a:t>例：设虚地址为</a:t>
            </a:r>
            <a:r>
              <a:rPr kumimoji="0" lang="en-US" altLang="zh-CN" sz="2600" b="0" i="0" u="none" strike="noStrike" kern="0" cap="none" spc="0" normalizeH="0" baseline="0" noProof="0" dirty="0">
                <a:ln>
                  <a:noFill/>
                </a:ln>
                <a:solidFill>
                  <a:schemeClr val="tx1"/>
                </a:solidFill>
                <a:effectLst/>
                <a:uLnTx/>
                <a:uFillTx/>
              </a:rPr>
              <a:t>(357101)</a:t>
            </a:r>
            <a:r>
              <a:rPr kumimoji="0" lang="en-US" altLang="zh-CN" sz="2600" b="0" i="0" u="none" strike="noStrike" kern="0" cap="none" spc="0" normalizeH="0" baseline="-25000" noProof="0" dirty="0">
                <a:ln>
                  <a:noFill/>
                </a:ln>
                <a:solidFill>
                  <a:schemeClr val="tx1"/>
                </a:solidFill>
                <a:effectLst/>
                <a:uLnTx/>
                <a:uFillTx/>
              </a:rPr>
              <a:t>8</a:t>
            </a:r>
            <a:r>
              <a:rPr kumimoji="0" lang="en-US" altLang="zh-CN" sz="2600" b="0" i="0" u="none" strike="noStrike" kern="0" cap="none" spc="0" normalizeH="0" baseline="0" noProof="0" dirty="0">
                <a:ln>
                  <a:noFill/>
                </a:ln>
                <a:solidFill>
                  <a:schemeClr val="tx1"/>
                </a:solidFill>
                <a:effectLst/>
                <a:uLnTx/>
                <a:uFillTx/>
              </a:rPr>
              <a:t> </a:t>
            </a:r>
            <a:r>
              <a:rPr kumimoji="0" lang="zh-CN" altLang="en-US" sz="2600" b="0" i="0" u="none" strike="noStrike" kern="0" cap="none" spc="0" normalizeH="0" baseline="0" noProof="0" dirty="0">
                <a:ln>
                  <a:noFill/>
                </a:ln>
                <a:solidFill>
                  <a:schemeClr val="tx1"/>
                </a:solidFill>
                <a:effectLst/>
                <a:uLnTx/>
                <a:uFillTx/>
              </a:rPr>
              <a:t>每一块为</a:t>
            </a:r>
            <a:r>
              <a:rPr kumimoji="0" lang="en-US" altLang="zh-CN" sz="2600" b="0" i="0" u="none" strike="noStrike" kern="0" cap="none" spc="0" normalizeH="0" baseline="0" noProof="0" dirty="0">
                <a:ln>
                  <a:noFill/>
                </a:ln>
                <a:solidFill>
                  <a:schemeClr val="tx1"/>
                </a:solidFill>
                <a:effectLst/>
                <a:uLnTx/>
                <a:uFillTx/>
              </a:rPr>
              <a:t>128</a:t>
            </a:r>
            <a:r>
              <a:rPr kumimoji="0" lang="zh-CN" altLang="en-US" sz="2600" b="0" i="0" u="none" strike="noStrike" kern="0" cap="none" spc="0" normalizeH="0" baseline="0" noProof="0" dirty="0">
                <a:ln>
                  <a:noFill/>
                </a:ln>
                <a:solidFill>
                  <a:schemeClr val="tx1"/>
                </a:solidFill>
                <a:effectLst/>
                <a:uLnTx/>
                <a:uFillTx/>
              </a:rPr>
              <a:t>字节</a:t>
            </a:r>
          </a:p>
        </p:txBody>
      </p:sp>
      <p:sp>
        <p:nvSpPr>
          <p:cNvPr id="15" name="Text Box 6">
            <a:extLst>
              <a:ext uri="{FF2B5EF4-FFF2-40B4-BE49-F238E27FC236}">
                <a16:creationId xmlns="" xmlns:a16="http://schemas.microsoft.com/office/drawing/2014/main" id="{5CB758CA-1E89-4DBE-8779-FFCB1BF3002B}"/>
              </a:ext>
            </a:extLst>
          </p:cNvPr>
          <p:cNvSpPr txBox="1">
            <a:spLocks noChangeArrowheads="1"/>
          </p:cNvSpPr>
          <p:nvPr/>
        </p:nvSpPr>
        <p:spPr bwMode="auto">
          <a:xfrm>
            <a:off x="2983052" y="3573362"/>
            <a:ext cx="1287132"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dirty="0">
                <a:ln>
                  <a:noFill/>
                </a:ln>
                <a:solidFill>
                  <a:schemeClr val="tx1"/>
                </a:solidFill>
                <a:effectLst/>
                <a:uLnTx/>
                <a:uFillTx/>
              </a:rPr>
              <a:t>128</a:t>
            </a:r>
            <a:r>
              <a:rPr kumimoji="0" lang="zh-CN" altLang="en-US" sz="2600" b="0" i="0" u="none" strike="noStrike" kern="0" cap="none" spc="0" normalizeH="0" baseline="0" noProof="0" dirty="0">
                <a:ln>
                  <a:noFill/>
                </a:ln>
                <a:solidFill>
                  <a:schemeClr val="tx1"/>
                </a:solidFill>
                <a:effectLst/>
                <a:uLnTx/>
                <a:uFillTx/>
              </a:rPr>
              <a:t>＝</a:t>
            </a:r>
            <a:r>
              <a:rPr kumimoji="0" lang="en-US" altLang="zh-CN" sz="2600" b="0" i="0" u="none" strike="noStrike" kern="0" cap="none" spc="0" normalizeH="0" baseline="0" noProof="0" dirty="0">
                <a:ln>
                  <a:noFill/>
                </a:ln>
                <a:solidFill>
                  <a:schemeClr val="tx1"/>
                </a:solidFill>
                <a:effectLst/>
                <a:uLnTx/>
                <a:uFillTx/>
              </a:rPr>
              <a:t>2</a:t>
            </a:r>
            <a:r>
              <a:rPr kumimoji="0" lang="en-US" altLang="zh-CN" sz="2600" b="0" i="0" u="none" strike="noStrike" kern="0" cap="none" spc="0" normalizeH="0" baseline="30000" noProof="0" dirty="0">
                <a:ln>
                  <a:noFill/>
                </a:ln>
                <a:solidFill>
                  <a:schemeClr val="tx1"/>
                </a:solidFill>
                <a:effectLst/>
                <a:uLnTx/>
                <a:uFillTx/>
              </a:rPr>
              <a:t>7</a:t>
            </a:r>
            <a:endParaRPr kumimoji="0" lang="en-US" altLang="zh-CN" sz="2600" b="0" i="0" u="none" strike="noStrike" kern="0" cap="none" spc="0" normalizeH="0" baseline="0" noProof="0" dirty="0">
              <a:ln>
                <a:noFill/>
              </a:ln>
              <a:solidFill>
                <a:schemeClr val="tx1"/>
              </a:solidFill>
              <a:effectLst/>
              <a:uLnTx/>
              <a:uFillTx/>
            </a:endParaRPr>
          </a:p>
        </p:txBody>
      </p:sp>
      <p:sp>
        <p:nvSpPr>
          <p:cNvPr id="16" name="Rectangle 7">
            <a:extLst>
              <a:ext uri="{FF2B5EF4-FFF2-40B4-BE49-F238E27FC236}">
                <a16:creationId xmlns="" xmlns:a16="http://schemas.microsoft.com/office/drawing/2014/main" id="{6EA0F4BD-13A7-44D9-9C33-BE53D7E0CF08}"/>
              </a:ext>
            </a:extLst>
          </p:cNvPr>
          <p:cNvSpPr>
            <a:spLocks noChangeArrowheads="1"/>
          </p:cNvSpPr>
          <p:nvPr/>
        </p:nvSpPr>
        <p:spPr bwMode="auto">
          <a:xfrm>
            <a:off x="1536840" y="4386162"/>
            <a:ext cx="6091331"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dirty="0">
                <a:ln>
                  <a:noFill/>
                </a:ln>
                <a:solidFill>
                  <a:schemeClr val="tx1"/>
                </a:solidFill>
                <a:effectLst/>
                <a:uLnTx/>
                <a:uFillTx/>
              </a:rPr>
              <a:t>(357101)</a:t>
            </a:r>
            <a:r>
              <a:rPr kumimoji="0" lang="en-US" altLang="zh-CN" sz="2600" b="0" i="0" u="none" strike="noStrike" kern="0" cap="none" spc="0" normalizeH="0" baseline="-25000" noProof="0" dirty="0">
                <a:ln>
                  <a:noFill/>
                </a:ln>
                <a:solidFill>
                  <a:schemeClr val="tx1"/>
                </a:solidFill>
                <a:effectLst/>
                <a:uLnTx/>
                <a:uFillTx/>
              </a:rPr>
              <a:t>8</a:t>
            </a:r>
            <a:r>
              <a:rPr kumimoji="0" lang="zh-CN" altLang="en-US" sz="2600" b="0" i="0" u="none" strike="noStrike" kern="0" cap="none" spc="0" normalizeH="0" baseline="0" noProof="0" dirty="0">
                <a:ln>
                  <a:noFill/>
                </a:ln>
                <a:solidFill>
                  <a:schemeClr val="tx1"/>
                </a:solidFill>
                <a:effectLst/>
                <a:uLnTx/>
                <a:uFillTx/>
              </a:rPr>
              <a:t>＝</a:t>
            </a:r>
            <a:r>
              <a:rPr kumimoji="0" lang="en-US" altLang="zh-CN" sz="2600" b="0" i="0" u="none" strike="noStrike" kern="0" cap="none" spc="0" normalizeH="0" baseline="0" noProof="0" dirty="0">
                <a:ln>
                  <a:noFill/>
                </a:ln>
                <a:solidFill>
                  <a:schemeClr val="tx1"/>
                </a:solidFill>
                <a:effectLst/>
                <a:uLnTx/>
                <a:uFillTx/>
              </a:rPr>
              <a:t>(011, 101, 111, 00 1, 000, 001)</a:t>
            </a:r>
            <a:r>
              <a:rPr kumimoji="0" lang="en-US" altLang="zh-CN" sz="2600" b="0" i="0" u="none" strike="noStrike" kern="0" cap="none" spc="0" normalizeH="0" baseline="-25000" noProof="0" dirty="0">
                <a:ln>
                  <a:noFill/>
                </a:ln>
                <a:solidFill>
                  <a:schemeClr val="tx1"/>
                </a:solidFill>
                <a:effectLst/>
                <a:uLnTx/>
                <a:uFillTx/>
              </a:rPr>
              <a:t>2</a:t>
            </a:r>
          </a:p>
        </p:txBody>
      </p:sp>
      <p:sp>
        <p:nvSpPr>
          <p:cNvPr id="18" name="Line 8">
            <a:extLst>
              <a:ext uri="{FF2B5EF4-FFF2-40B4-BE49-F238E27FC236}">
                <a16:creationId xmlns="" xmlns:a16="http://schemas.microsoft.com/office/drawing/2014/main" id="{A330477A-A60F-4752-B665-6F077B050125}"/>
              </a:ext>
            </a:extLst>
          </p:cNvPr>
          <p:cNvSpPr>
            <a:spLocks noChangeShapeType="1"/>
          </p:cNvSpPr>
          <p:nvPr/>
        </p:nvSpPr>
        <p:spPr bwMode="auto">
          <a:xfrm>
            <a:off x="5791340" y="4005162"/>
            <a:ext cx="0" cy="1371600"/>
          </a:xfrm>
          <a:prstGeom prst="line">
            <a:avLst/>
          </a:prstGeom>
          <a:noFill/>
          <a:ln w="9525">
            <a:solidFill>
              <a:schemeClr val="tx1"/>
            </a:solidFill>
            <a:prstDash val="dash"/>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9" name="Line 9">
            <a:extLst>
              <a:ext uri="{FF2B5EF4-FFF2-40B4-BE49-F238E27FC236}">
                <a16:creationId xmlns="" xmlns:a16="http://schemas.microsoft.com/office/drawing/2014/main" id="{1B4A2009-11BE-4623-90A2-3AF62FCAE0F5}"/>
              </a:ext>
            </a:extLst>
          </p:cNvPr>
          <p:cNvSpPr>
            <a:spLocks noChangeShapeType="1"/>
          </p:cNvSpPr>
          <p:nvPr/>
        </p:nvSpPr>
        <p:spPr bwMode="auto">
          <a:xfrm>
            <a:off x="3414852" y="4868762"/>
            <a:ext cx="228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0" name="Line 10">
            <a:extLst>
              <a:ext uri="{FF2B5EF4-FFF2-40B4-BE49-F238E27FC236}">
                <a16:creationId xmlns="" xmlns:a16="http://schemas.microsoft.com/office/drawing/2014/main" id="{551371C2-7B81-479E-88E1-73A2F62CFFB4}"/>
              </a:ext>
            </a:extLst>
          </p:cNvPr>
          <p:cNvSpPr>
            <a:spLocks noChangeShapeType="1"/>
          </p:cNvSpPr>
          <p:nvPr/>
        </p:nvSpPr>
        <p:spPr bwMode="auto">
          <a:xfrm>
            <a:off x="3713302" y="4871937"/>
            <a:ext cx="5334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1" name="Line 11">
            <a:extLst>
              <a:ext uri="{FF2B5EF4-FFF2-40B4-BE49-F238E27FC236}">
                <a16:creationId xmlns="" xmlns:a16="http://schemas.microsoft.com/office/drawing/2014/main" id="{89EC2D92-CFE4-470E-BDA7-F2B3F2E23111}"/>
              </a:ext>
            </a:extLst>
          </p:cNvPr>
          <p:cNvSpPr>
            <a:spLocks noChangeShapeType="1"/>
          </p:cNvSpPr>
          <p:nvPr/>
        </p:nvSpPr>
        <p:spPr bwMode="auto">
          <a:xfrm>
            <a:off x="4356240" y="4871937"/>
            <a:ext cx="609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Line 12">
            <a:extLst>
              <a:ext uri="{FF2B5EF4-FFF2-40B4-BE49-F238E27FC236}">
                <a16:creationId xmlns="" xmlns:a16="http://schemas.microsoft.com/office/drawing/2014/main" id="{F57349B7-DC05-43A2-B43A-D20B9B360B7C}"/>
              </a:ext>
            </a:extLst>
          </p:cNvPr>
          <p:cNvSpPr>
            <a:spLocks noChangeShapeType="1"/>
          </p:cNvSpPr>
          <p:nvPr/>
        </p:nvSpPr>
        <p:spPr bwMode="auto">
          <a:xfrm>
            <a:off x="5070615" y="4871937"/>
            <a:ext cx="609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13">
            <a:extLst>
              <a:ext uri="{FF2B5EF4-FFF2-40B4-BE49-F238E27FC236}">
                <a16:creationId xmlns="" xmlns:a16="http://schemas.microsoft.com/office/drawing/2014/main" id="{C16BCF9B-38BF-4065-9815-5F2D118F6AC7}"/>
              </a:ext>
            </a:extLst>
          </p:cNvPr>
          <p:cNvSpPr>
            <a:spLocks noChangeShapeType="1"/>
          </p:cNvSpPr>
          <p:nvPr/>
        </p:nvSpPr>
        <p:spPr bwMode="auto">
          <a:xfrm>
            <a:off x="5784990" y="4871937"/>
            <a:ext cx="2286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4" name="Line 14">
            <a:extLst>
              <a:ext uri="{FF2B5EF4-FFF2-40B4-BE49-F238E27FC236}">
                <a16:creationId xmlns="" xmlns:a16="http://schemas.microsoft.com/office/drawing/2014/main" id="{E76B817D-69B7-464F-BDD2-E42EC90063E7}"/>
              </a:ext>
            </a:extLst>
          </p:cNvPr>
          <p:cNvSpPr>
            <a:spLocks noChangeShapeType="1"/>
          </p:cNvSpPr>
          <p:nvPr/>
        </p:nvSpPr>
        <p:spPr bwMode="auto">
          <a:xfrm>
            <a:off x="6142177" y="4871937"/>
            <a:ext cx="4572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5" name="Line 15">
            <a:extLst>
              <a:ext uri="{FF2B5EF4-FFF2-40B4-BE49-F238E27FC236}">
                <a16:creationId xmlns="" xmlns:a16="http://schemas.microsoft.com/office/drawing/2014/main" id="{B1A53F16-F8F1-40C7-A753-D6DD7B3A9551}"/>
              </a:ext>
            </a:extLst>
          </p:cNvPr>
          <p:cNvSpPr>
            <a:spLocks noChangeShapeType="1"/>
          </p:cNvSpPr>
          <p:nvPr/>
        </p:nvSpPr>
        <p:spPr bwMode="auto">
          <a:xfrm>
            <a:off x="6713677" y="4871937"/>
            <a:ext cx="533400" cy="0"/>
          </a:xfrm>
          <a:prstGeom prst="line">
            <a:avLst/>
          </a:prstGeom>
          <a:noFill/>
          <a:ln w="9525">
            <a:solidFill>
              <a:schemeClr val="tx1"/>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6" name="Text Box 16">
            <a:extLst>
              <a:ext uri="{FF2B5EF4-FFF2-40B4-BE49-F238E27FC236}">
                <a16:creationId xmlns="" xmlns:a16="http://schemas.microsoft.com/office/drawing/2014/main" id="{29A9ACD4-3786-4C5F-B173-BF281BCF60C3}"/>
              </a:ext>
            </a:extLst>
          </p:cNvPr>
          <p:cNvSpPr txBox="1">
            <a:spLocks noChangeArrowheads="1"/>
          </p:cNvSpPr>
          <p:nvPr/>
        </p:nvSpPr>
        <p:spPr bwMode="auto">
          <a:xfrm>
            <a:off x="3213240" y="5014812"/>
            <a:ext cx="3978275" cy="488950"/>
          </a:xfrm>
          <a:prstGeom prst="rect">
            <a:avLst/>
          </a:prstGeom>
          <a:noFill/>
          <a:ln w="9525">
            <a:noFill/>
            <a:miter lim="800000"/>
            <a:headEnd/>
            <a:tailEnd/>
          </a:ln>
        </p:spPr>
        <p:txBody>
          <a:bodyPr wrap="none" lIns="87273" tIns="43636" rIns="87273" bIns="43636">
            <a:spAutoFit/>
          </a:bodyPr>
          <a:lstStyle/>
          <a:p>
            <a:pPr marL="0" marR="0" lvl="0" indent="0" algn="l" defTabSz="60007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dirty="0">
                <a:ln>
                  <a:noFill/>
                </a:ln>
                <a:solidFill>
                  <a:srgbClr val="000000"/>
                </a:solidFill>
                <a:effectLst/>
                <a:uLnTx/>
                <a:uFillTx/>
              </a:rPr>
              <a:t>  </a:t>
            </a:r>
            <a:r>
              <a:rPr kumimoji="0" lang="en-US" altLang="zh-CN" sz="2600" b="0" i="0" u="none" strike="noStrike" kern="0" cap="none" spc="0" normalizeH="0" baseline="0" noProof="0" dirty="0">
                <a:ln>
                  <a:noFill/>
                </a:ln>
                <a:solidFill>
                  <a:schemeClr val="tx1"/>
                </a:solidFill>
                <a:effectLst/>
                <a:uLnTx/>
                <a:uFillTx/>
              </a:rPr>
              <a:t>1 	6 	7	  4	 1	0	1</a:t>
            </a:r>
          </a:p>
        </p:txBody>
      </p:sp>
      <p:sp>
        <p:nvSpPr>
          <p:cNvPr id="27" name="Text Box 17">
            <a:extLst>
              <a:ext uri="{FF2B5EF4-FFF2-40B4-BE49-F238E27FC236}">
                <a16:creationId xmlns="" xmlns:a16="http://schemas.microsoft.com/office/drawing/2014/main" id="{9D4737CC-3FD1-4CD2-BE72-039F3E93870B}"/>
              </a:ext>
            </a:extLst>
          </p:cNvPr>
          <p:cNvSpPr txBox="1">
            <a:spLocks noChangeArrowheads="1"/>
          </p:cNvSpPr>
          <p:nvPr/>
        </p:nvSpPr>
        <p:spPr bwMode="auto">
          <a:xfrm>
            <a:off x="1686065" y="6021287"/>
            <a:ext cx="5007701" cy="488234"/>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dirty="0">
                <a:ln>
                  <a:noFill/>
                </a:ln>
                <a:solidFill>
                  <a:schemeClr val="tx1"/>
                </a:solidFill>
                <a:effectLst/>
                <a:uLnTx/>
                <a:uFillTx/>
              </a:rPr>
              <a:t>偏移为</a:t>
            </a:r>
            <a:r>
              <a:rPr kumimoji="0" lang="en-US" altLang="zh-CN" sz="2600" b="0" i="0" u="none" strike="noStrike" kern="0" cap="none" spc="0" normalizeH="0" baseline="0" noProof="0" dirty="0">
                <a:ln>
                  <a:noFill/>
                </a:ln>
                <a:solidFill>
                  <a:schemeClr val="tx1"/>
                </a:solidFill>
                <a:effectLst/>
                <a:uLnTx/>
                <a:uFillTx/>
              </a:rPr>
              <a:t>(101)</a:t>
            </a:r>
            <a:r>
              <a:rPr kumimoji="0" lang="en-US" altLang="zh-CN" sz="2600" b="0" i="0" u="none" strike="noStrike" kern="0" cap="none" spc="0" normalizeH="0" baseline="-25000" noProof="0" dirty="0">
                <a:ln>
                  <a:noFill/>
                </a:ln>
                <a:solidFill>
                  <a:schemeClr val="tx1"/>
                </a:solidFill>
                <a:effectLst/>
                <a:uLnTx/>
                <a:uFillTx/>
              </a:rPr>
              <a:t>8</a:t>
            </a:r>
            <a:r>
              <a:rPr kumimoji="0" lang="en-US" altLang="zh-CN" sz="2600" b="0" i="0" u="none" strike="noStrike" kern="0" cap="none" spc="0" normalizeH="0" baseline="0" noProof="0" dirty="0">
                <a:ln>
                  <a:noFill/>
                </a:ln>
                <a:solidFill>
                  <a:schemeClr val="tx1"/>
                </a:solidFill>
                <a:effectLst/>
                <a:uLnTx/>
                <a:uFillTx/>
              </a:rPr>
              <a:t>,           </a:t>
            </a:r>
            <a:r>
              <a:rPr kumimoji="0" lang="zh-CN" altLang="en-US" sz="2600" b="0" i="0" u="none" strike="noStrike" kern="0" cap="none" spc="0" normalizeH="0" baseline="0" noProof="0" dirty="0">
                <a:ln>
                  <a:noFill/>
                </a:ln>
                <a:solidFill>
                  <a:schemeClr val="tx1"/>
                </a:solidFill>
                <a:effectLst/>
                <a:uLnTx/>
                <a:uFillTx/>
              </a:rPr>
              <a:t>页号为</a:t>
            </a:r>
            <a:r>
              <a:rPr kumimoji="0" lang="en-US" altLang="zh-CN" sz="2600" b="0" i="0" u="none" strike="noStrike" kern="0" cap="none" spc="0" normalizeH="0" baseline="0" noProof="0" dirty="0">
                <a:ln>
                  <a:noFill/>
                </a:ln>
                <a:solidFill>
                  <a:schemeClr val="tx1"/>
                </a:solidFill>
                <a:effectLst/>
                <a:uLnTx/>
                <a:uFillTx/>
              </a:rPr>
              <a:t>(1674)</a:t>
            </a:r>
            <a:r>
              <a:rPr kumimoji="0" lang="en-US" altLang="zh-CN" sz="2600" b="0" i="0" u="none" strike="noStrike" kern="0" cap="none" spc="0" normalizeH="0" baseline="-25000" noProof="0" dirty="0">
                <a:ln>
                  <a:noFill/>
                </a:ln>
                <a:solidFill>
                  <a:schemeClr val="tx1"/>
                </a:solidFill>
                <a:effectLst/>
                <a:uLnTx/>
                <a:uFillTx/>
              </a:rPr>
              <a:t>8</a:t>
            </a:r>
            <a:endParaRPr kumimoji="0" lang="en-US" altLang="zh-CN" sz="26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6097968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433164" y="2210303"/>
            <a:ext cx="2914700" cy="535531"/>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2.</a:t>
            </a:r>
            <a:r>
              <a:rPr lang="zh-CN" altLang="en-US" b="1" dirty="0">
                <a:solidFill>
                  <a:srgbClr val="6600FF"/>
                </a:solidFill>
                <a:latin typeface="黑体" pitchFamily="2" charset="-122"/>
                <a:ea typeface="黑体" pitchFamily="2" charset="-122"/>
              </a:rPr>
              <a:t>地址结构 </a:t>
            </a:r>
            <a:endParaRPr lang="zh-CN" altLang="en-US" dirty="0">
              <a:solidFill>
                <a:srgbClr val="6600FF"/>
              </a:solidFill>
              <a:latin typeface="黑体" pitchFamily="2" charset="-122"/>
              <a:ea typeface="黑体" pitchFamily="2" charset="-122"/>
            </a:endParaRPr>
          </a:p>
        </p:txBody>
      </p:sp>
      <p:pic>
        <p:nvPicPr>
          <p:cNvPr id="12" name="Picture 4">
            <a:extLst>
              <a:ext uri="{FF2B5EF4-FFF2-40B4-BE49-F238E27FC236}">
                <a16:creationId xmlns="" xmlns:a16="http://schemas.microsoft.com/office/drawing/2014/main" id="{01359278-98FD-4F70-9A0A-286644B00E27}"/>
              </a:ext>
            </a:extLst>
          </p:cNvPr>
          <p:cNvPicPr>
            <a:picLocks noChangeAspect="1" noChangeArrowheads="1"/>
          </p:cNvPicPr>
          <p:nvPr/>
        </p:nvPicPr>
        <p:blipFill>
          <a:blip r:embed="rId2" cstate="print"/>
          <a:srcRect/>
          <a:stretch>
            <a:fillRect/>
          </a:stretch>
        </p:blipFill>
        <p:spPr bwMode="auto">
          <a:xfrm>
            <a:off x="1259632" y="2730202"/>
            <a:ext cx="6796086" cy="3954240"/>
          </a:xfrm>
          <a:prstGeom prst="rect">
            <a:avLst/>
          </a:prstGeom>
          <a:noFill/>
          <a:ln w="19050" algn="ctr">
            <a:noFill/>
            <a:miter lim="800000"/>
            <a:headEnd/>
            <a:tailEnd/>
          </a:ln>
        </p:spPr>
      </p:pic>
    </p:spTree>
    <p:extLst>
      <p:ext uri="{BB962C8B-B14F-4D97-AF65-F5344CB8AC3E}">
        <p14:creationId xmlns:p14="http://schemas.microsoft.com/office/powerpoint/2010/main" val="8928352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sp>
        <p:nvSpPr>
          <p:cNvPr id="15" name="Rectangle 6">
            <a:extLst>
              <a:ext uri="{FF2B5EF4-FFF2-40B4-BE49-F238E27FC236}">
                <a16:creationId xmlns="" xmlns:a16="http://schemas.microsoft.com/office/drawing/2014/main" id="{A03A940B-DEE6-483B-8887-37E21634EBFD}"/>
              </a:ext>
            </a:extLst>
          </p:cNvPr>
          <p:cNvSpPr txBox="1">
            <a:spLocks noChangeArrowheads="1"/>
          </p:cNvSpPr>
          <p:nvPr/>
        </p:nvSpPr>
        <p:spPr bwMode="auto">
          <a:xfrm>
            <a:off x="539552" y="2643471"/>
            <a:ext cx="8229600" cy="24377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系统</a:t>
            </a:r>
            <a:r>
              <a:rPr kumimoji="0" lang="zh-CN" altLang="en-US" sz="2400" b="1" kern="0" dirty="0">
                <a:solidFill>
                  <a:srgbClr val="FF0000"/>
                </a:solidFill>
                <a:latin typeface="黑体" pitchFamily="2" charset="-122"/>
                <a:ea typeface="黑体" pitchFamily="2" charset="-122"/>
              </a:rPr>
              <a:t>为每个进程建一张页表</a:t>
            </a:r>
            <a:r>
              <a:rPr kumimoji="0" lang="zh-CN" altLang="en-US" sz="2400" kern="0" dirty="0">
                <a:latin typeface="黑体" pitchFamily="2" charset="-122"/>
                <a:ea typeface="黑体" pitchFamily="2" charset="-122"/>
              </a:rPr>
              <a:t>，其在内存的起始</a:t>
            </a:r>
            <a:r>
              <a:rPr kumimoji="0" lang="zh-CN" altLang="en-US" sz="2400" b="1" kern="0" dirty="0">
                <a:solidFill>
                  <a:srgbClr val="FF0000"/>
                </a:solidFill>
                <a:latin typeface="黑体" pitchFamily="2" charset="-122"/>
                <a:ea typeface="黑体" pitchFamily="2" charset="-122"/>
              </a:rPr>
              <a:t>地址和长度</a:t>
            </a:r>
            <a:r>
              <a:rPr kumimoji="0" lang="zh-CN" altLang="en-US" sz="2400" kern="0" dirty="0">
                <a:latin typeface="黑体" pitchFamily="2" charset="-122"/>
                <a:ea typeface="黑体" pitchFamily="2" charset="-122"/>
              </a:rPr>
              <a:t>记录在该进程的</a:t>
            </a:r>
            <a:r>
              <a:rPr kumimoji="0" lang="en-US" altLang="zh-CN" sz="2400" b="1" kern="0" dirty="0">
                <a:latin typeface="黑体" pitchFamily="2" charset="-122"/>
                <a:ea typeface="黑体" pitchFamily="2" charset="-122"/>
              </a:rPr>
              <a:t>PCB</a:t>
            </a:r>
            <a:r>
              <a:rPr kumimoji="0" lang="zh-CN" altLang="en-US" sz="2400" kern="0" dirty="0">
                <a:latin typeface="黑体" pitchFamily="2" charset="-122"/>
                <a:ea typeface="黑体" pitchFamily="2" charset="-122"/>
              </a:rPr>
              <a:t>中</a:t>
            </a:r>
          </a:p>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在实际的系统中，为了节省存储空间，在页表中可以省去页号这一项</a:t>
            </a:r>
          </a:p>
          <a:p>
            <a:pPr eaLnBrk="1" hangingPunct="1">
              <a:lnSpc>
                <a:spcPct val="150000"/>
              </a:lnSpc>
              <a:buFont typeface="Wingdings" pitchFamily="2" charset="2"/>
              <a:buChar char="l"/>
            </a:pPr>
            <a:endParaRPr kumimoji="0" lang="zh-CN" altLang="en-US" sz="2400" kern="0" dirty="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16" name="Picture 7">
            <a:extLst>
              <a:ext uri="{FF2B5EF4-FFF2-40B4-BE49-F238E27FC236}">
                <a16:creationId xmlns="" xmlns:a16="http://schemas.microsoft.com/office/drawing/2014/main" id="{F1F897D9-57D0-4E01-8F7C-96D6789991DF}"/>
              </a:ext>
            </a:extLst>
          </p:cNvPr>
          <p:cNvPicPr>
            <a:picLocks noChangeAspect="1" noChangeArrowheads="1"/>
          </p:cNvPicPr>
          <p:nvPr/>
        </p:nvPicPr>
        <p:blipFill>
          <a:blip r:embed="rId2" cstate="print"/>
          <a:srcRect/>
          <a:stretch>
            <a:fillRect/>
          </a:stretch>
        </p:blipFill>
        <p:spPr bwMode="auto">
          <a:xfrm>
            <a:off x="1256654" y="5271425"/>
            <a:ext cx="6607175" cy="815975"/>
          </a:xfrm>
          <a:prstGeom prst="rect">
            <a:avLst/>
          </a:prstGeom>
          <a:noFill/>
          <a:ln w="19050" algn="ctr">
            <a:noFill/>
            <a:miter lim="800000"/>
            <a:headEnd/>
            <a:tailEnd/>
          </a:ln>
        </p:spPr>
      </p:pic>
    </p:spTree>
    <p:extLst>
      <p:ext uri="{BB962C8B-B14F-4D97-AF65-F5344CB8AC3E}">
        <p14:creationId xmlns:p14="http://schemas.microsoft.com/office/powerpoint/2010/main" val="3992952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graphicFrame>
        <p:nvGraphicFramePr>
          <p:cNvPr id="18" name="Object 4">
            <a:extLst>
              <a:ext uri="{FF2B5EF4-FFF2-40B4-BE49-F238E27FC236}">
                <a16:creationId xmlns="" xmlns:a16="http://schemas.microsoft.com/office/drawing/2014/main" id="{9CEDBE5F-93DF-4DCC-90C1-8F4A0432ED01}"/>
              </a:ext>
            </a:extLst>
          </p:cNvPr>
          <p:cNvGraphicFramePr>
            <a:graphicFrameLocks noChangeAspect="1"/>
          </p:cNvGraphicFramePr>
          <p:nvPr>
            <p:extLst>
              <p:ext uri="{D42A27DB-BD31-4B8C-83A1-F6EECF244321}">
                <p14:modId xmlns:p14="http://schemas.microsoft.com/office/powerpoint/2010/main" val="1115155257"/>
              </p:ext>
            </p:extLst>
          </p:nvPr>
        </p:nvGraphicFramePr>
        <p:xfrm>
          <a:off x="2032165" y="2276872"/>
          <a:ext cx="5591901" cy="4297347"/>
        </p:xfrm>
        <a:graphic>
          <a:graphicData uri="http://schemas.openxmlformats.org/presentationml/2006/ole">
            <mc:AlternateContent xmlns:mc="http://schemas.openxmlformats.org/markup-compatibility/2006">
              <mc:Choice xmlns:v="urn:schemas-microsoft-com:vml" Requires="v">
                <p:oleObj spid="_x0000_s31779" name="VISIO" r:id="rId3" imgW="2640960" imgH="2030760" progId="">
                  <p:embed/>
                </p:oleObj>
              </mc:Choice>
              <mc:Fallback>
                <p:oleObj name="VISIO" r:id="rId3" imgW="2640960" imgH="2030760" progId="">
                  <p:embed/>
                  <p:pic>
                    <p:nvPicPr>
                      <p:cNvPr id="184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165" y="2276872"/>
                        <a:ext cx="5591901" cy="4297347"/>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22483783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pic>
        <p:nvPicPr>
          <p:cNvPr id="12" name="Picture 7">
            <a:extLst>
              <a:ext uri="{FF2B5EF4-FFF2-40B4-BE49-F238E27FC236}">
                <a16:creationId xmlns="" xmlns:a16="http://schemas.microsoft.com/office/drawing/2014/main" id="{EDA7C592-1117-4AAD-8396-996BA2074547}"/>
              </a:ext>
            </a:extLst>
          </p:cNvPr>
          <p:cNvPicPr>
            <a:picLocks noChangeAspect="1" noChangeArrowheads="1"/>
          </p:cNvPicPr>
          <p:nvPr/>
        </p:nvPicPr>
        <p:blipFill>
          <a:blip r:embed="rId2" cstate="print"/>
          <a:srcRect/>
          <a:stretch>
            <a:fillRect/>
          </a:stretch>
        </p:blipFill>
        <p:spPr bwMode="auto">
          <a:xfrm>
            <a:off x="4917567" y="4718894"/>
            <a:ext cx="1825625" cy="2022475"/>
          </a:xfrm>
          <a:prstGeom prst="rect">
            <a:avLst/>
          </a:prstGeom>
          <a:noFill/>
          <a:ln w="9525">
            <a:noFill/>
            <a:miter lim="800000"/>
            <a:headEnd/>
            <a:tailEnd/>
          </a:ln>
        </p:spPr>
      </p:pic>
      <p:pic>
        <p:nvPicPr>
          <p:cNvPr id="15" name="Picture 8">
            <a:extLst>
              <a:ext uri="{FF2B5EF4-FFF2-40B4-BE49-F238E27FC236}">
                <a16:creationId xmlns="" xmlns:a16="http://schemas.microsoft.com/office/drawing/2014/main" id="{D568FFDE-FE98-44EC-B2C2-8C6250C0F91B}"/>
              </a:ext>
            </a:extLst>
          </p:cNvPr>
          <p:cNvPicPr>
            <a:picLocks noChangeAspect="1" noChangeArrowheads="1"/>
          </p:cNvPicPr>
          <p:nvPr/>
        </p:nvPicPr>
        <p:blipFill>
          <a:blip r:embed="rId3" cstate="print"/>
          <a:srcRect/>
          <a:stretch>
            <a:fillRect/>
          </a:stretch>
        </p:blipFill>
        <p:spPr bwMode="auto">
          <a:xfrm>
            <a:off x="7331347" y="2158323"/>
            <a:ext cx="1635125" cy="2287588"/>
          </a:xfrm>
          <a:prstGeom prst="rect">
            <a:avLst/>
          </a:prstGeom>
          <a:noFill/>
          <a:ln w="9525">
            <a:noFill/>
            <a:miter lim="800000"/>
            <a:headEnd/>
            <a:tailEnd/>
          </a:ln>
        </p:spPr>
      </p:pic>
      <p:pic>
        <p:nvPicPr>
          <p:cNvPr id="16" name="Picture 10">
            <a:extLst>
              <a:ext uri="{FF2B5EF4-FFF2-40B4-BE49-F238E27FC236}">
                <a16:creationId xmlns="" xmlns:a16="http://schemas.microsoft.com/office/drawing/2014/main" id="{D55845E1-608A-4B59-AAAE-0985DBA2EE7E}"/>
              </a:ext>
            </a:extLst>
          </p:cNvPr>
          <p:cNvPicPr>
            <a:picLocks noChangeAspect="1" noChangeArrowheads="1"/>
          </p:cNvPicPr>
          <p:nvPr/>
        </p:nvPicPr>
        <p:blipFill>
          <a:blip r:embed="rId4" cstate="print"/>
          <a:srcRect/>
          <a:stretch>
            <a:fillRect/>
          </a:stretch>
        </p:blipFill>
        <p:spPr bwMode="auto">
          <a:xfrm>
            <a:off x="1682820" y="2124724"/>
            <a:ext cx="2476500" cy="4539344"/>
          </a:xfrm>
          <a:prstGeom prst="rect">
            <a:avLst/>
          </a:prstGeom>
          <a:noFill/>
          <a:ln w="9525">
            <a:noFill/>
            <a:miter lim="800000"/>
            <a:headEnd/>
            <a:tailEnd/>
          </a:ln>
        </p:spPr>
      </p:pic>
      <p:pic>
        <p:nvPicPr>
          <p:cNvPr id="18" name="Picture 11">
            <a:extLst>
              <a:ext uri="{FF2B5EF4-FFF2-40B4-BE49-F238E27FC236}">
                <a16:creationId xmlns="" xmlns:a16="http://schemas.microsoft.com/office/drawing/2014/main" id="{E99A9A59-2FDA-44DE-967D-BCDB91E99E8C}"/>
              </a:ext>
            </a:extLst>
          </p:cNvPr>
          <p:cNvPicPr>
            <a:picLocks noChangeAspect="1" noChangeArrowheads="1"/>
          </p:cNvPicPr>
          <p:nvPr/>
        </p:nvPicPr>
        <p:blipFill>
          <a:blip r:embed="rId5" cstate="print"/>
          <a:srcRect/>
          <a:stretch>
            <a:fillRect/>
          </a:stretch>
        </p:blipFill>
        <p:spPr bwMode="auto">
          <a:xfrm>
            <a:off x="4851172" y="2239286"/>
            <a:ext cx="1635125" cy="2125662"/>
          </a:xfrm>
          <a:prstGeom prst="rect">
            <a:avLst/>
          </a:prstGeom>
          <a:noFill/>
          <a:ln w="9525">
            <a:noFill/>
            <a:miter lim="800000"/>
            <a:headEnd/>
            <a:tailEnd/>
          </a:ln>
        </p:spPr>
      </p:pic>
      <p:pic>
        <p:nvPicPr>
          <p:cNvPr id="19" name="Picture 12">
            <a:extLst>
              <a:ext uri="{FF2B5EF4-FFF2-40B4-BE49-F238E27FC236}">
                <a16:creationId xmlns="" xmlns:a16="http://schemas.microsoft.com/office/drawing/2014/main" id="{47EDDBE6-D72D-486D-AD4C-8A4FA8A937E1}"/>
              </a:ext>
            </a:extLst>
          </p:cNvPr>
          <p:cNvPicPr>
            <a:picLocks noChangeAspect="1" noChangeArrowheads="1"/>
          </p:cNvPicPr>
          <p:nvPr/>
        </p:nvPicPr>
        <p:blipFill>
          <a:blip r:embed="rId6" cstate="print"/>
          <a:srcRect/>
          <a:stretch>
            <a:fillRect/>
          </a:stretch>
        </p:blipFill>
        <p:spPr bwMode="auto">
          <a:xfrm>
            <a:off x="7515295" y="5127353"/>
            <a:ext cx="1520825" cy="1471612"/>
          </a:xfrm>
          <a:prstGeom prst="rect">
            <a:avLst/>
          </a:prstGeom>
          <a:noFill/>
          <a:ln w="9525">
            <a:noFill/>
            <a:miter lim="800000"/>
            <a:headEnd/>
            <a:tailEnd/>
          </a:ln>
        </p:spPr>
      </p:pic>
    </p:spTree>
    <p:extLst>
      <p:ext uri="{BB962C8B-B14F-4D97-AF65-F5344CB8AC3E}">
        <p14:creationId xmlns:p14="http://schemas.microsoft.com/office/powerpoint/2010/main" val="560575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E1C05013-27DF-4A7A-9D08-C7B4E29B7F46}"/>
              </a:ext>
            </a:extLst>
          </p:cNvPr>
          <p:cNvSpPr>
            <a:spLocks noGrp="1" noChangeArrowheads="1"/>
          </p:cNvSpPr>
          <p:nvPr>
            <p:ph type="title"/>
          </p:nvPr>
        </p:nvSpPr>
        <p:spPr>
          <a:xfrm>
            <a:off x="3347864" y="1138386"/>
            <a:ext cx="3106440" cy="646331"/>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地址的概念</a:t>
            </a:r>
            <a:br>
              <a:rPr lang="zh-CN" altLang="en-US" sz="4000" dirty="0">
                <a:solidFill>
                  <a:srgbClr val="FF0000"/>
                </a:solidFill>
                <a:latin typeface="华文楷体" panose="02010600040101010101" pitchFamily="2" charset="-122"/>
                <a:ea typeface="华文楷体" panose="02010600040101010101" pitchFamily="2" charset="-122"/>
              </a:rPr>
            </a:br>
            <a:endParaRPr lang="zh-CN" altLang="en-US" sz="4000" dirty="0">
              <a:solidFill>
                <a:srgbClr val="FF0000"/>
              </a:solidFill>
              <a:latin typeface="华文楷体" panose="02010600040101010101" pitchFamily="2" charset="-122"/>
              <a:ea typeface="华文楷体" panose="02010600040101010101" pitchFamily="2" charset="-122"/>
            </a:endParaRPr>
          </a:p>
        </p:txBody>
      </p:sp>
      <p:sp>
        <p:nvSpPr>
          <p:cNvPr id="5" name="Rectangle 3">
            <a:extLst>
              <a:ext uri="{FF2B5EF4-FFF2-40B4-BE49-F238E27FC236}">
                <a16:creationId xmlns="" xmlns:a16="http://schemas.microsoft.com/office/drawing/2014/main" id="{600C1E35-9EBC-4397-BB31-89A0137386CB}"/>
              </a:ext>
            </a:extLst>
          </p:cNvPr>
          <p:cNvSpPr txBox="1">
            <a:spLocks noChangeArrowheads="1"/>
          </p:cNvSpPr>
          <p:nvPr/>
        </p:nvSpPr>
        <p:spPr>
          <a:xfrm>
            <a:off x="457200" y="2777544"/>
            <a:ext cx="8229600" cy="2928938"/>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sz="2000" dirty="0">
                <a:solidFill>
                  <a:srgbClr val="FFC000"/>
                </a:solidFill>
                <a:latin typeface="黑体" pitchFamily="2" charset="-122"/>
                <a:ea typeface="黑体" pitchFamily="2" charset="-122"/>
              </a:rPr>
              <a:t>地址映射</a:t>
            </a:r>
            <a:r>
              <a:rPr kumimoji="0" lang="en-US" altLang="zh-CN" sz="2000" dirty="0">
                <a:solidFill>
                  <a:srgbClr val="FFC000"/>
                </a:solidFill>
                <a:latin typeface="黑体" pitchFamily="2" charset="-122"/>
                <a:ea typeface="黑体" pitchFamily="2" charset="-122"/>
              </a:rPr>
              <a:t>(address mapping)</a:t>
            </a:r>
            <a:r>
              <a:rPr kumimoji="0" lang="zh-CN" altLang="en-US" sz="2000" dirty="0">
                <a:solidFill>
                  <a:srgbClr val="FFC000"/>
                </a:solidFill>
                <a:latin typeface="黑体" pitchFamily="2" charset="-122"/>
                <a:ea typeface="黑体" pitchFamily="2" charset="-122"/>
              </a:rPr>
              <a:t>：</a:t>
            </a:r>
            <a:r>
              <a:rPr kumimoji="0" lang="zh-CN" altLang="en-US" sz="2000" dirty="0">
                <a:latin typeface="黑体" pitchFamily="2" charset="-122"/>
                <a:ea typeface="黑体" pitchFamily="2" charset="-122"/>
              </a:rPr>
              <a:t>将用户程序中的逻辑地址转换为运行时由机器直接寻址的物理地址。有时也称为</a:t>
            </a:r>
            <a:r>
              <a:rPr kumimoji="0" lang="zh-CN" altLang="en-US" sz="2000" dirty="0">
                <a:solidFill>
                  <a:srgbClr val="FFC000"/>
                </a:solidFill>
                <a:latin typeface="黑体" pitchFamily="2" charset="-122"/>
                <a:ea typeface="黑体" pitchFamily="2" charset="-122"/>
              </a:rPr>
              <a:t>地址变换、地址重定位。</a:t>
            </a:r>
          </a:p>
          <a:p>
            <a:pPr fontAlgn="auto">
              <a:lnSpc>
                <a:spcPct val="150000"/>
              </a:lnSpc>
            </a:pPr>
            <a:r>
              <a:rPr kumimoji="0" lang="zh-CN" altLang="en-US" sz="2000" dirty="0">
                <a:latin typeface="黑体" pitchFamily="2" charset="-122"/>
                <a:ea typeface="黑体" pitchFamily="2" charset="-122"/>
              </a:rPr>
              <a:t>当程序装入内存时，操作系统要为该程序分配一个合适的内存空间，由于程序的逻辑地址与分配到内存物理地址不一致，而</a:t>
            </a:r>
            <a:r>
              <a:rPr kumimoji="0" lang="en-US" altLang="zh-CN" sz="2000" dirty="0">
                <a:latin typeface="黑体" pitchFamily="2" charset="-122"/>
                <a:ea typeface="黑体" pitchFamily="2" charset="-122"/>
              </a:rPr>
              <a:t>CPU</a:t>
            </a:r>
            <a:r>
              <a:rPr kumimoji="0" lang="zh-CN" altLang="en-US" sz="2000" dirty="0">
                <a:latin typeface="黑体" pitchFamily="2" charset="-122"/>
                <a:ea typeface="黑体" pitchFamily="2" charset="-122"/>
              </a:rPr>
              <a:t>执行指令时，是按物理地址进行的，所以要进行地址转换。</a:t>
            </a:r>
          </a:p>
          <a:p>
            <a:pPr fontAlgn="auto">
              <a:lnSpc>
                <a:spcPct val="150000"/>
              </a:lnSpc>
              <a:buFont typeface="Wingdings" pitchFamily="2" charset="2"/>
              <a:buChar char="l"/>
            </a:pPr>
            <a:endParaRPr kumimoji="0" lang="en-US" altLang="zh-CN" sz="2000" dirty="0">
              <a:latin typeface="黑体" pitchFamily="2" charset="-122"/>
              <a:ea typeface="黑体" pitchFamily="2" charset="-122"/>
            </a:endParaRPr>
          </a:p>
        </p:txBody>
      </p:sp>
    </p:spTree>
    <p:extLst>
      <p:ext uri="{BB962C8B-B14F-4D97-AF65-F5344CB8AC3E}">
        <p14:creationId xmlns:p14="http://schemas.microsoft.com/office/powerpoint/2010/main" val="3006113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kumimoji="0" lang="zh-CN" altLang="en-US" sz="3200" b="1" dirty="0">
                <a:solidFill>
                  <a:srgbClr val="FF0000"/>
                </a:solidFill>
                <a:latin typeface="黑体" pitchFamily="2" charset="-122"/>
                <a:ea typeface="黑体" pitchFamily="2" charset="-122"/>
              </a:rPr>
              <a:t>分页存储管理的基本方法 </a:t>
            </a:r>
          </a:p>
        </p:txBody>
      </p:sp>
      <p:sp>
        <p:nvSpPr>
          <p:cNvPr id="11" name="Text Box 3">
            <a:extLst>
              <a:ext uri="{FF2B5EF4-FFF2-40B4-BE49-F238E27FC236}">
                <a16:creationId xmlns="" xmlns:a16="http://schemas.microsoft.com/office/drawing/2014/main" id="{227B2E00-F92E-4546-B29C-D14A294AF021}"/>
              </a:ext>
            </a:extLst>
          </p:cNvPr>
          <p:cNvSpPr txBox="1">
            <a:spLocks noChangeArrowheads="1"/>
          </p:cNvSpPr>
          <p:nvPr/>
        </p:nvSpPr>
        <p:spPr bwMode="auto">
          <a:xfrm>
            <a:off x="433164" y="2210303"/>
            <a:ext cx="2914700" cy="476669"/>
          </a:xfrm>
          <a:prstGeom prst="rect">
            <a:avLst/>
          </a:prstGeom>
          <a:noFill/>
          <a:ln w="9525">
            <a:noFill/>
            <a:miter lim="800000"/>
            <a:headEnd/>
            <a:tailEnd/>
          </a:ln>
        </p:spPr>
        <p:txBody>
          <a:bodyPr wrap="square">
            <a:spAutoFit/>
          </a:bodyPr>
          <a:lstStyle/>
          <a:p>
            <a:pPr algn="just">
              <a:lnSpc>
                <a:spcPct val="120000"/>
              </a:lnSpc>
              <a:spcBef>
                <a:spcPct val="50000"/>
              </a:spcBef>
            </a:pPr>
            <a:r>
              <a:rPr lang="en-US" altLang="zh-CN" dirty="0">
                <a:solidFill>
                  <a:srgbClr val="6600FF"/>
                </a:solidFill>
                <a:latin typeface="黑体" pitchFamily="2" charset="-122"/>
                <a:ea typeface="黑体" pitchFamily="2" charset="-122"/>
              </a:rPr>
              <a:t>3.</a:t>
            </a:r>
            <a:r>
              <a:rPr lang="zh-CN" altLang="en-US" dirty="0">
                <a:solidFill>
                  <a:srgbClr val="6600FF"/>
                </a:solidFill>
                <a:latin typeface="黑体" pitchFamily="2" charset="-122"/>
                <a:ea typeface="黑体" pitchFamily="2" charset="-122"/>
              </a:rPr>
              <a:t>页表</a:t>
            </a:r>
          </a:p>
        </p:txBody>
      </p:sp>
      <p:grpSp>
        <p:nvGrpSpPr>
          <p:cNvPr id="72" name="Group 4">
            <a:extLst>
              <a:ext uri="{FF2B5EF4-FFF2-40B4-BE49-F238E27FC236}">
                <a16:creationId xmlns="" xmlns:a16="http://schemas.microsoft.com/office/drawing/2014/main" id="{316B6CFB-3CCE-4BAA-A968-70285044C703}"/>
              </a:ext>
            </a:extLst>
          </p:cNvPr>
          <p:cNvGrpSpPr>
            <a:grpSpLocks/>
          </p:cNvGrpSpPr>
          <p:nvPr/>
        </p:nvGrpSpPr>
        <p:grpSpPr bwMode="auto">
          <a:xfrm>
            <a:off x="1475656" y="2382793"/>
            <a:ext cx="7489527" cy="4055976"/>
            <a:chOff x="-48" y="508"/>
            <a:chExt cx="5773" cy="3092"/>
          </a:xfrm>
        </p:grpSpPr>
        <p:grpSp>
          <p:nvGrpSpPr>
            <p:cNvPr id="73" name="Group 5">
              <a:extLst>
                <a:ext uri="{FF2B5EF4-FFF2-40B4-BE49-F238E27FC236}">
                  <a16:creationId xmlns="" xmlns:a16="http://schemas.microsoft.com/office/drawing/2014/main" id="{9E5D9845-16D3-4825-9D77-0BF79E7DE249}"/>
                </a:ext>
              </a:extLst>
            </p:cNvPr>
            <p:cNvGrpSpPr>
              <a:grpSpLocks/>
            </p:cNvGrpSpPr>
            <p:nvPr/>
          </p:nvGrpSpPr>
          <p:grpSpPr bwMode="auto">
            <a:xfrm>
              <a:off x="384" y="864"/>
              <a:ext cx="1440" cy="2064"/>
              <a:chOff x="576" y="864"/>
              <a:chExt cx="1248" cy="2064"/>
            </a:xfrm>
          </p:grpSpPr>
          <p:sp>
            <p:nvSpPr>
              <p:cNvPr id="126" name="Rectangle 6">
                <a:extLst>
                  <a:ext uri="{FF2B5EF4-FFF2-40B4-BE49-F238E27FC236}">
                    <a16:creationId xmlns="" xmlns:a16="http://schemas.microsoft.com/office/drawing/2014/main" id="{0701821F-7F53-4249-AEF0-B3299BB8830E}"/>
                  </a:ext>
                </a:extLst>
              </p:cNvPr>
              <p:cNvSpPr>
                <a:spLocks noChangeArrowheads="1"/>
              </p:cNvSpPr>
              <p:nvPr/>
            </p:nvSpPr>
            <p:spPr bwMode="auto">
              <a:xfrm>
                <a:off x="576" y="864"/>
                <a:ext cx="1248" cy="528"/>
              </a:xfrm>
              <a:prstGeom prst="rect">
                <a:avLst/>
              </a:prstGeom>
              <a:noFill/>
              <a:ln w="9525">
                <a:solidFill>
                  <a:srgbClr val="000000"/>
                </a:solid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a:ln>
                      <a:noFill/>
                    </a:ln>
                    <a:solidFill>
                      <a:srgbClr val="000000"/>
                    </a:solidFill>
                    <a:effectLst/>
                    <a:uLnTx/>
                    <a:uFillTx/>
                  </a:rPr>
                  <a:t>mov</a:t>
                </a:r>
                <a:r>
                  <a:rPr kumimoji="0" lang="en-US" altLang="zh-CN" sz="1800" b="0" i="0" u="none" strike="noStrike" kern="0" cap="none" spc="0" normalizeH="0" baseline="0" noProof="0" dirty="0">
                    <a:ln>
                      <a:noFill/>
                    </a:ln>
                    <a:solidFill>
                      <a:srgbClr val="000000"/>
                    </a:solidFill>
                    <a:effectLst/>
                    <a:uLnTx/>
                    <a:uFillTx/>
                  </a:rPr>
                  <a:t> Ax (2500)</a:t>
                </a:r>
              </a:p>
            </p:txBody>
          </p:sp>
          <p:sp>
            <p:nvSpPr>
              <p:cNvPr id="127" name="Rectangle 7">
                <a:extLst>
                  <a:ext uri="{FF2B5EF4-FFF2-40B4-BE49-F238E27FC236}">
                    <a16:creationId xmlns="" xmlns:a16="http://schemas.microsoft.com/office/drawing/2014/main" id="{16A359B8-FF22-4F5A-905D-E2A10286E18A}"/>
                  </a:ext>
                </a:extLst>
              </p:cNvPr>
              <p:cNvSpPr>
                <a:spLocks noChangeArrowheads="1"/>
              </p:cNvSpPr>
              <p:nvPr/>
            </p:nvSpPr>
            <p:spPr bwMode="auto">
              <a:xfrm>
                <a:off x="576" y="1392"/>
                <a:ext cx="1248" cy="100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8" name="Rectangle 8">
                <a:extLst>
                  <a:ext uri="{FF2B5EF4-FFF2-40B4-BE49-F238E27FC236}">
                    <a16:creationId xmlns="" xmlns:a16="http://schemas.microsoft.com/office/drawing/2014/main" id="{7021D289-A649-4800-8582-75D57E374E37}"/>
                  </a:ext>
                </a:extLst>
              </p:cNvPr>
              <p:cNvSpPr>
                <a:spLocks noChangeArrowheads="1"/>
              </p:cNvSpPr>
              <p:nvPr/>
            </p:nvSpPr>
            <p:spPr bwMode="auto">
              <a:xfrm>
                <a:off x="576" y="2400"/>
                <a:ext cx="1248" cy="52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grpSp>
        <p:sp>
          <p:nvSpPr>
            <p:cNvPr id="74" name="Rectangle 9">
              <a:extLst>
                <a:ext uri="{FF2B5EF4-FFF2-40B4-BE49-F238E27FC236}">
                  <a16:creationId xmlns="" xmlns:a16="http://schemas.microsoft.com/office/drawing/2014/main" id="{BF18F55B-94AD-44A6-B145-0351BF5DD1F5}"/>
                </a:ext>
              </a:extLst>
            </p:cNvPr>
            <p:cNvSpPr>
              <a:spLocks noChangeArrowheads="1"/>
            </p:cNvSpPr>
            <p:nvPr/>
          </p:nvSpPr>
          <p:spPr bwMode="auto">
            <a:xfrm>
              <a:off x="2352" y="1296"/>
              <a:ext cx="1008" cy="148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5" name="Line 10">
              <a:extLst>
                <a:ext uri="{FF2B5EF4-FFF2-40B4-BE49-F238E27FC236}">
                  <a16:creationId xmlns="" xmlns:a16="http://schemas.microsoft.com/office/drawing/2014/main" id="{C84A72A2-F810-4FF3-A0BD-A83A129187B8}"/>
                </a:ext>
              </a:extLst>
            </p:cNvPr>
            <p:cNvSpPr>
              <a:spLocks noChangeShapeType="1"/>
            </p:cNvSpPr>
            <p:nvPr/>
          </p:nvSpPr>
          <p:spPr bwMode="auto">
            <a:xfrm>
              <a:off x="2832" y="1296"/>
              <a:ext cx="0" cy="1488"/>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6" name="Line 11">
              <a:extLst>
                <a:ext uri="{FF2B5EF4-FFF2-40B4-BE49-F238E27FC236}">
                  <a16:creationId xmlns="" xmlns:a16="http://schemas.microsoft.com/office/drawing/2014/main" id="{DBA062B0-FEFA-47CE-A59C-54A9DA674992}"/>
                </a:ext>
              </a:extLst>
            </p:cNvPr>
            <p:cNvSpPr>
              <a:spLocks noChangeShapeType="1"/>
            </p:cNvSpPr>
            <p:nvPr/>
          </p:nvSpPr>
          <p:spPr bwMode="auto">
            <a:xfrm>
              <a:off x="2352" y="1632"/>
              <a:ext cx="1008"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7" name="Line 12">
              <a:extLst>
                <a:ext uri="{FF2B5EF4-FFF2-40B4-BE49-F238E27FC236}">
                  <a16:creationId xmlns="" xmlns:a16="http://schemas.microsoft.com/office/drawing/2014/main" id="{1511640D-11BF-402C-92BF-DEB8B8206FA6}"/>
                </a:ext>
              </a:extLst>
            </p:cNvPr>
            <p:cNvSpPr>
              <a:spLocks noChangeShapeType="1"/>
            </p:cNvSpPr>
            <p:nvPr/>
          </p:nvSpPr>
          <p:spPr bwMode="auto">
            <a:xfrm>
              <a:off x="2352" y="2016"/>
              <a:ext cx="1008"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8" name="Line 13">
              <a:extLst>
                <a:ext uri="{FF2B5EF4-FFF2-40B4-BE49-F238E27FC236}">
                  <a16:creationId xmlns="" xmlns:a16="http://schemas.microsoft.com/office/drawing/2014/main" id="{FFA343C4-2709-4A3B-AFC3-17870E0036A9}"/>
                </a:ext>
              </a:extLst>
            </p:cNvPr>
            <p:cNvSpPr>
              <a:spLocks noChangeShapeType="1"/>
            </p:cNvSpPr>
            <p:nvPr/>
          </p:nvSpPr>
          <p:spPr bwMode="auto">
            <a:xfrm>
              <a:off x="2352" y="2400"/>
              <a:ext cx="1008"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9" name="Rectangle 14">
              <a:extLst>
                <a:ext uri="{FF2B5EF4-FFF2-40B4-BE49-F238E27FC236}">
                  <a16:creationId xmlns="" xmlns:a16="http://schemas.microsoft.com/office/drawing/2014/main" id="{8CC38D8F-3732-440F-8319-ACE7DE1BBFEA}"/>
                </a:ext>
              </a:extLst>
            </p:cNvPr>
            <p:cNvSpPr>
              <a:spLocks noChangeArrowheads="1"/>
            </p:cNvSpPr>
            <p:nvPr/>
          </p:nvSpPr>
          <p:spPr bwMode="auto">
            <a:xfrm>
              <a:off x="3936" y="768"/>
              <a:ext cx="1392" cy="384"/>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0" name="Rectangle 15">
              <a:extLst>
                <a:ext uri="{FF2B5EF4-FFF2-40B4-BE49-F238E27FC236}">
                  <a16:creationId xmlns="" xmlns:a16="http://schemas.microsoft.com/office/drawing/2014/main" id="{7C4010E6-45A4-4752-8927-6FCEFF637134}"/>
                </a:ext>
              </a:extLst>
            </p:cNvPr>
            <p:cNvSpPr>
              <a:spLocks noChangeArrowheads="1"/>
            </p:cNvSpPr>
            <p:nvPr/>
          </p:nvSpPr>
          <p:spPr bwMode="auto">
            <a:xfrm>
              <a:off x="3936" y="1152"/>
              <a:ext cx="1392" cy="384"/>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1" name="Rectangle 16">
              <a:extLst>
                <a:ext uri="{FF2B5EF4-FFF2-40B4-BE49-F238E27FC236}">
                  <a16:creationId xmlns="" xmlns:a16="http://schemas.microsoft.com/office/drawing/2014/main" id="{6EDDC602-56F1-4455-AD36-F39BEA3DE45C}"/>
                </a:ext>
              </a:extLst>
            </p:cNvPr>
            <p:cNvSpPr>
              <a:spLocks noChangeArrowheads="1"/>
            </p:cNvSpPr>
            <p:nvPr/>
          </p:nvSpPr>
          <p:spPr bwMode="auto">
            <a:xfrm>
              <a:off x="3936" y="1536"/>
              <a:ext cx="1392" cy="480"/>
            </a:xfrm>
            <a:prstGeom prst="rect">
              <a:avLst/>
            </a:prstGeom>
            <a:noFill/>
            <a:ln w="9525">
              <a:solidFill>
                <a:srgbClr val="000000"/>
              </a:solid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mov AX (2500)</a:t>
              </a:r>
            </a:p>
          </p:txBody>
        </p:sp>
        <p:sp>
          <p:nvSpPr>
            <p:cNvPr id="82" name="Rectangle 17">
              <a:extLst>
                <a:ext uri="{FF2B5EF4-FFF2-40B4-BE49-F238E27FC236}">
                  <a16:creationId xmlns="" xmlns:a16="http://schemas.microsoft.com/office/drawing/2014/main" id="{6281E6B0-F3B7-4B97-8275-BAE384103C63}"/>
                </a:ext>
              </a:extLst>
            </p:cNvPr>
            <p:cNvSpPr>
              <a:spLocks noChangeArrowheads="1"/>
            </p:cNvSpPr>
            <p:nvPr/>
          </p:nvSpPr>
          <p:spPr bwMode="auto">
            <a:xfrm>
              <a:off x="3936" y="2016"/>
              <a:ext cx="1392" cy="432"/>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3" name="Rectangle 18">
              <a:extLst>
                <a:ext uri="{FF2B5EF4-FFF2-40B4-BE49-F238E27FC236}">
                  <a16:creationId xmlns="" xmlns:a16="http://schemas.microsoft.com/office/drawing/2014/main" id="{B94CC397-5BB6-4CAB-9433-8751D6FC5356}"/>
                </a:ext>
              </a:extLst>
            </p:cNvPr>
            <p:cNvSpPr>
              <a:spLocks noChangeArrowheads="1"/>
            </p:cNvSpPr>
            <p:nvPr/>
          </p:nvSpPr>
          <p:spPr bwMode="auto">
            <a:xfrm>
              <a:off x="3936" y="2448"/>
              <a:ext cx="1392" cy="528"/>
            </a:xfrm>
            <a:prstGeom prst="rect">
              <a:avLst/>
            </a:prstGeom>
            <a:noFill/>
            <a:ln w="9525">
              <a:solidFill>
                <a:srgbClr val="000000"/>
              </a:solidFill>
              <a:miter lim="800000"/>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4" name="Rectangle 19">
              <a:extLst>
                <a:ext uri="{FF2B5EF4-FFF2-40B4-BE49-F238E27FC236}">
                  <a16:creationId xmlns="" xmlns:a16="http://schemas.microsoft.com/office/drawing/2014/main" id="{FE73F182-2CCA-4800-9FDB-93D53C680E16}"/>
                </a:ext>
              </a:extLst>
            </p:cNvPr>
            <p:cNvSpPr>
              <a:spLocks noChangeArrowheads="1"/>
            </p:cNvSpPr>
            <p:nvPr/>
          </p:nvSpPr>
          <p:spPr bwMode="auto">
            <a:xfrm>
              <a:off x="3936" y="2976"/>
              <a:ext cx="1392" cy="336"/>
            </a:xfrm>
            <a:prstGeom prst="rect">
              <a:avLst/>
            </a:prstGeom>
            <a:noFill/>
            <a:ln w="9525">
              <a:solidFill>
                <a:srgbClr val="000000"/>
              </a:solid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123    </a:t>
              </a:r>
            </a:p>
          </p:txBody>
        </p:sp>
        <p:sp>
          <p:nvSpPr>
            <p:cNvPr id="85" name="Line 20">
              <a:extLst>
                <a:ext uri="{FF2B5EF4-FFF2-40B4-BE49-F238E27FC236}">
                  <a16:creationId xmlns="" xmlns:a16="http://schemas.microsoft.com/office/drawing/2014/main" id="{47346EC9-9445-4519-A28A-AB40420A919F}"/>
                </a:ext>
              </a:extLst>
            </p:cNvPr>
            <p:cNvSpPr>
              <a:spLocks noChangeShapeType="1"/>
            </p:cNvSpPr>
            <p:nvPr/>
          </p:nvSpPr>
          <p:spPr bwMode="auto">
            <a:xfrm>
              <a:off x="3936" y="3312"/>
              <a:ext cx="0" cy="288"/>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6" name="Line 21">
              <a:extLst>
                <a:ext uri="{FF2B5EF4-FFF2-40B4-BE49-F238E27FC236}">
                  <a16:creationId xmlns="" xmlns:a16="http://schemas.microsoft.com/office/drawing/2014/main" id="{E4721D4A-7F7E-4A29-BC2E-7FA4C29C0508}"/>
                </a:ext>
              </a:extLst>
            </p:cNvPr>
            <p:cNvSpPr>
              <a:spLocks noChangeShapeType="1"/>
            </p:cNvSpPr>
            <p:nvPr/>
          </p:nvSpPr>
          <p:spPr bwMode="auto">
            <a:xfrm>
              <a:off x="5328" y="3312"/>
              <a:ext cx="0" cy="288"/>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7" name="Text Box 22">
              <a:extLst>
                <a:ext uri="{FF2B5EF4-FFF2-40B4-BE49-F238E27FC236}">
                  <a16:creationId xmlns="" xmlns:a16="http://schemas.microsoft.com/office/drawing/2014/main" id="{4C61EFFD-D6B9-4AFF-B953-470BD1D1F7AE}"/>
                </a:ext>
              </a:extLst>
            </p:cNvPr>
            <p:cNvSpPr txBox="1">
              <a:spLocks noChangeArrowheads="1"/>
            </p:cNvSpPr>
            <p:nvPr/>
          </p:nvSpPr>
          <p:spPr bwMode="auto">
            <a:xfrm>
              <a:off x="2316" y="1305"/>
              <a:ext cx="52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页号</a:t>
              </a:r>
            </a:p>
          </p:txBody>
        </p:sp>
        <p:sp>
          <p:nvSpPr>
            <p:cNvPr id="88" name="Text Box 23">
              <a:extLst>
                <a:ext uri="{FF2B5EF4-FFF2-40B4-BE49-F238E27FC236}">
                  <a16:creationId xmlns="" xmlns:a16="http://schemas.microsoft.com/office/drawing/2014/main" id="{3BA4C968-E246-4A6F-8BB1-A8B7116876BD}"/>
                </a:ext>
              </a:extLst>
            </p:cNvPr>
            <p:cNvSpPr txBox="1">
              <a:spLocks noChangeArrowheads="1"/>
            </p:cNvSpPr>
            <p:nvPr/>
          </p:nvSpPr>
          <p:spPr bwMode="auto">
            <a:xfrm>
              <a:off x="2796" y="1305"/>
              <a:ext cx="52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块号</a:t>
              </a:r>
            </a:p>
          </p:txBody>
        </p:sp>
        <p:sp>
          <p:nvSpPr>
            <p:cNvPr id="89" name="Text Box 24">
              <a:extLst>
                <a:ext uri="{FF2B5EF4-FFF2-40B4-BE49-F238E27FC236}">
                  <a16:creationId xmlns="" xmlns:a16="http://schemas.microsoft.com/office/drawing/2014/main" id="{4CB64CA8-A0BA-4806-A305-466D3E6C9BEE}"/>
                </a:ext>
              </a:extLst>
            </p:cNvPr>
            <p:cNvSpPr txBox="1">
              <a:spLocks noChangeArrowheads="1"/>
            </p:cNvSpPr>
            <p:nvPr/>
          </p:nvSpPr>
          <p:spPr bwMode="auto">
            <a:xfrm>
              <a:off x="2460" y="1694"/>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p>
          </p:txBody>
        </p:sp>
        <p:sp>
          <p:nvSpPr>
            <p:cNvPr id="90" name="Text Box 25">
              <a:extLst>
                <a:ext uri="{FF2B5EF4-FFF2-40B4-BE49-F238E27FC236}">
                  <a16:creationId xmlns="" xmlns:a16="http://schemas.microsoft.com/office/drawing/2014/main" id="{E829FA26-43CE-43A1-A5B6-A8D6AC893DE3}"/>
                </a:ext>
              </a:extLst>
            </p:cNvPr>
            <p:cNvSpPr txBox="1">
              <a:spLocks noChangeArrowheads="1"/>
            </p:cNvSpPr>
            <p:nvPr/>
          </p:nvSpPr>
          <p:spPr bwMode="auto">
            <a:xfrm>
              <a:off x="2460" y="2030"/>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a:t>
              </a:r>
            </a:p>
          </p:txBody>
        </p:sp>
        <p:sp>
          <p:nvSpPr>
            <p:cNvPr id="91" name="Text Box 26">
              <a:extLst>
                <a:ext uri="{FF2B5EF4-FFF2-40B4-BE49-F238E27FC236}">
                  <a16:creationId xmlns="" xmlns:a16="http://schemas.microsoft.com/office/drawing/2014/main" id="{F55E6135-27D1-4BEF-A89A-5F5E2D62D4A2}"/>
                </a:ext>
              </a:extLst>
            </p:cNvPr>
            <p:cNvSpPr txBox="1">
              <a:spLocks noChangeArrowheads="1"/>
            </p:cNvSpPr>
            <p:nvPr/>
          </p:nvSpPr>
          <p:spPr bwMode="auto">
            <a:xfrm>
              <a:off x="2460" y="2414"/>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p>
          </p:txBody>
        </p:sp>
        <p:sp>
          <p:nvSpPr>
            <p:cNvPr id="92" name="Text Box 27">
              <a:extLst>
                <a:ext uri="{FF2B5EF4-FFF2-40B4-BE49-F238E27FC236}">
                  <a16:creationId xmlns="" xmlns:a16="http://schemas.microsoft.com/office/drawing/2014/main" id="{6A688FEF-B6C8-4506-A4AA-64B14C51536B}"/>
                </a:ext>
              </a:extLst>
            </p:cNvPr>
            <p:cNvSpPr txBox="1">
              <a:spLocks noChangeArrowheads="1"/>
            </p:cNvSpPr>
            <p:nvPr/>
          </p:nvSpPr>
          <p:spPr bwMode="auto">
            <a:xfrm>
              <a:off x="2976" y="1694"/>
              <a:ext cx="21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p>
          </p:txBody>
        </p:sp>
        <p:sp>
          <p:nvSpPr>
            <p:cNvPr id="93" name="Text Box 28">
              <a:extLst>
                <a:ext uri="{FF2B5EF4-FFF2-40B4-BE49-F238E27FC236}">
                  <a16:creationId xmlns="" xmlns:a16="http://schemas.microsoft.com/office/drawing/2014/main" id="{5DF21FD9-D48F-44DE-BF22-28477AFBF84A}"/>
                </a:ext>
              </a:extLst>
            </p:cNvPr>
            <p:cNvSpPr txBox="1">
              <a:spLocks noChangeArrowheads="1"/>
            </p:cNvSpPr>
            <p:nvPr/>
          </p:nvSpPr>
          <p:spPr bwMode="auto">
            <a:xfrm>
              <a:off x="2976" y="2030"/>
              <a:ext cx="21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a:t>
              </a:r>
            </a:p>
          </p:txBody>
        </p:sp>
        <p:sp>
          <p:nvSpPr>
            <p:cNvPr id="94" name="Text Box 29">
              <a:extLst>
                <a:ext uri="{FF2B5EF4-FFF2-40B4-BE49-F238E27FC236}">
                  <a16:creationId xmlns="" xmlns:a16="http://schemas.microsoft.com/office/drawing/2014/main" id="{125BD594-16FB-477E-BDD3-4A169E77FD59}"/>
                </a:ext>
              </a:extLst>
            </p:cNvPr>
            <p:cNvSpPr txBox="1">
              <a:spLocks noChangeArrowheads="1"/>
            </p:cNvSpPr>
            <p:nvPr/>
          </p:nvSpPr>
          <p:spPr bwMode="auto">
            <a:xfrm>
              <a:off x="2976" y="2414"/>
              <a:ext cx="21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8</a:t>
              </a:r>
            </a:p>
          </p:txBody>
        </p:sp>
        <p:sp>
          <p:nvSpPr>
            <p:cNvPr id="95" name="Freeform 30">
              <a:extLst>
                <a:ext uri="{FF2B5EF4-FFF2-40B4-BE49-F238E27FC236}">
                  <a16:creationId xmlns="" xmlns:a16="http://schemas.microsoft.com/office/drawing/2014/main" id="{CE467CCD-461B-41E3-B56D-2DF85C7D20A8}"/>
                </a:ext>
              </a:extLst>
            </p:cNvPr>
            <p:cNvSpPr>
              <a:spLocks/>
            </p:cNvSpPr>
            <p:nvPr/>
          </p:nvSpPr>
          <p:spPr bwMode="auto">
            <a:xfrm>
              <a:off x="1824" y="1152"/>
              <a:ext cx="528" cy="624"/>
            </a:xfrm>
            <a:custGeom>
              <a:avLst/>
              <a:gdLst>
                <a:gd name="T0" fmla="*/ 0 w 528"/>
                <a:gd name="T1" fmla="*/ 0 h 624"/>
                <a:gd name="T2" fmla="*/ 240 w 528"/>
                <a:gd name="T3" fmla="*/ 0 h 624"/>
                <a:gd name="T4" fmla="*/ 240 w 528"/>
                <a:gd name="T5" fmla="*/ 624 h 624"/>
                <a:gd name="T6" fmla="*/ 528 w 528"/>
                <a:gd name="T7" fmla="*/ 624 h 624"/>
                <a:gd name="T8" fmla="*/ 0 60000 65536"/>
                <a:gd name="T9" fmla="*/ 0 60000 65536"/>
                <a:gd name="T10" fmla="*/ 0 60000 65536"/>
                <a:gd name="T11" fmla="*/ 0 60000 65536"/>
                <a:gd name="T12" fmla="*/ 0 w 528"/>
                <a:gd name="T13" fmla="*/ 0 h 624"/>
                <a:gd name="T14" fmla="*/ 528 w 528"/>
                <a:gd name="T15" fmla="*/ 624 h 624"/>
              </a:gdLst>
              <a:ahLst/>
              <a:cxnLst>
                <a:cxn ang="T8">
                  <a:pos x="T0" y="T1"/>
                </a:cxn>
                <a:cxn ang="T9">
                  <a:pos x="T2" y="T3"/>
                </a:cxn>
                <a:cxn ang="T10">
                  <a:pos x="T4" y="T5"/>
                </a:cxn>
                <a:cxn ang="T11">
                  <a:pos x="T6" y="T7"/>
                </a:cxn>
              </a:cxnLst>
              <a:rect l="T12" t="T13" r="T14" b="T15"/>
              <a:pathLst>
                <a:path w="528" h="624">
                  <a:moveTo>
                    <a:pt x="0" y="0"/>
                  </a:moveTo>
                  <a:lnTo>
                    <a:pt x="240" y="0"/>
                  </a:lnTo>
                  <a:lnTo>
                    <a:pt x="240" y="624"/>
                  </a:lnTo>
                  <a:lnTo>
                    <a:pt x="528" y="624"/>
                  </a:lnTo>
                </a:path>
              </a:pathLst>
            </a:cu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6" name="Line 31">
              <a:extLst>
                <a:ext uri="{FF2B5EF4-FFF2-40B4-BE49-F238E27FC236}">
                  <a16:creationId xmlns="" xmlns:a16="http://schemas.microsoft.com/office/drawing/2014/main" id="{A01B3E4F-9C88-4A5E-A05B-0130C55D6D6A}"/>
                </a:ext>
              </a:extLst>
            </p:cNvPr>
            <p:cNvSpPr>
              <a:spLocks noChangeShapeType="1"/>
            </p:cNvSpPr>
            <p:nvPr/>
          </p:nvSpPr>
          <p:spPr bwMode="auto">
            <a:xfrm>
              <a:off x="1824" y="2640"/>
              <a:ext cx="528" cy="1"/>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7" name="Text Box 32">
              <a:extLst>
                <a:ext uri="{FF2B5EF4-FFF2-40B4-BE49-F238E27FC236}">
                  <a16:creationId xmlns="" xmlns:a16="http://schemas.microsoft.com/office/drawing/2014/main" id="{41BED411-820C-4FBE-86D2-568D745643A2}"/>
                </a:ext>
              </a:extLst>
            </p:cNvPr>
            <p:cNvSpPr txBox="1">
              <a:spLocks noChangeArrowheads="1"/>
            </p:cNvSpPr>
            <p:nvPr/>
          </p:nvSpPr>
          <p:spPr bwMode="auto">
            <a:xfrm>
              <a:off x="2582" y="2860"/>
              <a:ext cx="521"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p>
          </p:txBody>
        </p:sp>
        <p:sp>
          <p:nvSpPr>
            <p:cNvPr id="98" name="Text Box 33">
              <a:extLst>
                <a:ext uri="{FF2B5EF4-FFF2-40B4-BE49-F238E27FC236}">
                  <a16:creationId xmlns="" xmlns:a16="http://schemas.microsoft.com/office/drawing/2014/main" id="{03AE9868-3D30-4DD0-AFD2-389668AF7E73}"/>
                </a:ext>
              </a:extLst>
            </p:cNvPr>
            <p:cNvSpPr txBox="1">
              <a:spLocks noChangeArrowheads="1"/>
            </p:cNvSpPr>
            <p:nvPr/>
          </p:nvSpPr>
          <p:spPr bwMode="auto">
            <a:xfrm>
              <a:off x="1852" y="2606"/>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r>
                <a:rPr kumimoji="0" lang="zh-CN" altLang="en-US" sz="1800" b="0" i="0" u="none" strike="noStrike" kern="0" cap="none" spc="0" normalizeH="0" baseline="0" noProof="0">
                  <a:ln>
                    <a:noFill/>
                  </a:ln>
                  <a:solidFill>
                    <a:srgbClr val="000000"/>
                  </a:solidFill>
                  <a:effectLst/>
                  <a:uLnTx/>
                  <a:uFillTx/>
                </a:rPr>
                <a:t>页</a:t>
              </a:r>
            </a:p>
          </p:txBody>
        </p:sp>
        <p:sp>
          <p:nvSpPr>
            <p:cNvPr id="99" name="Text Box 34">
              <a:extLst>
                <a:ext uri="{FF2B5EF4-FFF2-40B4-BE49-F238E27FC236}">
                  <a16:creationId xmlns="" xmlns:a16="http://schemas.microsoft.com/office/drawing/2014/main" id="{953DD399-F8DF-4273-BEE5-70BBEF1FCCD5}"/>
                </a:ext>
              </a:extLst>
            </p:cNvPr>
            <p:cNvSpPr txBox="1">
              <a:spLocks noChangeArrowheads="1"/>
            </p:cNvSpPr>
            <p:nvPr/>
          </p:nvSpPr>
          <p:spPr bwMode="auto">
            <a:xfrm>
              <a:off x="1852" y="864"/>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r>
                <a:rPr kumimoji="0" lang="zh-CN" altLang="en-US" sz="1800" b="0" i="0" u="none" strike="noStrike" kern="0" cap="none" spc="0" normalizeH="0" baseline="0" noProof="0">
                  <a:ln>
                    <a:noFill/>
                  </a:ln>
                  <a:solidFill>
                    <a:srgbClr val="000000"/>
                  </a:solidFill>
                  <a:effectLst/>
                  <a:uLnTx/>
                  <a:uFillTx/>
                </a:rPr>
                <a:t>页</a:t>
              </a:r>
            </a:p>
          </p:txBody>
        </p:sp>
        <p:sp>
          <p:nvSpPr>
            <p:cNvPr id="100" name="Text Box 35">
              <a:extLst>
                <a:ext uri="{FF2B5EF4-FFF2-40B4-BE49-F238E27FC236}">
                  <a16:creationId xmlns="" xmlns:a16="http://schemas.microsoft.com/office/drawing/2014/main" id="{3100A7F6-379F-493F-95DC-176F6844A74D}"/>
                </a:ext>
              </a:extLst>
            </p:cNvPr>
            <p:cNvSpPr txBox="1">
              <a:spLocks noChangeArrowheads="1"/>
            </p:cNvSpPr>
            <p:nvPr/>
          </p:nvSpPr>
          <p:spPr bwMode="auto">
            <a:xfrm>
              <a:off x="656" y="2976"/>
              <a:ext cx="777" cy="596"/>
            </a:xfrm>
            <a:prstGeom prst="rect">
              <a:avLst/>
            </a:prstGeom>
            <a:noFill/>
            <a:ln w="9525">
              <a:no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 </a:t>
              </a:r>
              <a:r>
                <a:rPr kumimoji="0" lang="zh-CN" altLang="en-US" sz="1800" b="0" i="0" u="none" strike="noStrike" kern="0" cap="none" spc="0" normalizeH="0" baseline="0" noProof="0">
                  <a:ln>
                    <a:noFill/>
                  </a:ln>
                  <a:solidFill>
                    <a:srgbClr val="000000"/>
                  </a:solidFill>
                  <a:effectLst/>
                  <a:uLnTx/>
                  <a:uFillTx/>
                  <a:sym typeface="Symbol" pitchFamily="18" charset="2"/>
                </a:rPr>
                <a:t></a:t>
              </a:r>
              <a:r>
                <a:rPr kumimoji="0" lang="en-US" altLang="zh-CN" sz="1800" b="0" i="0" u="none" strike="noStrike" kern="0" cap="none" spc="0" normalizeH="0" baseline="0" noProof="0">
                  <a:ln>
                    <a:noFill/>
                  </a:ln>
                  <a:solidFill>
                    <a:srgbClr val="000000"/>
                  </a:solidFill>
                  <a:effectLst/>
                  <a:uLnTx/>
                  <a:uFillTx/>
                  <a:sym typeface="Symbol" pitchFamily="18" charset="2"/>
                </a:rPr>
                <a:t>1k</a:t>
              </a:r>
            </a:p>
            <a:p>
              <a:pPr marL="0" marR="0" lvl="0" indent="0" defTabSz="873125"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a:ln>
                    <a:noFill/>
                  </a:ln>
                  <a:solidFill>
                    <a:srgbClr val="000000"/>
                  </a:solidFill>
                  <a:effectLst/>
                  <a:uLnTx/>
                  <a:uFillTx/>
                  <a:sym typeface="Symbol" pitchFamily="18" charset="2"/>
                </a:rPr>
                <a:t>分3页</a:t>
              </a:r>
              <a:endParaRPr kumimoji="0" lang="zh-CN" altLang="en-US" sz="1800" b="0" i="0" u="none" strike="noStrike" kern="0" cap="none" spc="0" normalizeH="0" baseline="0" noProof="0">
                <a:ln>
                  <a:noFill/>
                </a:ln>
                <a:solidFill>
                  <a:srgbClr val="000000"/>
                </a:solidFill>
                <a:effectLst/>
                <a:uLnTx/>
                <a:uFillTx/>
              </a:endParaRPr>
            </a:p>
          </p:txBody>
        </p:sp>
        <p:sp>
          <p:nvSpPr>
            <p:cNvPr id="101" name="Line 36">
              <a:extLst>
                <a:ext uri="{FF2B5EF4-FFF2-40B4-BE49-F238E27FC236}">
                  <a16:creationId xmlns="" xmlns:a16="http://schemas.microsoft.com/office/drawing/2014/main" id="{C5E87D8A-2B48-4D8A-A4F9-63FF176B3C4D}"/>
                </a:ext>
              </a:extLst>
            </p:cNvPr>
            <p:cNvSpPr>
              <a:spLocks noChangeShapeType="1"/>
            </p:cNvSpPr>
            <p:nvPr/>
          </p:nvSpPr>
          <p:spPr bwMode="auto">
            <a:xfrm>
              <a:off x="3360" y="1824"/>
              <a:ext cx="576" cy="0"/>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2" name="Line 37">
              <a:extLst>
                <a:ext uri="{FF2B5EF4-FFF2-40B4-BE49-F238E27FC236}">
                  <a16:creationId xmlns="" xmlns:a16="http://schemas.microsoft.com/office/drawing/2014/main" id="{B61109ED-218F-452B-BE13-C64373992B02}"/>
                </a:ext>
              </a:extLst>
            </p:cNvPr>
            <p:cNvSpPr>
              <a:spLocks noChangeShapeType="1"/>
            </p:cNvSpPr>
            <p:nvPr/>
          </p:nvSpPr>
          <p:spPr bwMode="auto">
            <a:xfrm>
              <a:off x="3360" y="2256"/>
              <a:ext cx="576" cy="0"/>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3" name="Freeform 38">
              <a:extLst>
                <a:ext uri="{FF2B5EF4-FFF2-40B4-BE49-F238E27FC236}">
                  <a16:creationId xmlns="" xmlns:a16="http://schemas.microsoft.com/office/drawing/2014/main" id="{0E32C085-DA6E-468F-B82C-8ECDBED9C7E5}"/>
                </a:ext>
              </a:extLst>
            </p:cNvPr>
            <p:cNvSpPr>
              <a:spLocks/>
            </p:cNvSpPr>
            <p:nvPr/>
          </p:nvSpPr>
          <p:spPr bwMode="auto">
            <a:xfrm>
              <a:off x="3360" y="2592"/>
              <a:ext cx="576" cy="528"/>
            </a:xfrm>
            <a:custGeom>
              <a:avLst/>
              <a:gdLst>
                <a:gd name="T0" fmla="*/ 0 w 576"/>
                <a:gd name="T1" fmla="*/ 0 h 528"/>
                <a:gd name="T2" fmla="*/ 240 w 576"/>
                <a:gd name="T3" fmla="*/ 0 h 528"/>
                <a:gd name="T4" fmla="*/ 240 w 576"/>
                <a:gd name="T5" fmla="*/ 528 h 528"/>
                <a:gd name="T6" fmla="*/ 576 w 576"/>
                <a:gd name="T7" fmla="*/ 528 h 528"/>
                <a:gd name="T8" fmla="*/ 0 60000 65536"/>
                <a:gd name="T9" fmla="*/ 0 60000 65536"/>
                <a:gd name="T10" fmla="*/ 0 60000 65536"/>
                <a:gd name="T11" fmla="*/ 0 60000 65536"/>
                <a:gd name="T12" fmla="*/ 0 w 576"/>
                <a:gd name="T13" fmla="*/ 0 h 528"/>
                <a:gd name="T14" fmla="*/ 576 w 576"/>
                <a:gd name="T15" fmla="*/ 528 h 528"/>
              </a:gdLst>
              <a:ahLst/>
              <a:cxnLst>
                <a:cxn ang="T8">
                  <a:pos x="T0" y="T1"/>
                </a:cxn>
                <a:cxn ang="T9">
                  <a:pos x="T2" y="T3"/>
                </a:cxn>
                <a:cxn ang="T10">
                  <a:pos x="T4" y="T5"/>
                </a:cxn>
                <a:cxn ang="T11">
                  <a:pos x="T6" y="T7"/>
                </a:cxn>
              </a:cxnLst>
              <a:rect l="T12" t="T13" r="T14" b="T15"/>
              <a:pathLst>
                <a:path w="576" h="528">
                  <a:moveTo>
                    <a:pt x="0" y="0"/>
                  </a:moveTo>
                  <a:lnTo>
                    <a:pt x="240" y="0"/>
                  </a:lnTo>
                  <a:lnTo>
                    <a:pt x="240" y="528"/>
                  </a:lnTo>
                  <a:lnTo>
                    <a:pt x="576" y="528"/>
                  </a:lnTo>
                </a:path>
              </a:pathLst>
            </a:cu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04" name="Text Box 39">
              <a:extLst>
                <a:ext uri="{FF2B5EF4-FFF2-40B4-BE49-F238E27FC236}">
                  <a16:creationId xmlns="" xmlns:a16="http://schemas.microsoft.com/office/drawing/2014/main" id="{9D6A02F3-491B-411E-91C9-75CF175BB0CC}"/>
                </a:ext>
              </a:extLst>
            </p:cNvPr>
            <p:cNvSpPr txBox="1">
              <a:spLocks noChangeArrowheads="1"/>
            </p:cNvSpPr>
            <p:nvPr/>
          </p:nvSpPr>
          <p:spPr bwMode="auto">
            <a:xfrm>
              <a:off x="5308" y="810"/>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5" name="Text Box 40">
              <a:extLst>
                <a:ext uri="{FF2B5EF4-FFF2-40B4-BE49-F238E27FC236}">
                  <a16:creationId xmlns="" xmlns:a16="http://schemas.microsoft.com/office/drawing/2014/main" id="{EB0403F3-24DA-4FF4-8889-CD246B99F808}"/>
                </a:ext>
              </a:extLst>
            </p:cNvPr>
            <p:cNvSpPr txBox="1">
              <a:spLocks noChangeArrowheads="1"/>
            </p:cNvSpPr>
            <p:nvPr/>
          </p:nvSpPr>
          <p:spPr bwMode="auto">
            <a:xfrm>
              <a:off x="5308" y="1200"/>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6" name="Text Box 41">
              <a:extLst>
                <a:ext uri="{FF2B5EF4-FFF2-40B4-BE49-F238E27FC236}">
                  <a16:creationId xmlns="" xmlns:a16="http://schemas.microsoft.com/office/drawing/2014/main" id="{9919C21B-050C-4A80-9173-97D42D78DB0F}"/>
                </a:ext>
              </a:extLst>
            </p:cNvPr>
            <p:cNvSpPr txBox="1">
              <a:spLocks noChangeArrowheads="1"/>
            </p:cNvSpPr>
            <p:nvPr/>
          </p:nvSpPr>
          <p:spPr bwMode="auto">
            <a:xfrm>
              <a:off x="5308" y="1632"/>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7" name="Text Box 42">
              <a:extLst>
                <a:ext uri="{FF2B5EF4-FFF2-40B4-BE49-F238E27FC236}">
                  <a16:creationId xmlns="" xmlns:a16="http://schemas.microsoft.com/office/drawing/2014/main" id="{90FF0398-69EF-4510-B18E-177E8E4EDCB7}"/>
                </a:ext>
              </a:extLst>
            </p:cNvPr>
            <p:cNvSpPr txBox="1">
              <a:spLocks noChangeArrowheads="1"/>
            </p:cNvSpPr>
            <p:nvPr/>
          </p:nvSpPr>
          <p:spPr bwMode="auto">
            <a:xfrm>
              <a:off x="5308" y="2064"/>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8" name="Text Box 43">
              <a:extLst>
                <a:ext uri="{FF2B5EF4-FFF2-40B4-BE49-F238E27FC236}">
                  <a16:creationId xmlns="" xmlns:a16="http://schemas.microsoft.com/office/drawing/2014/main" id="{4309AFD5-D26E-438D-B1CB-18B37A6FD2CB}"/>
                </a:ext>
              </a:extLst>
            </p:cNvPr>
            <p:cNvSpPr txBox="1">
              <a:spLocks noChangeArrowheads="1"/>
            </p:cNvSpPr>
            <p:nvPr/>
          </p:nvSpPr>
          <p:spPr bwMode="auto">
            <a:xfrm>
              <a:off x="5308" y="2976"/>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8</a:t>
              </a:r>
              <a:r>
                <a:rPr kumimoji="0" lang="zh-CN" altLang="zh-CN" sz="1800" b="0" i="0" u="none" strike="noStrike" kern="0" cap="none" spc="0" normalizeH="0" baseline="0" noProof="0">
                  <a:ln>
                    <a:noFill/>
                  </a:ln>
                  <a:solidFill>
                    <a:srgbClr val="000000"/>
                  </a:solidFill>
                  <a:effectLst/>
                  <a:uLnTx/>
                  <a:uFillTx/>
                </a:rPr>
                <a:t>块</a:t>
              </a:r>
              <a:endParaRPr kumimoji="0" lang="zh-CN" altLang="en-US" sz="1800" b="0" i="0" u="none" strike="noStrike" kern="0" cap="none" spc="0" normalizeH="0" baseline="0" noProof="0">
                <a:ln>
                  <a:noFill/>
                </a:ln>
                <a:solidFill>
                  <a:srgbClr val="000000"/>
                </a:solidFill>
                <a:effectLst/>
                <a:uLnTx/>
                <a:uFillTx/>
              </a:endParaRPr>
            </a:p>
          </p:txBody>
        </p:sp>
        <p:sp>
          <p:nvSpPr>
            <p:cNvPr id="109" name="Text Box 44">
              <a:extLst>
                <a:ext uri="{FF2B5EF4-FFF2-40B4-BE49-F238E27FC236}">
                  <a16:creationId xmlns="" xmlns:a16="http://schemas.microsoft.com/office/drawing/2014/main" id="{B82009C0-CD83-4C6B-AAD3-D2E39BDD4D12}"/>
                </a:ext>
              </a:extLst>
            </p:cNvPr>
            <p:cNvSpPr txBox="1">
              <a:spLocks noChangeArrowheads="1"/>
            </p:cNvSpPr>
            <p:nvPr/>
          </p:nvSpPr>
          <p:spPr bwMode="auto">
            <a:xfrm>
              <a:off x="3708" y="528"/>
              <a:ext cx="210"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a:t>
              </a:r>
            </a:p>
          </p:txBody>
        </p:sp>
        <p:sp>
          <p:nvSpPr>
            <p:cNvPr id="110" name="Text Box 45">
              <a:extLst>
                <a:ext uri="{FF2B5EF4-FFF2-40B4-BE49-F238E27FC236}">
                  <a16:creationId xmlns="" xmlns:a16="http://schemas.microsoft.com/office/drawing/2014/main" id="{86A89C0F-88BD-4C64-B58C-DF8122FB2996}"/>
                </a:ext>
              </a:extLst>
            </p:cNvPr>
            <p:cNvSpPr txBox="1">
              <a:spLocks noChangeArrowheads="1"/>
            </p:cNvSpPr>
            <p:nvPr/>
          </p:nvSpPr>
          <p:spPr bwMode="auto">
            <a:xfrm>
              <a:off x="3600" y="969"/>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1k</a:t>
              </a:r>
            </a:p>
          </p:txBody>
        </p:sp>
        <p:sp>
          <p:nvSpPr>
            <p:cNvPr id="111" name="Text Box 46">
              <a:extLst>
                <a:ext uri="{FF2B5EF4-FFF2-40B4-BE49-F238E27FC236}">
                  <a16:creationId xmlns="" xmlns:a16="http://schemas.microsoft.com/office/drawing/2014/main" id="{5C3F4A4F-A2B5-46A7-B169-0E63DDF25586}"/>
                </a:ext>
              </a:extLst>
            </p:cNvPr>
            <p:cNvSpPr txBox="1">
              <a:spLocks noChangeArrowheads="1"/>
            </p:cNvSpPr>
            <p:nvPr/>
          </p:nvSpPr>
          <p:spPr bwMode="auto">
            <a:xfrm>
              <a:off x="3600" y="1344"/>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2k</a:t>
              </a:r>
            </a:p>
          </p:txBody>
        </p:sp>
        <p:sp>
          <p:nvSpPr>
            <p:cNvPr id="112" name="Text Box 47">
              <a:extLst>
                <a:ext uri="{FF2B5EF4-FFF2-40B4-BE49-F238E27FC236}">
                  <a16:creationId xmlns="" xmlns:a16="http://schemas.microsoft.com/office/drawing/2014/main" id="{7963E3C5-C979-410D-AE11-FB45A1CA08CF}"/>
                </a:ext>
              </a:extLst>
            </p:cNvPr>
            <p:cNvSpPr txBox="1">
              <a:spLocks noChangeArrowheads="1"/>
            </p:cNvSpPr>
            <p:nvPr/>
          </p:nvSpPr>
          <p:spPr bwMode="auto">
            <a:xfrm>
              <a:off x="3600" y="1824"/>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3k</a:t>
              </a:r>
            </a:p>
          </p:txBody>
        </p:sp>
        <p:sp>
          <p:nvSpPr>
            <p:cNvPr id="113" name="Text Box 48">
              <a:extLst>
                <a:ext uri="{FF2B5EF4-FFF2-40B4-BE49-F238E27FC236}">
                  <a16:creationId xmlns="" xmlns:a16="http://schemas.microsoft.com/office/drawing/2014/main" id="{7CAA0EBD-6E3F-44D4-9412-D28D4E7E02FA}"/>
                </a:ext>
              </a:extLst>
            </p:cNvPr>
            <p:cNvSpPr txBox="1">
              <a:spLocks noChangeArrowheads="1"/>
            </p:cNvSpPr>
            <p:nvPr/>
          </p:nvSpPr>
          <p:spPr bwMode="auto">
            <a:xfrm>
              <a:off x="3596" y="3177"/>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9k</a:t>
              </a:r>
            </a:p>
          </p:txBody>
        </p:sp>
        <p:sp>
          <p:nvSpPr>
            <p:cNvPr id="114" name="Text Box 49">
              <a:extLst>
                <a:ext uri="{FF2B5EF4-FFF2-40B4-BE49-F238E27FC236}">
                  <a16:creationId xmlns="" xmlns:a16="http://schemas.microsoft.com/office/drawing/2014/main" id="{412376AD-047E-4879-8958-D18C4E28DB03}"/>
                </a:ext>
              </a:extLst>
            </p:cNvPr>
            <p:cNvSpPr txBox="1">
              <a:spLocks noChangeArrowheads="1"/>
            </p:cNvSpPr>
            <p:nvPr/>
          </p:nvSpPr>
          <p:spPr bwMode="auto">
            <a:xfrm>
              <a:off x="3600" y="2784"/>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8k</a:t>
              </a:r>
            </a:p>
          </p:txBody>
        </p:sp>
        <p:sp>
          <p:nvSpPr>
            <p:cNvPr id="115" name="Text Box 50">
              <a:extLst>
                <a:ext uri="{FF2B5EF4-FFF2-40B4-BE49-F238E27FC236}">
                  <a16:creationId xmlns="" xmlns:a16="http://schemas.microsoft.com/office/drawing/2014/main" id="{14D432C5-9160-4B95-9DFA-D8507D99B433}"/>
                </a:ext>
              </a:extLst>
            </p:cNvPr>
            <p:cNvSpPr txBox="1">
              <a:spLocks noChangeArrowheads="1"/>
            </p:cNvSpPr>
            <p:nvPr/>
          </p:nvSpPr>
          <p:spPr bwMode="auto">
            <a:xfrm>
              <a:off x="3600" y="2256"/>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4k</a:t>
              </a:r>
            </a:p>
          </p:txBody>
        </p:sp>
        <p:sp>
          <p:nvSpPr>
            <p:cNvPr id="116" name="Text Box 51">
              <a:extLst>
                <a:ext uri="{FF2B5EF4-FFF2-40B4-BE49-F238E27FC236}">
                  <a16:creationId xmlns="" xmlns:a16="http://schemas.microsoft.com/office/drawing/2014/main" id="{1BC5CD3E-037B-472A-AA48-B30FD28CC1FC}"/>
                </a:ext>
              </a:extLst>
            </p:cNvPr>
            <p:cNvSpPr txBox="1">
              <a:spLocks noChangeArrowheads="1"/>
            </p:cNvSpPr>
            <p:nvPr/>
          </p:nvSpPr>
          <p:spPr bwMode="auto">
            <a:xfrm>
              <a:off x="48" y="1200"/>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1k</a:t>
              </a:r>
            </a:p>
          </p:txBody>
        </p:sp>
        <p:sp>
          <p:nvSpPr>
            <p:cNvPr id="117" name="Text Box 52">
              <a:extLst>
                <a:ext uri="{FF2B5EF4-FFF2-40B4-BE49-F238E27FC236}">
                  <a16:creationId xmlns="" xmlns:a16="http://schemas.microsoft.com/office/drawing/2014/main" id="{CF9D5D8D-7D48-4360-A87B-FACB05F24729}"/>
                </a:ext>
              </a:extLst>
            </p:cNvPr>
            <p:cNvSpPr txBox="1">
              <a:spLocks noChangeArrowheads="1"/>
            </p:cNvSpPr>
            <p:nvPr/>
          </p:nvSpPr>
          <p:spPr bwMode="auto">
            <a:xfrm>
              <a:off x="48" y="1929"/>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2k</a:t>
              </a:r>
            </a:p>
          </p:txBody>
        </p:sp>
        <p:sp>
          <p:nvSpPr>
            <p:cNvPr id="118" name="Text Box 53">
              <a:extLst>
                <a:ext uri="{FF2B5EF4-FFF2-40B4-BE49-F238E27FC236}">
                  <a16:creationId xmlns="" xmlns:a16="http://schemas.microsoft.com/office/drawing/2014/main" id="{0EA98154-427B-4517-9050-E978A6E4289F}"/>
                </a:ext>
              </a:extLst>
            </p:cNvPr>
            <p:cNvSpPr txBox="1">
              <a:spLocks noChangeArrowheads="1"/>
            </p:cNvSpPr>
            <p:nvPr/>
          </p:nvSpPr>
          <p:spPr bwMode="auto">
            <a:xfrm>
              <a:off x="48" y="2736"/>
              <a:ext cx="314"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3k</a:t>
              </a:r>
            </a:p>
          </p:txBody>
        </p:sp>
        <p:sp>
          <p:nvSpPr>
            <p:cNvPr id="119" name="Text Box 54">
              <a:extLst>
                <a:ext uri="{FF2B5EF4-FFF2-40B4-BE49-F238E27FC236}">
                  <a16:creationId xmlns="" xmlns:a16="http://schemas.microsoft.com/office/drawing/2014/main" id="{C643FE09-FAF4-48C5-BD8D-E3C3995B142D}"/>
                </a:ext>
              </a:extLst>
            </p:cNvPr>
            <p:cNvSpPr txBox="1">
              <a:spLocks noChangeArrowheads="1"/>
            </p:cNvSpPr>
            <p:nvPr/>
          </p:nvSpPr>
          <p:spPr bwMode="auto">
            <a:xfrm>
              <a:off x="-20" y="921"/>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100</a:t>
              </a:r>
            </a:p>
          </p:txBody>
        </p:sp>
        <p:sp>
          <p:nvSpPr>
            <p:cNvPr id="120" name="Text Box 55">
              <a:extLst>
                <a:ext uri="{FF2B5EF4-FFF2-40B4-BE49-F238E27FC236}">
                  <a16:creationId xmlns="" xmlns:a16="http://schemas.microsoft.com/office/drawing/2014/main" id="{5499F5B1-4138-4FDE-BBEE-DD297EC4A4C1}"/>
                </a:ext>
              </a:extLst>
            </p:cNvPr>
            <p:cNvSpPr txBox="1">
              <a:spLocks noChangeArrowheads="1"/>
            </p:cNvSpPr>
            <p:nvPr/>
          </p:nvSpPr>
          <p:spPr bwMode="auto">
            <a:xfrm>
              <a:off x="-48" y="2256"/>
              <a:ext cx="462" cy="288"/>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2500</a:t>
              </a:r>
            </a:p>
          </p:txBody>
        </p:sp>
        <p:sp>
          <p:nvSpPr>
            <p:cNvPr id="121" name="Text Box 56">
              <a:extLst>
                <a:ext uri="{FF2B5EF4-FFF2-40B4-BE49-F238E27FC236}">
                  <a16:creationId xmlns="" xmlns:a16="http://schemas.microsoft.com/office/drawing/2014/main" id="{BBA5B37A-6C7D-4CC1-8F53-1D3928F23F13}"/>
                </a:ext>
              </a:extLst>
            </p:cNvPr>
            <p:cNvSpPr txBox="1">
              <a:spLocks noChangeArrowheads="1"/>
            </p:cNvSpPr>
            <p:nvPr/>
          </p:nvSpPr>
          <p:spPr bwMode="auto">
            <a:xfrm>
              <a:off x="576" y="2400"/>
              <a:ext cx="1258" cy="442"/>
            </a:xfrm>
            <a:prstGeom prst="rect">
              <a:avLst/>
            </a:prstGeom>
            <a:noFill/>
            <a:ln w="9525">
              <a:noFill/>
              <a:miter lim="800000"/>
              <a:headEnd/>
              <a:tailEnd/>
            </a:ln>
          </p:spPr>
          <p:txBody>
            <a:bodyPr wrap="none" lIns="17870" tIns="8936" rIns="17870" bIns="8936"/>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2500</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1024×2</a:t>
              </a: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452</a:t>
              </a:r>
            </a:p>
          </p:txBody>
        </p:sp>
        <p:sp>
          <p:nvSpPr>
            <p:cNvPr id="122" name="Text Box 57">
              <a:extLst>
                <a:ext uri="{FF2B5EF4-FFF2-40B4-BE49-F238E27FC236}">
                  <a16:creationId xmlns="" xmlns:a16="http://schemas.microsoft.com/office/drawing/2014/main" id="{6D679330-2FAC-41C8-8BC3-1A38FEE6F4FE}"/>
                </a:ext>
              </a:extLst>
            </p:cNvPr>
            <p:cNvSpPr txBox="1">
              <a:spLocks noChangeArrowheads="1"/>
            </p:cNvSpPr>
            <p:nvPr/>
          </p:nvSpPr>
          <p:spPr bwMode="auto">
            <a:xfrm>
              <a:off x="384" y="508"/>
              <a:ext cx="1348"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作业地址空间</a:t>
              </a:r>
            </a:p>
          </p:txBody>
        </p:sp>
        <p:sp>
          <p:nvSpPr>
            <p:cNvPr id="123" name="Line 58">
              <a:extLst>
                <a:ext uri="{FF2B5EF4-FFF2-40B4-BE49-F238E27FC236}">
                  <a16:creationId xmlns="" xmlns:a16="http://schemas.microsoft.com/office/drawing/2014/main" id="{858C5CED-ACC1-45EC-A95D-81D9F775B6FC}"/>
                </a:ext>
              </a:extLst>
            </p:cNvPr>
            <p:cNvSpPr>
              <a:spLocks noChangeShapeType="1"/>
            </p:cNvSpPr>
            <p:nvPr/>
          </p:nvSpPr>
          <p:spPr bwMode="auto">
            <a:xfrm>
              <a:off x="384" y="2112"/>
              <a:ext cx="1440" cy="0"/>
            </a:xfrm>
            <a:prstGeom prst="line">
              <a:avLst/>
            </a:prstGeom>
            <a:noFill/>
            <a:ln w="9525">
              <a:solidFill>
                <a:srgbClr val="000000"/>
              </a:solidFill>
              <a:round/>
              <a:headEnd/>
              <a:tailEn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4" name="Line 59">
              <a:extLst>
                <a:ext uri="{FF2B5EF4-FFF2-40B4-BE49-F238E27FC236}">
                  <a16:creationId xmlns="" xmlns:a16="http://schemas.microsoft.com/office/drawing/2014/main" id="{6396DF92-D4A9-4FB5-BC5B-EA6F4F99CBB4}"/>
                </a:ext>
              </a:extLst>
            </p:cNvPr>
            <p:cNvSpPr>
              <a:spLocks noChangeShapeType="1"/>
            </p:cNvSpPr>
            <p:nvPr/>
          </p:nvSpPr>
          <p:spPr bwMode="auto">
            <a:xfrm>
              <a:off x="1835" y="2251"/>
              <a:ext cx="528" cy="1"/>
            </a:xfrm>
            <a:prstGeom prst="line">
              <a:avLst/>
            </a:prstGeom>
            <a:noFill/>
            <a:ln w="9525">
              <a:solidFill>
                <a:srgbClr val="000000"/>
              </a:solidFill>
              <a:round/>
              <a:headEnd/>
              <a:tailEnd type="triangle" w="med" len="med"/>
            </a:ln>
          </p:spPr>
          <p:txBody>
            <a:bodyPr wrap="none" lIns="17870" tIns="8936" rIns="17870" bIns="8936"/>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25" name="Text Box 60">
              <a:extLst>
                <a:ext uri="{FF2B5EF4-FFF2-40B4-BE49-F238E27FC236}">
                  <a16:creationId xmlns="" xmlns:a16="http://schemas.microsoft.com/office/drawing/2014/main" id="{D2667D1A-BCE3-46C6-BB40-789776D91454}"/>
                </a:ext>
              </a:extLst>
            </p:cNvPr>
            <p:cNvSpPr txBox="1">
              <a:spLocks noChangeArrowheads="1"/>
            </p:cNvSpPr>
            <p:nvPr/>
          </p:nvSpPr>
          <p:spPr bwMode="auto">
            <a:xfrm>
              <a:off x="1874" y="1986"/>
              <a:ext cx="417" cy="327"/>
            </a:xfrm>
            <a:prstGeom prst="rect">
              <a:avLst/>
            </a:prstGeom>
            <a:noFill/>
            <a:ln w="9525">
              <a:noFill/>
              <a:miter lim="800000"/>
              <a:headEnd/>
              <a:tailEnd/>
            </a:ln>
          </p:spPr>
          <p:txBody>
            <a:bodyPr wrap="none" lIns="17870" tIns="8936" rIns="17870" bIns="8936"/>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a:t>
              </a:r>
              <a:r>
                <a:rPr kumimoji="0" lang="zh-CN" altLang="en-US" sz="1800" b="0" i="0" u="none" strike="noStrike" kern="0" cap="none" spc="0" normalizeH="0" baseline="0" noProof="0">
                  <a:ln>
                    <a:noFill/>
                  </a:ln>
                  <a:solidFill>
                    <a:srgbClr val="000000"/>
                  </a:solidFill>
                  <a:effectLst/>
                  <a:uLnTx/>
                  <a:uFillTx/>
                </a:rPr>
                <a:t>页</a:t>
              </a:r>
            </a:p>
          </p:txBody>
        </p:sp>
      </p:grpSp>
    </p:spTree>
    <p:extLst>
      <p:ext uri="{BB962C8B-B14F-4D97-AF65-F5344CB8AC3E}">
        <p14:creationId xmlns:p14="http://schemas.microsoft.com/office/powerpoint/2010/main" val="29988198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5" name="Rectangle 6">
            <a:extLst>
              <a:ext uri="{FF2B5EF4-FFF2-40B4-BE49-F238E27FC236}">
                <a16:creationId xmlns="" xmlns:a16="http://schemas.microsoft.com/office/drawing/2014/main" id="{7588AA7C-CBAE-4486-8A8F-A40B1B102EDE}"/>
              </a:ext>
            </a:extLst>
          </p:cNvPr>
          <p:cNvSpPr>
            <a:spLocks noChangeArrowheads="1"/>
          </p:cNvSpPr>
          <p:nvPr/>
        </p:nvSpPr>
        <p:spPr bwMode="auto">
          <a:xfrm>
            <a:off x="723254" y="2756517"/>
            <a:ext cx="7673975" cy="2862262"/>
          </a:xfrm>
          <a:prstGeom prst="rect">
            <a:avLst/>
          </a:prstGeom>
          <a:noFill/>
          <a:ln w="19050" algn="ctr">
            <a:noFill/>
            <a:miter lim="800000"/>
            <a:headEnd/>
            <a:tailEnd/>
          </a:ln>
        </p:spPr>
        <p:txBody>
          <a:bodyPr>
            <a:spAutoFit/>
          </a:bodyPr>
          <a:lstStyle/>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实现从</a:t>
            </a:r>
            <a:r>
              <a:rPr kumimoji="0" lang="zh-CN" altLang="en-US" b="1" dirty="0">
                <a:solidFill>
                  <a:srgbClr val="FF0000"/>
                </a:solidFill>
                <a:latin typeface="黑体" pitchFamily="2" charset="-122"/>
                <a:ea typeface="黑体" pitchFamily="2" charset="-122"/>
              </a:rPr>
              <a:t>逻辑地址到物理地址</a:t>
            </a:r>
            <a:r>
              <a:rPr kumimoji="0" lang="zh-CN" altLang="en-US" dirty="0">
                <a:solidFill>
                  <a:schemeClr val="tx1"/>
                </a:solidFill>
                <a:latin typeface="黑体" pitchFamily="2" charset="-122"/>
                <a:ea typeface="黑体" pitchFamily="2" charset="-122"/>
              </a:rPr>
              <a:t>的转换</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将逻辑地址中的页号转换为物理地址中的块号（页内地址和块内物理地址一一对应）</a:t>
            </a:r>
          </a:p>
          <a:p>
            <a:pPr marL="342900" indent="-342900" algn="l" latinLnBrk="1">
              <a:lnSpc>
                <a:spcPct val="150000"/>
              </a:lnSpc>
              <a:buFont typeface="Wingdings" pitchFamily="2" charset="2"/>
              <a:buChar char="l"/>
            </a:pPr>
            <a:r>
              <a:rPr kumimoji="0" lang="zh-CN" altLang="en-US" b="1" dirty="0">
                <a:solidFill>
                  <a:srgbClr val="FF0000"/>
                </a:solidFill>
                <a:latin typeface="黑体" pitchFamily="2" charset="-122"/>
                <a:ea typeface="黑体" pitchFamily="2" charset="-122"/>
              </a:rPr>
              <a:t>借助页表</a:t>
            </a:r>
            <a:r>
              <a:rPr kumimoji="0" lang="zh-CN" altLang="en-US" dirty="0">
                <a:solidFill>
                  <a:schemeClr val="tx1"/>
                </a:solidFill>
                <a:latin typeface="黑体" pitchFamily="2" charset="-122"/>
                <a:ea typeface="黑体" pitchFamily="2" charset="-122"/>
              </a:rPr>
              <a:t>完成（页面映射表的作用就是实现从页号到物理块号的变换）</a:t>
            </a:r>
          </a:p>
        </p:txBody>
      </p:sp>
    </p:spTree>
    <p:extLst>
      <p:ext uri="{BB962C8B-B14F-4D97-AF65-F5344CB8AC3E}">
        <p14:creationId xmlns:p14="http://schemas.microsoft.com/office/powerpoint/2010/main" val="19130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Rectangle 4">
            <a:extLst>
              <a:ext uri="{FF2B5EF4-FFF2-40B4-BE49-F238E27FC236}">
                <a16:creationId xmlns="" xmlns:a16="http://schemas.microsoft.com/office/drawing/2014/main" id="{BB6EE2FF-B773-4769-A3CD-DFA460F150F6}"/>
              </a:ext>
            </a:extLst>
          </p:cNvPr>
          <p:cNvSpPr>
            <a:spLocks noChangeArrowheads="1"/>
          </p:cNvSpPr>
          <p:nvPr/>
        </p:nvSpPr>
        <p:spPr bwMode="auto">
          <a:xfrm>
            <a:off x="232532" y="2057662"/>
            <a:ext cx="8731956" cy="4524315"/>
          </a:xfrm>
          <a:prstGeom prst="rect">
            <a:avLst/>
          </a:prstGeom>
          <a:noFill/>
          <a:ln w="19050" algn="ctr">
            <a:noFill/>
            <a:miter lim="800000"/>
            <a:headEnd/>
            <a:tailEnd/>
          </a:ln>
        </p:spPr>
        <p:txBody>
          <a:bodyPr wrap="square">
            <a:spAutoFit/>
          </a:bodyPr>
          <a:lstStyle/>
          <a:p>
            <a:pPr marL="342900" indent="-342900" algn="l" latinLnBrk="1">
              <a:lnSpc>
                <a:spcPct val="150000"/>
              </a:lnSpc>
            </a:pPr>
            <a:r>
              <a:rPr kumimoji="0" lang="en-US" altLang="zh-CN" b="1" dirty="0">
                <a:solidFill>
                  <a:srgbClr val="FF0000"/>
                </a:solidFill>
                <a:latin typeface="黑体" pitchFamily="2" charset="-122"/>
                <a:ea typeface="黑体" pitchFamily="2" charset="-122"/>
              </a:rPr>
              <a:t>1</a:t>
            </a:r>
            <a:r>
              <a:rPr kumimoji="0" lang="zh-CN" altLang="en-US" b="1" dirty="0">
                <a:solidFill>
                  <a:srgbClr val="FF0000"/>
                </a:solidFill>
                <a:latin typeface="黑体" pitchFamily="2" charset="-122"/>
                <a:ea typeface="黑体" pitchFamily="2" charset="-122"/>
              </a:rPr>
              <a:t>）虚地址（逻辑地址、程序地址）以十六进制、八进制、二进制的形式给出</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将虚地址转换成二进制的数；</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按页的大小分离出页号和位移量（低位部分是位移量，高位部分是页号）；</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将位移量直接复制到内存地址寄存器的低位部分；</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以页号查页表，得到对应页装入内存的块号，并将块号转换成二进制数填入地址寄存器的高位部分，从而形成内存地址。</a:t>
            </a:r>
          </a:p>
        </p:txBody>
      </p:sp>
    </p:spTree>
    <p:extLst>
      <p:ext uri="{BB962C8B-B14F-4D97-AF65-F5344CB8AC3E}">
        <p14:creationId xmlns:p14="http://schemas.microsoft.com/office/powerpoint/2010/main" val="142142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 calcmode="lin" valueType="num">
                                      <p:cBhvr additive="base">
                                        <p:cTn id="1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 calcmode="lin" valueType="num">
                                      <p:cBhvr additive="base">
                                        <p:cTn id="1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Rectangle 4">
            <a:extLst>
              <a:ext uri="{FF2B5EF4-FFF2-40B4-BE49-F238E27FC236}">
                <a16:creationId xmlns="" xmlns:a16="http://schemas.microsoft.com/office/drawing/2014/main" id="{F0FEABEF-A2B3-4846-AAD9-F2E0A4391083}"/>
              </a:ext>
            </a:extLst>
          </p:cNvPr>
          <p:cNvSpPr>
            <a:spLocks noChangeArrowheads="1"/>
          </p:cNvSpPr>
          <p:nvPr/>
        </p:nvSpPr>
        <p:spPr bwMode="auto">
          <a:xfrm>
            <a:off x="431800" y="2382793"/>
            <a:ext cx="8280400" cy="3416320"/>
          </a:xfrm>
          <a:prstGeom prst="rect">
            <a:avLst/>
          </a:prstGeom>
          <a:noFill/>
          <a:ln w="19050" algn="ctr">
            <a:noFill/>
            <a:miter lim="800000"/>
            <a:headEnd/>
            <a:tailEnd/>
          </a:ln>
        </p:spPr>
        <p:txBody>
          <a:bodyPr>
            <a:spAutoFit/>
          </a:bodyPr>
          <a:lstStyle/>
          <a:p>
            <a:pPr marL="342900" indent="-342900" algn="l" latinLnBrk="1">
              <a:lnSpc>
                <a:spcPct val="150000"/>
              </a:lnSpc>
            </a:pPr>
            <a:r>
              <a:rPr kumimoji="0" lang="en-US" altLang="zh-CN" b="1" dirty="0">
                <a:solidFill>
                  <a:srgbClr val="FF0000"/>
                </a:solidFill>
                <a:latin typeface="黑体" pitchFamily="2" charset="-122"/>
                <a:ea typeface="黑体" pitchFamily="2" charset="-122"/>
              </a:rPr>
              <a:t>2</a:t>
            </a:r>
            <a:r>
              <a:rPr kumimoji="0" lang="zh-CN" altLang="en-US" b="1" dirty="0">
                <a:solidFill>
                  <a:srgbClr val="FF0000"/>
                </a:solidFill>
                <a:latin typeface="黑体" pitchFamily="2" charset="-122"/>
                <a:ea typeface="黑体" pitchFamily="2" charset="-122"/>
              </a:rPr>
              <a:t>）虚地址以十进制数给出</a:t>
            </a:r>
          </a:p>
          <a:p>
            <a:pPr marL="800100" lvl="1" indent="-342900" algn="l" latinLnBrk="1">
              <a:lnSpc>
                <a:spcPct val="150000"/>
              </a:lnSpc>
            </a:pPr>
            <a:r>
              <a:rPr kumimoji="0" lang="zh-CN" altLang="en-US" dirty="0">
                <a:solidFill>
                  <a:schemeClr val="tx1"/>
                </a:solidFill>
                <a:latin typeface="黑体" pitchFamily="2" charset="-122"/>
                <a:ea typeface="黑体" pitchFamily="2" charset="-122"/>
              </a:rPr>
              <a:t>页号＝虚地址</a:t>
            </a:r>
            <a:r>
              <a:rPr kumimoji="0" lang="en-US" altLang="zh-CN" dirty="0">
                <a:solidFill>
                  <a:schemeClr val="tx1"/>
                </a:solidFill>
                <a:latin typeface="黑体" pitchFamily="2" charset="-122"/>
                <a:ea typeface="黑体" pitchFamily="2" charset="-122"/>
              </a:rPr>
              <a:t>/</a:t>
            </a:r>
            <a:r>
              <a:rPr kumimoji="0" lang="zh-CN" altLang="en-US" dirty="0">
                <a:solidFill>
                  <a:schemeClr val="tx1"/>
                </a:solidFill>
                <a:latin typeface="黑体" pitchFamily="2" charset="-122"/>
                <a:ea typeface="黑体" pitchFamily="2" charset="-122"/>
              </a:rPr>
              <a:t>页大小</a:t>
            </a:r>
          </a:p>
          <a:p>
            <a:pPr marL="800100" lvl="1" indent="-342900" algn="l" latinLnBrk="1">
              <a:lnSpc>
                <a:spcPct val="150000"/>
              </a:lnSpc>
            </a:pPr>
            <a:r>
              <a:rPr kumimoji="0" lang="zh-CN" altLang="en-US" dirty="0">
                <a:solidFill>
                  <a:schemeClr val="tx1"/>
                </a:solidFill>
                <a:latin typeface="黑体" pitchFamily="2" charset="-122"/>
                <a:ea typeface="黑体" pitchFamily="2" charset="-122"/>
              </a:rPr>
              <a:t>位移量＝虚地址</a:t>
            </a:r>
            <a:r>
              <a:rPr kumimoji="0" lang="en-US" altLang="zh-CN" dirty="0">
                <a:solidFill>
                  <a:schemeClr val="tx1"/>
                </a:solidFill>
                <a:latin typeface="黑体" pitchFamily="2" charset="-122"/>
                <a:ea typeface="黑体" pitchFamily="2" charset="-122"/>
              </a:rPr>
              <a:t>mod </a:t>
            </a:r>
            <a:r>
              <a:rPr kumimoji="0" lang="zh-CN" altLang="en-US" dirty="0">
                <a:solidFill>
                  <a:schemeClr val="tx1"/>
                </a:solidFill>
                <a:latin typeface="黑体" pitchFamily="2" charset="-122"/>
                <a:ea typeface="黑体" pitchFamily="2" charset="-122"/>
              </a:rPr>
              <a:t>页大小</a:t>
            </a:r>
          </a:p>
          <a:p>
            <a:pPr marL="800100" lvl="1" indent="-342900" algn="l" latinLnBrk="1">
              <a:lnSpc>
                <a:spcPct val="150000"/>
              </a:lnSpc>
            </a:pPr>
            <a:endParaRPr kumimoji="0" lang="zh-CN" altLang="en-US" dirty="0">
              <a:solidFill>
                <a:schemeClr val="tx1"/>
              </a:solidFill>
              <a:latin typeface="黑体" pitchFamily="2" charset="-122"/>
              <a:ea typeface="黑体" pitchFamily="2" charset="-122"/>
            </a:endParaRP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以页号查页表，得到对应页装入内存的块号</a:t>
            </a:r>
          </a:p>
          <a:p>
            <a:pPr marL="342900" indent="-342900" algn="l" latinLnBrk="1">
              <a:lnSpc>
                <a:spcPct val="150000"/>
              </a:lnSpc>
              <a:buFont typeface="Wingdings" pitchFamily="2" charset="2"/>
              <a:buChar char="l"/>
            </a:pPr>
            <a:r>
              <a:rPr kumimoji="0" lang="zh-CN" altLang="en-US" dirty="0">
                <a:solidFill>
                  <a:schemeClr val="tx1"/>
                </a:solidFill>
                <a:latin typeface="黑体" pitchFamily="2" charset="-122"/>
                <a:ea typeface="黑体" pitchFamily="2" charset="-122"/>
              </a:rPr>
              <a:t>内存地址＝块号</a:t>
            </a:r>
            <a:r>
              <a:rPr kumimoji="0" lang="en-US" altLang="zh-CN" dirty="0">
                <a:solidFill>
                  <a:schemeClr val="tx1"/>
                </a:solidFill>
                <a:latin typeface="黑体" pitchFamily="2" charset="-122"/>
                <a:ea typeface="黑体" pitchFamily="2" charset="-122"/>
              </a:rPr>
              <a:t>×</a:t>
            </a:r>
            <a:r>
              <a:rPr kumimoji="0" lang="zh-CN" altLang="en-US" dirty="0">
                <a:solidFill>
                  <a:schemeClr val="tx1"/>
                </a:solidFill>
                <a:latin typeface="黑体" pitchFamily="2" charset="-122"/>
                <a:ea typeface="黑体" pitchFamily="2" charset="-122"/>
              </a:rPr>
              <a:t>页大小＋位移量</a:t>
            </a:r>
          </a:p>
        </p:txBody>
      </p:sp>
    </p:spTree>
    <p:extLst>
      <p:ext uri="{BB962C8B-B14F-4D97-AF65-F5344CB8AC3E}">
        <p14:creationId xmlns:p14="http://schemas.microsoft.com/office/powerpoint/2010/main" val="14147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 calcmode="lin" valueType="num">
                                      <p:cBhvr additive="base">
                                        <p:cTn id="1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 calcmode="lin" valueType="num">
                                      <p:cBhvr additive="base">
                                        <p:cTn id="1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 calcmode="lin" valueType="num">
                                      <p:cBhvr additive="base">
                                        <p:cTn id="19"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Text Box 3">
            <a:extLst>
              <a:ext uri="{FF2B5EF4-FFF2-40B4-BE49-F238E27FC236}">
                <a16:creationId xmlns="" xmlns:a16="http://schemas.microsoft.com/office/drawing/2014/main" id="{30278A66-6B1C-4142-B2C8-6794213B0B87}"/>
              </a:ext>
            </a:extLst>
          </p:cNvPr>
          <p:cNvSpPr txBox="1">
            <a:spLocks noChangeArrowheads="1"/>
          </p:cNvSpPr>
          <p:nvPr/>
        </p:nvSpPr>
        <p:spPr bwMode="auto">
          <a:xfrm>
            <a:off x="376565" y="2184085"/>
            <a:ext cx="4698722" cy="584775"/>
          </a:xfrm>
          <a:prstGeom prst="rect">
            <a:avLst/>
          </a:prstGeom>
          <a:noFill/>
          <a:ln w="9525">
            <a:noFill/>
            <a:miter lim="800000"/>
            <a:headEnd/>
            <a:tailEnd/>
          </a:ln>
        </p:spPr>
        <p:txBody>
          <a:bodyPr wrap="none">
            <a:spAutoFit/>
          </a:bodyPr>
          <a:lstStyle/>
          <a:p>
            <a:pPr algn="l"/>
            <a:r>
              <a:rPr lang="en-US" altLang="zh-CN" sz="3200" dirty="0">
                <a:solidFill>
                  <a:srgbClr val="6600FF"/>
                </a:solidFill>
                <a:latin typeface="黑体" pitchFamily="2" charset="-122"/>
                <a:ea typeface="黑体" pitchFamily="2" charset="-122"/>
              </a:rPr>
              <a:t>1. </a:t>
            </a:r>
            <a:r>
              <a:rPr lang="zh-CN" altLang="en-US" sz="3200" dirty="0">
                <a:solidFill>
                  <a:srgbClr val="6600FF"/>
                </a:solidFill>
                <a:latin typeface="黑体" pitchFamily="2" charset="-122"/>
                <a:ea typeface="黑体" pitchFamily="2" charset="-122"/>
              </a:rPr>
              <a:t>基本的地址变换机构 </a:t>
            </a:r>
          </a:p>
        </p:txBody>
      </p:sp>
      <p:sp>
        <p:nvSpPr>
          <p:cNvPr id="12" name="Rectangle 5">
            <a:extLst>
              <a:ext uri="{FF2B5EF4-FFF2-40B4-BE49-F238E27FC236}">
                <a16:creationId xmlns="" xmlns:a16="http://schemas.microsoft.com/office/drawing/2014/main" id="{1C8DC71C-061F-47EF-B085-C96A819CB818}"/>
              </a:ext>
            </a:extLst>
          </p:cNvPr>
          <p:cNvSpPr>
            <a:spLocks noChangeArrowheads="1"/>
          </p:cNvSpPr>
          <p:nvPr/>
        </p:nvSpPr>
        <p:spPr bwMode="auto">
          <a:xfrm>
            <a:off x="376565" y="3181339"/>
            <a:ext cx="8280400" cy="3176254"/>
          </a:xfrm>
          <a:prstGeom prst="rect">
            <a:avLst/>
          </a:prstGeom>
          <a:noFill/>
          <a:ln w="19050" algn="ctr">
            <a:noFill/>
            <a:miter lim="800000"/>
            <a:headEnd/>
            <a:tailEnd/>
          </a:ln>
        </p:spPr>
        <p:txBody>
          <a:bodyPr wrap="square">
            <a:spAutoFit/>
          </a:bodyPr>
          <a:lstStyle/>
          <a:p>
            <a:pPr marL="342900" indent="-342900" algn="l" latinLnBrk="1">
              <a:lnSpc>
                <a:spcPct val="150000"/>
              </a:lnSpc>
              <a:spcBef>
                <a:spcPct val="50000"/>
              </a:spcBef>
              <a:spcAft>
                <a:spcPct val="35000"/>
              </a:spcAft>
              <a:buFont typeface="Wingdings" pitchFamily="2" charset="2"/>
              <a:buChar char="l"/>
            </a:pPr>
            <a:r>
              <a:rPr kumimoji="0" lang="zh-CN" altLang="en-US" dirty="0">
                <a:solidFill>
                  <a:schemeClr val="tx1"/>
                </a:solidFill>
                <a:latin typeface="黑体" pitchFamily="2" charset="-122"/>
                <a:ea typeface="黑体" pitchFamily="2" charset="-122"/>
              </a:rPr>
              <a:t>整个系统中设置一个</a:t>
            </a:r>
            <a:r>
              <a:rPr kumimoji="0" lang="zh-CN" altLang="en-US" b="1" dirty="0">
                <a:solidFill>
                  <a:srgbClr val="FF0000"/>
                </a:solidFill>
                <a:latin typeface="黑体" pitchFamily="2" charset="-122"/>
                <a:ea typeface="黑体" pitchFamily="2" charset="-122"/>
              </a:rPr>
              <a:t>页表寄存器</a:t>
            </a:r>
            <a:r>
              <a:rPr kumimoji="0" lang="zh-CN" altLang="en-US" dirty="0">
                <a:solidFill>
                  <a:schemeClr val="tx1"/>
                </a:solidFill>
                <a:latin typeface="黑体" pitchFamily="2" charset="-122"/>
                <a:ea typeface="黑体" pitchFamily="2" charset="-122"/>
              </a:rPr>
              <a:t>，存放</a:t>
            </a:r>
            <a:r>
              <a:rPr kumimoji="0" lang="zh-CN" altLang="en-US" dirty="0">
                <a:solidFill>
                  <a:srgbClr val="FF0000"/>
                </a:solidFill>
                <a:latin typeface="黑体" pitchFamily="2" charset="-122"/>
                <a:ea typeface="黑体" pitchFamily="2" charset="-122"/>
              </a:rPr>
              <a:t>页表在内存的始址和页表的长度</a:t>
            </a:r>
            <a:r>
              <a:rPr kumimoji="0" lang="zh-CN" altLang="en-US" dirty="0">
                <a:solidFill>
                  <a:schemeClr val="tx1"/>
                </a:solidFill>
                <a:latin typeface="黑体" pitchFamily="2" charset="-122"/>
                <a:ea typeface="黑体" pitchFamily="2" charset="-122"/>
              </a:rPr>
              <a:t>。当</a:t>
            </a:r>
            <a:r>
              <a:rPr kumimoji="0" lang="zh-CN" altLang="en-US" dirty="0">
                <a:solidFill>
                  <a:srgbClr val="FF0000"/>
                </a:solidFill>
                <a:latin typeface="黑体" pitchFamily="2" charset="-122"/>
                <a:ea typeface="黑体" pitchFamily="2" charset="-122"/>
              </a:rPr>
              <a:t>调度</a:t>
            </a:r>
            <a:r>
              <a:rPr kumimoji="0" lang="zh-CN" altLang="en-US" dirty="0">
                <a:solidFill>
                  <a:schemeClr val="tx1"/>
                </a:solidFill>
                <a:latin typeface="黑体" pitchFamily="2" charset="-122"/>
                <a:ea typeface="黑体" pitchFamily="2" charset="-122"/>
              </a:rPr>
              <a:t>某进程执行时，将</a:t>
            </a:r>
            <a:r>
              <a:rPr kumimoji="0" lang="en-US" altLang="zh-CN" dirty="0">
                <a:solidFill>
                  <a:schemeClr val="tx1"/>
                </a:solidFill>
                <a:latin typeface="黑体" pitchFamily="2" charset="-122"/>
                <a:ea typeface="黑体" pitchFamily="2" charset="-122"/>
              </a:rPr>
              <a:t>PCB</a:t>
            </a:r>
            <a:r>
              <a:rPr kumimoji="0" lang="zh-CN" altLang="en-US" dirty="0">
                <a:solidFill>
                  <a:schemeClr val="tx1"/>
                </a:solidFill>
                <a:latin typeface="黑体" pitchFamily="2" charset="-122"/>
                <a:ea typeface="黑体" pitchFamily="2" charset="-122"/>
              </a:rPr>
              <a:t>中的页表的始址和长度装入页表寄存器中。</a:t>
            </a:r>
          </a:p>
          <a:p>
            <a:pPr marL="342900" indent="-342900" algn="l" latinLnBrk="1">
              <a:lnSpc>
                <a:spcPct val="150000"/>
              </a:lnSpc>
              <a:spcBef>
                <a:spcPct val="50000"/>
              </a:spcBef>
              <a:spcAft>
                <a:spcPct val="35000"/>
              </a:spcAft>
              <a:buFont typeface="Wingdings" pitchFamily="2" charset="2"/>
              <a:buChar char="l"/>
            </a:pPr>
            <a:r>
              <a:rPr kumimoji="0" lang="zh-CN" altLang="en-US" dirty="0">
                <a:solidFill>
                  <a:schemeClr val="tx1"/>
                </a:solidFill>
                <a:latin typeface="黑体" pitchFamily="2" charset="-122"/>
                <a:ea typeface="黑体" pitchFamily="2" charset="-122"/>
              </a:rPr>
              <a:t>执行内存访问指令时，逻辑地址至物理地址的地址变换过程由硬件</a:t>
            </a:r>
            <a:r>
              <a:rPr kumimoji="0" lang="en-US" altLang="zh-CN" dirty="0">
                <a:solidFill>
                  <a:schemeClr val="tx1"/>
                </a:solidFill>
                <a:latin typeface="黑体" pitchFamily="2" charset="-122"/>
                <a:ea typeface="黑体" pitchFamily="2" charset="-122"/>
              </a:rPr>
              <a:t>(</a:t>
            </a:r>
            <a:r>
              <a:rPr kumimoji="0" lang="zh-CN" altLang="en-US" dirty="0">
                <a:solidFill>
                  <a:srgbClr val="FF0000"/>
                </a:solidFill>
                <a:latin typeface="黑体" pitchFamily="2" charset="-122"/>
                <a:ea typeface="黑体" pitchFamily="2" charset="-122"/>
              </a:rPr>
              <a:t>动态地址变换机构</a:t>
            </a:r>
            <a:r>
              <a:rPr kumimoji="0" lang="en-US" altLang="zh-CN" dirty="0">
                <a:solidFill>
                  <a:srgbClr val="FF0000"/>
                </a:solidFill>
                <a:latin typeface="黑体" pitchFamily="2" charset="-122"/>
                <a:ea typeface="黑体" pitchFamily="2" charset="-122"/>
              </a:rPr>
              <a:t>DAT</a:t>
            </a:r>
            <a:r>
              <a:rPr kumimoji="0" lang="en-US" altLang="zh-CN" dirty="0">
                <a:solidFill>
                  <a:schemeClr val="tx1"/>
                </a:solidFill>
                <a:latin typeface="黑体" pitchFamily="2" charset="-122"/>
                <a:ea typeface="黑体" pitchFamily="2" charset="-122"/>
              </a:rPr>
              <a:t>)</a:t>
            </a:r>
            <a:r>
              <a:rPr kumimoji="0" lang="zh-CN" altLang="en-US" dirty="0">
                <a:solidFill>
                  <a:schemeClr val="tx1"/>
                </a:solidFill>
                <a:latin typeface="黑体" pitchFamily="2" charset="-122"/>
                <a:ea typeface="黑体" pitchFamily="2" charset="-122"/>
              </a:rPr>
              <a:t>实现</a:t>
            </a:r>
          </a:p>
        </p:txBody>
      </p:sp>
    </p:spTree>
    <p:extLst>
      <p:ext uri="{BB962C8B-B14F-4D97-AF65-F5344CB8AC3E}">
        <p14:creationId xmlns:p14="http://schemas.microsoft.com/office/powerpoint/2010/main" val="27338561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1605611"/>
            <a:ext cx="6462728"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地址变换机构</a:t>
            </a:r>
            <a:endParaRPr kumimoji="0" lang="zh-CN" altLang="en-US" sz="3200" b="1" dirty="0">
              <a:solidFill>
                <a:srgbClr val="FF0000"/>
              </a:solidFill>
              <a:latin typeface="黑体" pitchFamily="2" charset="-122"/>
              <a:ea typeface="黑体" pitchFamily="2" charset="-122"/>
            </a:endParaRPr>
          </a:p>
        </p:txBody>
      </p:sp>
      <p:sp>
        <p:nvSpPr>
          <p:cNvPr id="11" name="Text Box 3">
            <a:extLst>
              <a:ext uri="{FF2B5EF4-FFF2-40B4-BE49-F238E27FC236}">
                <a16:creationId xmlns="" xmlns:a16="http://schemas.microsoft.com/office/drawing/2014/main" id="{30278A66-6B1C-4142-B2C8-6794213B0B87}"/>
              </a:ext>
            </a:extLst>
          </p:cNvPr>
          <p:cNvSpPr txBox="1">
            <a:spLocks noChangeArrowheads="1"/>
          </p:cNvSpPr>
          <p:nvPr/>
        </p:nvSpPr>
        <p:spPr bwMode="auto">
          <a:xfrm>
            <a:off x="376565" y="2184085"/>
            <a:ext cx="4698722" cy="584775"/>
          </a:xfrm>
          <a:prstGeom prst="rect">
            <a:avLst/>
          </a:prstGeom>
          <a:noFill/>
          <a:ln w="9525">
            <a:noFill/>
            <a:miter lim="800000"/>
            <a:headEnd/>
            <a:tailEnd/>
          </a:ln>
        </p:spPr>
        <p:txBody>
          <a:bodyPr wrap="none">
            <a:spAutoFit/>
          </a:bodyPr>
          <a:lstStyle/>
          <a:p>
            <a:pPr algn="l"/>
            <a:r>
              <a:rPr lang="en-US" altLang="zh-CN" sz="3200" dirty="0">
                <a:solidFill>
                  <a:srgbClr val="6600FF"/>
                </a:solidFill>
                <a:latin typeface="黑体" pitchFamily="2" charset="-122"/>
                <a:ea typeface="黑体" pitchFamily="2" charset="-122"/>
              </a:rPr>
              <a:t>1. </a:t>
            </a:r>
            <a:r>
              <a:rPr lang="zh-CN" altLang="en-US" sz="3200" dirty="0">
                <a:solidFill>
                  <a:srgbClr val="6600FF"/>
                </a:solidFill>
                <a:latin typeface="黑体" pitchFamily="2" charset="-122"/>
                <a:ea typeface="黑体" pitchFamily="2" charset="-122"/>
              </a:rPr>
              <a:t>基本的地址变换机构 </a:t>
            </a:r>
          </a:p>
        </p:txBody>
      </p:sp>
      <p:sp>
        <p:nvSpPr>
          <p:cNvPr id="15" name="Text Box 4">
            <a:extLst>
              <a:ext uri="{FF2B5EF4-FFF2-40B4-BE49-F238E27FC236}">
                <a16:creationId xmlns="" xmlns:a16="http://schemas.microsoft.com/office/drawing/2014/main" id="{2B95C6A1-76E4-4C99-AC3B-84D0413FA12C}"/>
              </a:ext>
            </a:extLst>
          </p:cNvPr>
          <p:cNvSpPr txBox="1">
            <a:spLocks noChangeArrowheads="1"/>
          </p:cNvSpPr>
          <p:nvPr/>
        </p:nvSpPr>
        <p:spPr bwMode="auto">
          <a:xfrm>
            <a:off x="2590800" y="6400800"/>
            <a:ext cx="3127779"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tx1"/>
                </a:solidFill>
                <a:effectLst/>
                <a:uLnTx/>
                <a:uFillTx/>
              </a:rPr>
              <a:t>图  分页系统的地址变换机构 </a:t>
            </a:r>
          </a:p>
        </p:txBody>
      </p:sp>
      <p:graphicFrame>
        <p:nvGraphicFramePr>
          <p:cNvPr id="16" name="Object 5">
            <a:extLst>
              <a:ext uri="{FF2B5EF4-FFF2-40B4-BE49-F238E27FC236}">
                <a16:creationId xmlns="" xmlns:a16="http://schemas.microsoft.com/office/drawing/2014/main" id="{CA6CEA6D-E3B4-49C0-9682-B4425B025EDF}"/>
              </a:ext>
            </a:extLst>
          </p:cNvPr>
          <p:cNvGraphicFramePr>
            <a:graphicFrameLocks noChangeAspect="1"/>
          </p:cNvGraphicFramePr>
          <p:nvPr>
            <p:extLst>
              <p:ext uri="{D42A27DB-BD31-4B8C-83A1-F6EECF244321}">
                <p14:modId xmlns:p14="http://schemas.microsoft.com/office/powerpoint/2010/main" val="4292546298"/>
              </p:ext>
            </p:extLst>
          </p:nvPr>
        </p:nvGraphicFramePr>
        <p:xfrm>
          <a:off x="1331640" y="2711967"/>
          <a:ext cx="6201291" cy="3572202"/>
        </p:xfrm>
        <a:graphic>
          <a:graphicData uri="http://schemas.openxmlformats.org/presentationml/2006/ole">
            <mc:AlternateContent xmlns:mc="http://schemas.openxmlformats.org/markup-compatibility/2006">
              <mc:Choice xmlns:v="urn:schemas-microsoft-com:vml" Requires="v">
                <p:oleObj spid="_x0000_s32803" name="VISIO" r:id="rId3" imgW="3238560" imgH="1865160" progId="">
                  <p:embed/>
                </p:oleObj>
              </mc:Choice>
              <mc:Fallback>
                <p:oleObj name="VISIO" r:id="rId3" imgW="3238560" imgH="1865160" progId="">
                  <p:embed/>
                  <p:pic>
                    <p:nvPicPr>
                      <p:cNvPr id="1945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711967"/>
                        <a:ext cx="6201291" cy="3572202"/>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13208003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60" name="Text Box 5">
            <a:extLst>
              <a:ext uri="{FF2B5EF4-FFF2-40B4-BE49-F238E27FC236}">
                <a16:creationId xmlns="" xmlns:a16="http://schemas.microsoft.com/office/drawing/2014/main" id="{6EBBD1F2-A83C-4380-97D2-1BF2E6FB5717}"/>
              </a:ext>
            </a:extLst>
          </p:cNvPr>
          <p:cNvSpPr txBox="1">
            <a:spLocks noChangeArrowheads="1"/>
          </p:cNvSpPr>
          <p:nvPr/>
        </p:nvSpPr>
        <p:spPr bwMode="auto">
          <a:xfrm>
            <a:off x="361518" y="1433513"/>
            <a:ext cx="8569325" cy="4572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rPr>
              <a:t>    </a:t>
            </a:r>
          </a:p>
        </p:txBody>
      </p:sp>
      <p:sp>
        <p:nvSpPr>
          <p:cNvPr id="61" name="Text Box 6">
            <a:extLst>
              <a:ext uri="{FF2B5EF4-FFF2-40B4-BE49-F238E27FC236}">
                <a16:creationId xmlns="" xmlns:a16="http://schemas.microsoft.com/office/drawing/2014/main" id="{8E2FABD8-D7BA-4033-948C-61F6A7B86182}"/>
              </a:ext>
            </a:extLst>
          </p:cNvPr>
          <p:cNvSpPr txBox="1">
            <a:spLocks noChangeArrowheads="1"/>
          </p:cNvSpPr>
          <p:nvPr/>
        </p:nvSpPr>
        <p:spPr bwMode="auto">
          <a:xfrm>
            <a:off x="492378" y="1790901"/>
            <a:ext cx="8350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dirty="0">
                <a:ln>
                  <a:noFill/>
                </a:ln>
                <a:solidFill>
                  <a:srgbClr val="000000"/>
                </a:solidFill>
                <a:effectLst/>
                <a:uLnTx/>
                <a:uFillTx/>
              </a:rPr>
              <a:t>例：</a:t>
            </a:r>
          </a:p>
        </p:txBody>
      </p:sp>
      <p:sp>
        <p:nvSpPr>
          <p:cNvPr id="62" name="Rectangle 7">
            <a:extLst>
              <a:ext uri="{FF2B5EF4-FFF2-40B4-BE49-F238E27FC236}">
                <a16:creationId xmlns="" xmlns:a16="http://schemas.microsoft.com/office/drawing/2014/main" id="{5319F299-BB97-4667-8AFD-7F21734A120D}"/>
              </a:ext>
            </a:extLst>
          </p:cNvPr>
          <p:cNvSpPr>
            <a:spLocks noChangeArrowheads="1"/>
          </p:cNvSpPr>
          <p:nvPr/>
        </p:nvSpPr>
        <p:spPr bwMode="auto">
          <a:xfrm>
            <a:off x="2488768" y="2360613"/>
            <a:ext cx="609600" cy="611187"/>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2</a:t>
            </a:r>
          </a:p>
        </p:txBody>
      </p:sp>
      <p:sp>
        <p:nvSpPr>
          <p:cNvPr id="63" name="Rectangle 8">
            <a:extLst>
              <a:ext uri="{FF2B5EF4-FFF2-40B4-BE49-F238E27FC236}">
                <a16:creationId xmlns="" xmlns:a16="http://schemas.microsoft.com/office/drawing/2014/main" id="{D88E38AD-A8E1-48D0-97B2-21D0E3F8C9B6}"/>
              </a:ext>
            </a:extLst>
          </p:cNvPr>
          <p:cNvSpPr>
            <a:spLocks noChangeArrowheads="1"/>
          </p:cNvSpPr>
          <p:nvPr/>
        </p:nvSpPr>
        <p:spPr bwMode="auto">
          <a:xfrm>
            <a:off x="3098368" y="2360613"/>
            <a:ext cx="1600200" cy="611187"/>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452</a:t>
            </a:r>
          </a:p>
        </p:txBody>
      </p:sp>
      <p:sp>
        <p:nvSpPr>
          <p:cNvPr id="64" name="Rectangle 9">
            <a:extLst>
              <a:ext uri="{FF2B5EF4-FFF2-40B4-BE49-F238E27FC236}">
                <a16:creationId xmlns="" xmlns:a16="http://schemas.microsoft.com/office/drawing/2014/main" id="{CE4B8B37-A7A3-4974-A109-C92755C51E42}"/>
              </a:ext>
            </a:extLst>
          </p:cNvPr>
          <p:cNvSpPr>
            <a:spLocks noChangeArrowheads="1"/>
          </p:cNvSpPr>
          <p:nvPr/>
        </p:nvSpPr>
        <p:spPr bwMode="auto">
          <a:xfrm>
            <a:off x="3403168" y="3429000"/>
            <a:ext cx="1600200" cy="2360613"/>
          </a:xfrm>
          <a:prstGeom prst="rect">
            <a:avLst/>
          </a:prstGeom>
          <a:noFill/>
          <a:ln w="9525">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5" name="Line 10">
            <a:extLst>
              <a:ext uri="{FF2B5EF4-FFF2-40B4-BE49-F238E27FC236}">
                <a16:creationId xmlns="" xmlns:a16="http://schemas.microsoft.com/office/drawing/2014/main" id="{F8F29C34-88F6-4ADA-B3E5-14370E689719}"/>
              </a:ext>
            </a:extLst>
          </p:cNvPr>
          <p:cNvSpPr>
            <a:spLocks noChangeShapeType="1"/>
          </p:cNvSpPr>
          <p:nvPr/>
        </p:nvSpPr>
        <p:spPr bwMode="auto">
          <a:xfrm>
            <a:off x="4165168" y="3429000"/>
            <a:ext cx="0" cy="2360613"/>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6" name="Line 11">
            <a:extLst>
              <a:ext uri="{FF2B5EF4-FFF2-40B4-BE49-F238E27FC236}">
                <a16:creationId xmlns="" xmlns:a16="http://schemas.microsoft.com/office/drawing/2014/main" id="{3DC74A00-4C11-4396-AE2E-59B6BF226F47}"/>
              </a:ext>
            </a:extLst>
          </p:cNvPr>
          <p:cNvSpPr>
            <a:spLocks noChangeShapeType="1"/>
          </p:cNvSpPr>
          <p:nvPr/>
        </p:nvSpPr>
        <p:spPr bwMode="auto">
          <a:xfrm>
            <a:off x="3403168" y="3960813"/>
            <a:ext cx="1600200" cy="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7" name="Line 12">
            <a:extLst>
              <a:ext uri="{FF2B5EF4-FFF2-40B4-BE49-F238E27FC236}">
                <a16:creationId xmlns="" xmlns:a16="http://schemas.microsoft.com/office/drawing/2014/main" id="{7658F2D0-9A8E-4BC9-AEFF-0B37BE7906FB}"/>
              </a:ext>
            </a:extLst>
          </p:cNvPr>
          <p:cNvSpPr>
            <a:spLocks noChangeShapeType="1"/>
          </p:cNvSpPr>
          <p:nvPr/>
        </p:nvSpPr>
        <p:spPr bwMode="auto">
          <a:xfrm>
            <a:off x="3403168" y="4572000"/>
            <a:ext cx="1600200" cy="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8" name="Line 13">
            <a:extLst>
              <a:ext uri="{FF2B5EF4-FFF2-40B4-BE49-F238E27FC236}">
                <a16:creationId xmlns="" xmlns:a16="http://schemas.microsoft.com/office/drawing/2014/main" id="{A96EDD31-17EF-49A4-A12C-B76C63942008}"/>
              </a:ext>
            </a:extLst>
          </p:cNvPr>
          <p:cNvSpPr>
            <a:spLocks noChangeShapeType="1"/>
          </p:cNvSpPr>
          <p:nvPr/>
        </p:nvSpPr>
        <p:spPr bwMode="auto">
          <a:xfrm>
            <a:off x="3403168" y="5181600"/>
            <a:ext cx="1600200" cy="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9" name="Text Box 14">
            <a:extLst>
              <a:ext uri="{FF2B5EF4-FFF2-40B4-BE49-F238E27FC236}">
                <a16:creationId xmlns="" xmlns:a16="http://schemas.microsoft.com/office/drawing/2014/main" id="{CDC1157F-4640-4707-A708-3DF7ED8DB48B}"/>
              </a:ext>
            </a:extLst>
          </p:cNvPr>
          <p:cNvSpPr txBox="1">
            <a:spLocks noChangeArrowheads="1"/>
          </p:cNvSpPr>
          <p:nvPr/>
        </p:nvSpPr>
        <p:spPr bwMode="auto">
          <a:xfrm>
            <a:off x="3471431" y="3443288"/>
            <a:ext cx="5048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页</a:t>
            </a:r>
          </a:p>
        </p:txBody>
      </p:sp>
      <p:sp>
        <p:nvSpPr>
          <p:cNvPr id="70" name="Text Box 15">
            <a:extLst>
              <a:ext uri="{FF2B5EF4-FFF2-40B4-BE49-F238E27FC236}">
                <a16:creationId xmlns="" xmlns:a16="http://schemas.microsoft.com/office/drawing/2014/main" id="{9FE3F95D-9FD0-4206-B2E9-E422FE48C6F3}"/>
              </a:ext>
            </a:extLst>
          </p:cNvPr>
          <p:cNvSpPr txBox="1">
            <a:spLocks noChangeArrowheads="1"/>
          </p:cNvSpPr>
          <p:nvPr/>
        </p:nvSpPr>
        <p:spPr bwMode="auto">
          <a:xfrm>
            <a:off x="4274706" y="3449638"/>
            <a:ext cx="5048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块</a:t>
            </a:r>
          </a:p>
        </p:txBody>
      </p:sp>
      <p:sp>
        <p:nvSpPr>
          <p:cNvPr id="71" name="Text Box 16">
            <a:extLst>
              <a:ext uri="{FF2B5EF4-FFF2-40B4-BE49-F238E27FC236}">
                <a16:creationId xmlns="" xmlns:a16="http://schemas.microsoft.com/office/drawing/2014/main" id="{743363A3-1207-467D-A28D-47B3552E034F}"/>
              </a:ext>
            </a:extLst>
          </p:cNvPr>
          <p:cNvSpPr txBox="1">
            <a:spLocks noChangeArrowheads="1"/>
          </p:cNvSpPr>
          <p:nvPr/>
        </p:nvSpPr>
        <p:spPr bwMode="auto">
          <a:xfrm>
            <a:off x="3573031" y="4060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0</a:t>
            </a:r>
          </a:p>
        </p:txBody>
      </p:sp>
      <p:sp>
        <p:nvSpPr>
          <p:cNvPr id="72" name="Text Box 17">
            <a:extLst>
              <a:ext uri="{FF2B5EF4-FFF2-40B4-BE49-F238E27FC236}">
                <a16:creationId xmlns="" xmlns:a16="http://schemas.microsoft.com/office/drawing/2014/main" id="{6F2E1C9F-576B-4469-84A8-C02639E3C610}"/>
              </a:ext>
            </a:extLst>
          </p:cNvPr>
          <p:cNvSpPr txBox="1">
            <a:spLocks noChangeArrowheads="1"/>
          </p:cNvSpPr>
          <p:nvPr/>
        </p:nvSpPr>
        <p:spPr bwMode="auto">
          <a:xfrm>
            <a:off x="3573031" y="4595813"/>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1</a:t>
            </a:r>
          </a:p>
        </p:txBody>
      </p:sp>
      <p:sp>
        <p:nvSpPr>
          <p:cNvPr id="73" name="Text Box 18">
            <a:extLst>
              <a:ext uri="{FF2B5EF4-FFF2-40B4-BE49-F238E27FC236}">
                <a16:creationId xmlns="" xmlns:a16="http://schemas.microsoft.com/office/drawing/2014/main" id="{2391FEE9-3BCB-406C-8344-56985C4995E0}"/>
              </a:ext>
            </a:extLst>
          </p:cNvPr>
          <p:cNvSpPr txBox="1">
            <a:spLocks noChangeArrowheads="1"/>
          </p:cNvSpPr>
          <p:nvPr/>
        </p:nvSpPr>
        <p:spPr bwMode="auto">
          <a:xfrm>
            <a:off x="3573031" y="5203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2</a:t>
            </a:r>
          </a:p>
        </p:txBody>
      </p:sp>
      <p:sp>
        <p:nvSpPr>
          <p:cNvPr id="74" name="Text Box 19">
            <a:extLst>
              <a:ext uri="{FF2B5EF4-FFF2-40B4-BE49-F238E27FC236}">
                <a16:creationId xmlns="" xmlns:a16="http://schemas.microsoft.com/office/drawing/2014/main" id="{1FF5E70F-7917-4A00-AA43-67F82E3CD579}"/>
              </a:ext>
            </a:extLst>
          </p:cNvPr>
          <p:cNvSpPr txBox="1">
            <a:spLocks noChangeArrowheads="1"/>
          </p:cNvSpPr>
          <p:nvPr/>
        </p:nvSpPr>
        <p:spPr bwMode="auto">
          <a:xfrm>
            <a:off x="4393768" y="4060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2</a:t>
            </a:r>
          </a:p>
        </p:txBody>
      </p:sp>
      <p:sp>
        <p:nvSpPr>
          <p:cNvPr id="75" name="Text Box 20">
            <a:extLst>
              <a:ext uri="{FF2B5EF4-FFF2-40B4-BE49-F238E27FC236}">
                <a16:creationId xmlns="" xmlns:a16="http://schemas.microsoft.com/office/drawing/2014/main" id="{66076C38-8DBC-4E2A-A69C-D2DCCF0B1F71}"/>
              </a:ext>
            </a:extLst>
          </p:cNvPr>
          <p:cNvSpPr txBox="1">
            <a:spLocks noChangeArrowheads="1"/>
          </p:cNvSpPr>
          <p:nvPr/>
        </p:nvSpPr>
        <p:spPr bwMode="auto">
          <a:xfrm>
            <a:off x="4393768" y="4595813"/>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3</a:t>
            </a:r>
          </a:p>
        </p:txBody>
      </p:sp>
      <p:sp>
        <p:nvSpPr>
          <p:cNvPr id="76" name="Text Box 21">
            <a:extLst>
              <a:ext uri="{FF2B5EF4-FFF2-40B4-BE49-F238E27FC236}">
                <a16:creationId xmlns="" xmlns:a16="http://schemas.microsoft.com/office/drawing/2014/main" id="{7CB886A4-420E-43D2-B6AD-08EAB6D70461}"/>
              </a:ext>
            </a:extLst>
          </p:cNvPr>
          <p:cNvSpPr txBox="1">
            <a:spLocks noChangeArrowheads="1"/>
          </p:cNvSpPr>
          <p:nvPr/>
        </p:nvSpPr>
        <p:spPr bwMode="auto">
          <a:xfrm>
            <a:off x="4393768" y="5203825"/>
            <a:ext cx="3397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8</a:t>
            </a:r>
          </a:p>
        </p:txBody>
      </p:sp>
      <p:sp>
        <p:nvSpPr>
          <p:cNvPr id="77" name="Rectangle 22">
            <a:extLst>
              <a:ext uri="{FF2B5EF4-FFF2-40B4-BE49-F238E27FC236}">
                <a16:creationId xmlns="" xmlns:a16="http://schemas.microsoft.com/office/drawing/2014/main" id="{A3445AE8-2894-404D-B00C-6276CC89B0A4}"/>
              </a:ext>
            </a:extLst>
          </p:cNvPr>
          <p:cNvSpPr>
            <a:spLocks noChangeArrowheads="1"/>
          </p:cNvSpPr>
          <p:nvPr/>
        </p:nvSpPr>
        <p:spPr bwMode="auto">
          <a:xfrm>
            <a:off x="278968" y="3657600"/>
            <a:ext cx="990600" cy="609600"/>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1900" b="0" i="0" u="none" strike="noStrike" kern="0" cap="none" spc="0" normalizeH="0" baseline="0" noProof="0">
                <a:ln>
                  <a:noFill/>
                </a:ln>
                <a:solidFill>
                  <a:srgbClr val="000000"/>
                </a:solidFill>
                <a:effectLst/>
                <a:uLnTx/>
                <a:uFillTx/>
              </a:rPr>
              <a:t>页表长</a:t>
            </a:r>
          </a:p>
        </p:txBody>
      </p:sp>
      <p:sp>
        <p:nvSpPr>
          <p:cNvPr id="78" name="Rectangle 23">
            <a:extLst>
              <a:ext uri="{FF2B5EF4-FFF2-40B4-BE49-F238E27FC236}">
                <a16:creationId xmlns="" xmlns:a16="http://schemas.microsoft.com/office/drawing/2014/main" id="{75B9CCB8-21AC-4BFF-BB6E-CB188544DBFE}"/>
              </a:ext>
            </a:extLst>
          </p:cNvPr>
          <p:cNvSpPr>
            <a:spLocks noChangeArrowheads="1"/>
          </p:cNvSpPr>
          <p:nvPr/>
        </p:nvSpPr>
        <p:spPr bwMode="auto">
          <a:xfrm>
            <a:off x="1269568" y="3657600"/>
            <a:ext cx="1066800" cy="609600"/>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zh-CN" altLang="en-US" sz="1900" b="0" i="0" u="none" strike="noStrike" kern="0" cap="none" spc="0" normalizeH="0" baseline="0" noProof="0">
                <a:ln>
                  <a:noFill/>
                </a:ln>
                <a:solidFill>
                  <a:srgbClr val="000000"/>
                </a:solidFill>
                <a:effectLst/>
                <a:uLnTx/>
                <a:uFillTx/>
              </a:rPr>
              <a:t>页表始址</a:t>
            </a:r>
          </a:p>
        </p:txBody>
      </p:sp>
      <p:sp>
        <p:nvSpPr>
          <p:cNvPr id="79" name="Line 24">
            <a:extLst>
              <a:ext uri="{FF2B5EF4-FFF2-40B4-BE49-F238E27FC236}">
                <a16:creationId xmlns="" xmlns:a16="http://schemas.microsoft.com/office/drawing/2014/main" id="{9173CE88-043F-4C33-89ED-A6506E58B7DD}"/>
              </a:ext>
            </a:extLst>
          </p:cNvPr>
          <p:cNvSpPr>
            <a:spLocks noChangeShapeType="1"/>
          </p:cNvSpPr>
          <p:nvPr/>
        </p:nvSpPr>
        <p:spPr bwMode="auto">
          <a:xfrm>
            <a:off x="2717368" y="2971800"/>
            <a:ext cx="0" cy="1981200"/>
          </a:xfrm>
          <a:prstGeom prst="line">
            <a:avLst/>
          </a:pr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0" name="Freeform 25">
            <a:extLst>
              <a:ext uri="{FF2B5EF4-FFF2-40B4-BE49-F238E27FC236}">
                <a16:creationId xmlns="" xmlns:a16="http://schemas.microsoft.com/office/drawing/2014/main" id="{3FAD8EB4-073E-4B11-8856-986A82CCB4DA}"/>
              </a:ext>
            </a:extLst>
          </p:cNvPr>
          <p:cNvSpPr>
            <a:spLocks/>
          </p:cNvSpPr>
          <p:nvPr/>
        </p:nvSpPr>
        <p:spPr bwMode="auto">
          <a:xfrm>
            <a:off x="1650568" y="4267200"/>
            <a:ext cx="914400" cy="836613"/>
          </a:xfrm>
          <a:custGeom>
            <a:avLst/>
            <a:gdLst>
              <a:gd name="T0" fmla="*/ 0 w 576"/>
              <a:gd name="T1" fmla="*/ 0 h 480"/>
              <a:gd name="T2" fmla="*/ 0 w 576"/>
              <a:gd name="T3" fmla="*/ 2147483647 h 480"/>
              <a:gd name="T4" fmla="*/ 2147483647 w 576"/>
              <a:gd name="T5" fmla="*/ 2147483647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0"/>
                </a:moveTo>
                <a:lnTo>
                  <a:pt x="0" y="480"/>
                </a:lnTo>
                <a:lnTo>
                  <a:pt x="576" y="480"/>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1" name="Freeform 26">
            <a:extLst>
              <a:ext uri="{FF2B5EF4-FFF2-40B4-BE49-F238E27FC236}">
                <a16:creationId xmlns="" xmlns:a16="http://schemas.microsoft.com/office/drawing/2014/main" id="{E629FDC8-1B61-4B24-9290-87C90F85DF8E}"/>
              </a:ext>
            </a:extLst>
          </p:cNvPr>
          <p:cNvSpPr>
            <a:spLocks/>
          </p:cNvSpPr>
          <p:nvPr/>
        </p:nvSpPr>
        <p:spPr bwMode="auto">
          <a:xfrm>
            <a:off x="4698568" y="2667000"/>
            <a:ext cx="990600" cy="2309813"/>
          </a:xfrm>
          <a:custGeom>
            <a:avLst/>
            <a:gdLst>
              <a:gd name="T0" fmla="*/ 0 w 576"/>
              <a:gd name="T1" fmla="*/ 0 h 1488"/>
              <a:gd name="T2" fmla="*/ 2147483647 w 576"/>
              <a:gd name="T3" fmla="*/ 0 h 1488"/>
              <a:gd name="T4" fmla="*/ 2147483647 w 576"/>
              <a:gd name="T5" fmla="*/ 2147483647 h 1488"/>
              <a:gd name="T6" fmla="*/ 0 60000 65536"/>
              <a:gd name="T7" fmla="*/ 0 60000 65536"/>
              <a:gd name="T8" fmla="*/ 0 60000 65536"/>
              <a:gd name="T9" fmla="*/ 0 w 576"/>
              <a:gd name="T10" fmla="*/ 0 h 1488"/>
              <a:gd name="T11" fmla="*/ 576 w 576"/>
              <a:gd name="T12" fmla="*/ 1488 h 1488"/>
            </a:gdLst>
            <a:ahLst/>
            <a:cxnLst>
              <a:cxn ang="T6">
                <a:pos x="T0" y="T1"/>
              </a:cxn>
              <a:cxn ang="T7">
                <a:pos x="T2" y="T3"/>
              </a:cxn>
              <a:cxn ang="T8">
                <a:pos x="T4" y="T5"/>
              </a:cxn>
            </a:cxnLst>
            <a:rect l="T9" t="T10" r="T11" b="T12"/>
            <a:pathLst>
              <a:path w="576" h="1488">
                <a:moveTo>
                  <a:pt x="0" y="0"/>
                </a:moveTo>
                <a:lnTo>
                  <a:pt x="576" y="0"/>
                </a:lnTo>
                <a:lnTo>
                  <a:pt x="576" y="1488"/>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2" name="Line 27">
            <a:extLst>
              <a:ext uri="{FF2B5EF4-FFF2-40B4-BE49-F238E27FC236}">
                <a16:creationId xmlns="" xmlns:a16="http://schemas.microsoft.com/office/drawing/2014/main" id="{49D48E38-AB5B-4EA9-816C-3776ED944988}"/>
              </a:ext>
            </a:extLst>
          </p:cNvPr>
          <p:cNvSpPr>
            <a:spLocks noChangeShapeType="1"/>
          </p:cNvSpPr>
          <p:nvPr/>
        </p:nvSpPr>
        <p:spPr bwMode="auto">
          <a:xfrm>
            <a:off x="5841568" y="5129213"/>
            <a:ext cx="533400" cy="0"/>
          </a:xfrm>
          <a:prstGeom prst="line">
            <a:avLst/>
          </a:pr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3" name="Rectangle 28">
            <a:extLst>
              <a:ext uri="{FF2B5EF4-FFF2-40B4-BE49-F238E27FC236}">
                <a16:creationId xmlns="" xmlns:a16="http://schemas.microsoft.com/office/drawing/2014/main" id="{127A3C82-B32A-4E62-9831-8B4C649000EF}"/>
              </a:ext>
            </a:extLst>
          </p:cNvPr>
          <p:cNvSpPr>
            <a:spLocks noChangeArrowheads="1"/>
          </p:cNvSpPr>
          <p:nvPr/>
        </p:nvSpPr>
        <p:spPr bwMode="auto">
          <a:xfrm>
            <a:off x="6374968" y="4953000"/>
            <a:ext cx="609600" cy="608013"/>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8</a:t>
            </a:r>
          </a:p>
        </p:txBody>
      </p:sp>
      <p:sp>
        <p:nvSpPr>
          <p:cNvPr id="84" name="Rectangle 29">
            <a:extLst>
              <a:ext uri="{FF2B5EF4-FFF2-40B4-BE49-F238E27FC236}">
                <a16:creationId xmlns="" xmlns:a16="http://schemas.microsoft.com/office/drawing/2014/main" id="{FB069219-1678-4B5F-846E-5129C24B5FC0}"/>
              </a:ext>
            </a:extLst>
          </p:cNvPr>
          <p:cNvSpPr>
            <a:spLocks noChangeArrowheads="1"/>
          </p:cNvSpPr>
          <p:nvPr/>
        </p:nvSpPr>
        <p:spPr bwMode="auto">
          <a:xfrm>
            <a:off x="6984568" y="4953000"/>
            <a:ext cx="838200" cy="608013"/>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452</a:t>
            </a:r>
          </a:p>
        </p:txBody>
      </p:sp>
      <p:sp>
        <p:nvSpPr>
          <p:cNvPr id="85" name="Rectangle 30">
            <a:extLst>
              <a:ext uri="{FF2B5EF4-FFF2-40B4-BE49-F238E27FC236}">
                <a16:creationId xmlns="" xmlns:a16="http://schemas.microsoft.com/office/drawing/2014/main" id="{1FDEBAB7-776C-4222-9947-6E729E8295FA}"/>
              </a:ext>
            </a:extLst>
          </p:cNvPr>
          <p:cNvSpPr>
            <a:spLocks noChangeArrowheads="1"/>
          </p:cNvSpPr>
          <p:nvPr/>
        </p:nvSpPr>
        <p:spPr bwMode="auto">
          <a:xfrm>
            <a:off x="8127568" y="5561013"/>
            <a:ext cx="838200" cy="611187"/>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123</a:t>
            </a:r>
          </a:p>
        </p:txBody>
      </p:sp>
      <p:sp>
        <p:nvSpPr>
          <p:cNvPr id="86" name="Rectangle 31">
            <a:extLst>
              <a:ext uri="{FF2B5EF4-FFF2-40B4-BE49-F238E27FC236}">
                <a16:creationId xmlns="" xmlns:a16="http://schemas.microsoft.com/office/drawing/2014/main" id="{9634E567-E1B7-4919-B591-A01C2A10B404}"/>
              </a:ext>
            </a:extLst>
          </p:cNvPr>
          <p:cNvSpPr>
            <a:spLocks noChangeArrowheads="1"/>
          </p:cNvSpPr>
          <p:nvPr/>
        </p:nvSpPr>
        <p:spPr bwMode="auto">
          <a:xfrm>
            <a:off x="8127568" y="3960813"/>
            <a:ext cx="838200" cy="1600200"/>
          </a:xfrm>
          <a:prstGeom prst="rect">
            <a:avLst/>
          </a:prstGeom>
          <a:noFill/>
          <a:ln w="9525">
            <a:solidFill>
              <a:srgbClr val="000000"/>
            </a:solidFill>
            <a:miter lim="800000"/>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endParaRPr kumimoji="0" lang="zh-CN" altLang="zh-CN" sz="2600" b="0" i="0" u="none" strike="noStrike" kern="0" cap="none" spc="0" normalizeH="0" baseline="0" noProof="0">
              <a:ln>
                <a:noFill/>
              </a:ln>
              <a:solidFill>
                <a:srgbClr val="000000"/>
              </a:solidFill>
              <a:effectLst/>
              <a:uLnTx/>
              <a:uFillTx/>
            </a:endParaRPr>
          </a:p>
        </p:txBody>
      </p:sp>
      <p:sp>
        <p:nvSpPr>
          <p:cNvPr id="87" name="Line 32">
            <a:extLst>
              <a:ext uri="{FF2B5EF4-FFF2-40B4-BE49-F238E27FC236}">
                <a16:creationId xmlns="" xmlns:a16="http://schemas.microsoft.com/office/drawing/2014/main" id="{C4FDF73E-B3B6-47A0-9D69-690589BDCA63}"/>
              </a:ext>
            </a:extLst>
          </p:cNvPr>
          <p:cNvSpPr>
            <a:spLocks noChangeShapeType="1"/>
          </p:cNvSpPr>
          <p:nvPr/>
        </p:nvSpPr>
        <p:spPr bwMode="auto">
          <a:xfrm>
            <a:off x="8127568" y="6172200"/>
            <a:ext cx="0" cy="45720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8" name="Line 33">
            <a:extLst>
              <a:ext uri="{FF2B5EF4-FFF2-40B4-BE49-F238E27FC236}">
                <a16:creationId xmlns="" xmlns:a16="http://schemas.microsoft.com/office/drawing/2014/main" id="{47B84A53-A237-4128-A635-4DF09307D91C}"/>
              </a:ext>
            </a:extLst>
          </p:cNvPr>
          <p:cNvSpPr>
            <a:spLocks noChangeShapeType="1"/>
          </p:cNvSpPr>
          <p:nvPr/>
        </p:nvSpPr>
        <p:spPr bwMode="auto">
          <a:xfrm>
            <a:off x="8965768" y="6172200"/>
            <a:ext cx="0" cy="457200"/>
          </a:xfrm>
          <a:prstGeom prst="line">
            <a:avLst/>
          </a:prstGeom>
          <a:noFill/>
          <a:ln w="9525">
            <a:solidFill>
              <a:srgbClr val="0000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89" name="Freeform 34">
            <a:extLst>
              <a:ext uri="{FF2B5EF4-FFF2-40B4-BE49-F238E27FC236}">
                <a16:creationId xmlns="" xmlns:a16="http://schemas.microsoft.com/office/drawing/2014/main" id="{F3152EF4-1289-4D71-A5A6-D3D6F6598ADA}"/>
              </a:ext>
            </a:extLst>
          </p:cNvPr>
          <p:cNvSpPr>
            <a:spLocks/>
          </p:cNvSpPr>
          <p:nvPr/>
        </p:nvSpPr>
        <p:spPr bwMode="auto">
          <a:xfrm>
            <a:off x="7365568" y="5561013"/>
            <a:ext cx="762000" cy="306387"/>
          </a:xfrm>
          <a:custGeom>
            <a:avLst/>
            <a:gdLst>
              <a:gd name="T0" fmla="*/ 0 w 480"/>
              <a:gd name="T1" fmla="*/ 0 h 192"/>
              <a:gd name="T2" fmla="*/ 0 w 480"/>
              <a:gd name="T3" fmla="*/ 2147483647 h 192"/>
              <a:gd name="T4" fmla="*/ 2147483647 w 480"/>
              <a:gd name="T5" fmla="*/ 2147483647 h 192"/>
              <a:gd name="T6" fmla="*/ 0 60000 65536"/>
              <a:gd name="T7" fmla="*/ 0 60000 65536"/>
              <a:gd name="T8" fmla="*/ 0 60000 65536"/>
              <a:gd name="T9" fmla="*/ 0 w 480"/>
              <a:gd name="T10" fmla="*/ 0 h 192"/>
              <a:gd name="T11" fmla="*/ 480 w 480"/>
              <a:gd name="T12" fmla="*/ 192 h 192"/>
            </a:gdLst>
            <a:ahLst/>
            <a:cxnLst>
              <a:cxn ang="T6">
                <a:pos x="T0" y="T1"/>
              </a:cxn>
              <a:cxn ang="T7">
                <a:pos x="T2" y="T3"/>
              </a:cxn>
              <a:cxn ang="T8">
                <a:pos x="T4" y="T5"/>
              </a:cxn>
            </a:cxnLst>
            <a:rect l="T9" t="T10" r="T11" b="T12"/>
            <a:pathLst>
              <a:path w="480" h="192">
                <a:moveTo>
                  <a:pt x="0" y="0"/>
                </a:moveTo>
                <a:lnTo>
                  <a:pt x="0" y="192"/>
                </a:lnTo>
                <a:lnTo>
                  <a:pt x="480" y="192"/>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0" name="Text Box 35">
            <a:extLst>
              <a:ext uri="{FF2B5EF4-FFF2-40B4-BE49-F238E27FC236}">
                <a16:creationId xmlns="" xmlns:a16="http://schemas.microsoft.com/office/drawing/2014/main" id="{89EB46D3-D884-4F89-8FB4-D93A2E5DD145}"/>
              </a:ext>
            </a:extLst>
          </p:cNvPr>
          <p:cNvSpPr txBox="1">
            <a:spLocks noChangeArrowheads="1"/>
          </p:cNvSpPr>
          <p:nvPr/>
        </p:nvSpPr>
        <p:spPr bwMode="auto">
          <a:xfrm>
            <a:off x="6433706" y="4386263"/>
            <a:ext cx="11652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实地址</a:t>
            </a:r>
          </a:p>
        </p:txBody>
      </p:sp>
      <p:sp>
        <p:nvSpPr>
          <p:cNvPr id="91" name="Text Box 36">
            <a:extLst>
              <a:ext uri="{FF2B5EF4-FFF2-40B4-BE49-F238E27FC236}">
                <a16:creationId xmlns="" xmlns:a16="http://schemas.microsoft.com/office/drawing/2014/main" id="{8DEA60F7-3C39-4701-8816-D2091BD4399F}"/>
              </a:ext>
            </a:extLst>
          </p:cNvPr>
          <p:cNvSpPr txBox="1">
            <a:spLocks noChangeArrowheads="1"/>
          </p:cNvSpPr>
          <p:nvPr/>
        </p:nvSpPr>
        <p:spPr bwMode="auto">
          <a:xfrm>
            <a:off x="4927168" y="2155825"/>
            <a:ext cx="1714500"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600" b="0" i="0" u="none" strike="noStrike" kern="0" cap="none" spc="0" normalizeH="0" baseline="0" noProof="0">
                <a:ln>
                  <a:noFill/>
                </a:ln>
                <a:solidFill>
                  <a:srgbClr val="000000"/>
                </a:solidFill>
                <a:effectLst/>
                <a:uLnTx/>
                <a:uFillTx/>
              </a:rPr>
              <a:t>虚地址</a:t>
            </a:r>
            <a:r>
              <a:rPr kumimoji="0" lang="en-US" altLang="zh-CN" sz="2600" b="0" i="0" u="none" strike="noStrike" kern="0" cap="none" spc="0" normalizeH="0" baseline="0" noProof="0">
                <a:ln>
                  <a:noFill/>
                </a:ln>
                <a:solidFill>
                  <a:srgbClr val="000000"/>
                </a:solidFill>
                <a:effectLst/>
                <a:uLnTx/>
                <a:uFillTx/>
              </a:rPr>
              <a:t>(</a:t>
            </a:r>
            <a:r>
              <a:rPr kumimoji="0" lang="zh-CN" altLang="en-US" sz="2600" b="0" i="0" u="none" strike="noStrike" kern="0" cap="none" spc="0" normalizeH="0" baseline="0" noProof="0">
                <a:ln>
                  <a:noFill/>
                </a:ln>
                <a:solidFill>
                  <a:srgbClr val="000000"/>
                </a:solidFill>
                <a:effectLst/>
                <a:uLnTx/>
                <a:uFillTx/>
              </a:rPr>
              <a:t>页</a:t>
            </a:r>
            <a:r>
              <a:rPr kumimoji="0" lang="en-US" altLang="zh-CN" sz="2600" b="0" i="0" u="none" strike="noStrike" kern="0" cap="none" spc="0" normalizeH="0" baseline="0" noProof="0">
                <a:ln>
                  <a:noFill/>
                </a:ln>
                <a:solidFill>
                  <a:srgbClr val="000000"/>
                </a:solidFill>
                <a:effectLst/>
                <a:uLnTx/>
                <a:uFillTx/>
              </a:rPr>
              <a:t>)</a:t>
            </a:r>
          </a:p>
        </p:txBody>
      </p:sp>
      <p:sp>
        <p:nvSpPr>
          <p:cNvPr id="92" name="Text Box 37">
            <a:extLst>
              <a:ext uri="{FF2B5EF4-FFF2-40B4-BE49-F238E27FC236}">
                <a16:creationId xmlns="" xmlns:a16="http://schemas.microsoft.com/office/drawing/2014/main" id="{383543F4-4BA5-48E5-A8D0-DF4B59E2E44D}"/>
              </a:ext>
            </a:extLst>
          </p:cNvPr>
          <p:cNvSpPr txBox="1">
            <a:spLocks noChangeArrowheads="1"/>
          </p:cNvSpPr>
          <p:nvPr/>
        </p:nvSpPr>
        <p:spPr bwMode="auto">
          <a:xfrm>
            <a:off x="3098368" y="1828800"/>
            <a:ext cx="1301750"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d (</a:t>
            </a:r>
            <a:r>
              <a:rPr kumimoji="0" lang="zh-CN" altLang="zh-CN" sz="2600" b="0" i="0" u="none" strike="noStrike" kern="0" cap="none" spc="0" normalizeH="0" baseline="0" noProof="0">
                <a:ln>
                  <a:noFill/>
                </a:ln>
                <a:solidFill>
                  <a:srgbClr val="000000"/>
                </a:solidFill>
                <a:effectLst/>
                <a:uLnTx/>
                <a:uFillTx/>
              </a:rPr>
              <a:t>偏移</a:t>
            </a:r>
            <a:r>
              <a:rPr kumimoji="0" lang="en-US" altLang="zh-CN" sz="2600" b="0" i="0" u="none" strike="noStrike" kern="0" cap="none" spc="0" normalizeH="0" baseline="0" noProof="0">
                <a:ln>
                  <a:noFill/>
                </a:ln>
                <a:solidFill>
                  <a:srgbClr val="000000"/>
                </a:solidFill>
                <a:effectLst/>
                <a:uLnTx/>
                <a:uFillTx/>
              </a:rPr>
              <a:t>)</a:t>
            </a:r>
          </a:p>
        </p:txBody>
      </p:sp>
      <p:sp>
        <p:nvSpPr>
          <p:cNvPr id="93" name="Text Box 38">
            <a:extLst>
              <a:ext uri="{FF2B5EF4-FFF2-40B4-BE49-F238E27FC236}">
                <a16:creationId xmlns="" xmlns:a16="http://schemas.microsoft.com/office/drawing/2014/main" id="{0E64DE4B-617F-4291-AAE2-C495AB31837A}"/>
              </a:ext>
            </a:extLst>
          </p:cNvPr>
          <p:cNvSpPr txBox="1">
            <a:spLocks noChangeArrowheads="1"/>
          </p:cNvSpPr>
          <p:nvPr/>
        </p:nvSpPr>
        <p:spPr bwMode="auto">
          <a:xfrm>
            <a:off x="2272868" y="1843088"/>
            <a:ext cx="908050"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P(</a:t>
            </a:r>
            <a:r>
              <a:rPr kumimoji="0" lang="zh-CN" altLang="zh-CN" sz="2600" b="0" i="0" u="none" strike="noStrike" kern="0" cap="none" spc="0" normalizeH="0" baseline="0" noProof="0">
                <a:ln>
                  <a:noFill/>
                </a:ln>
                <a:solidFill>
                  <a:srgbClr val="000000"/>
                </a:solidFill>
                <a:effectLst/>
                <a:uLnTx/>
                <a:uFillTx/>
              </a:rPr>
              <a:t>页</a:t>
            </a:r>
            <a:r>
              <a:rPr kumimoji="0" lang="en-US" altLang="zh-CN" sz="2600" b="0" i="0" u="none" strike="noStrike" kern="0" cap="none" spc="0" normalizeH="0" baseline="0" noProof="0">
                <a:ln>
                  <a:noFill/>
                </a:ln>
                <a:solidFill>
                  <a:srgbClr val="000000"/>
                </a:solidFill>
                <a:effectLst/>
                <a:uLnTx/>
                <a:uFillTx/>
              </a:rPr>
              <a:t>)</a:t>
            </a:r>
          </a:p>
        </p:txBody>
      </p:sp>
      <p:sp>
        <p:nvSpPr>
          <p:cNvPr id="94" name="Text Box 39">
            <a:extLst>
              <a:ext uri="{FF2B5EF4-FFF2-40B4-BE49-F238E27FC236}">
                <a16:creationId xmlns="" xmlns:a16="http://schemas.microsoft.com/office/drawing/2014/main" id="{3FC882D5-632F-4276-A8FC-1F9C3D05B6DE}"/>
              </a:ext>
            </a:extLst>
          </p:cNvPr>
          <p:cNvSpPr txBox="1">
            <a:spLocks noChangeArrowheads="1"/>
          </p:cNvSpPr>
          <p:nvPr/>
        </p:nvSpPr>
        <p:spPr bwMode="auto">
          <a:xfrm>
            <a:off x="7576706" y="5857875"/>
            <a:ext cx="5048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9k</a:t>
            </a:r>
          </a:p>
        </p:txBody>
      </p:sp>
      <p:sp>
        <p:nvSpPr>
          <p:cNvPr id="95" name="Text Box 40">
            <a:extLst>
              <a:ext uri="{FF2B5EF4-FFF2-40B4-BE49-F238E27FC236}">
                <a16:creationId xmlns="" xmlns:a16="http://schemas.microsoft.com/office/drawing/2014/main" id="{03D917D5-6AD7-4181-ADB7-559CDDEBA036}"/>
              </a:ext>
            </a:extLst>
          </p:cNvPr>
          <p:cNvSpPr txBox="1">
            <a:spLocks noChangeArrowheads="1"/>
          </p:cNvSpPr>
          <p:nvPr/>
        </p:nvSpPr>
        <p:spPr bwMode="auto">
          <a:xfrm>
            <a:off x="6773431" y="5703888"/>
            <a:ext cx="835025" cy="482600"/>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8644</a:t>
            </a:r>
          </a:p>
        </p:txBody>
      </p:sp>
      <p:sp>
        <p:nvSpPr>
          <p:cNvPr id="96" name="Text Box 41">
            <a:extLst>
              <a:ext uri="{FF2B5EF4-FFF2-40B4-BE49-F238E27FC236}">
                <a16:creationId xmlns="" xmlns:a16="http://schemas.microsoft.com/office/drawing/2014/main" id="{A197A091-44EA-452D-82C6-ECEC9EAD9181}"/>
              </a:ext>
            </a:extLst>
          </p:cNvPr>
          <p:cNvSpPr txBox="1">
            <a:spLocks noChangeArrowheads="1"/>
          </p:cNvSpPr>
          <p:nvPr/>
        </p:nvSpPr>
        <p:spPr bwMode="auto">
          <a:xfrm>
            <a:off x="8243456" y="6246813"/>
            <a:ext cx="571500" cy="415925"/>
          </a:xfrm>
          <a:prstGeom prst="rect">
            <a:avLst/>
          </a:prstGeom>
          <a:noFill/>
          <a:ln w="9525">
            <a:noFill/>
            <a:miter lim="800000"/>
            <a:headEnd/>
            <a:tailEnd/>
          </a:ln>
        </p:spPr>
        <p:txBody>
          <a:bodyPr vert="eaVert"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a:t>
            </a:r>
          </a:p>
        </p:txBody>
      </p:sp>
      <p:sp>
        <p:nvSpPr>
          <p:cNvPr id="97" name="Freeform 42">
            <a:extLst>
              <a:ext uri="{FF2B5EF4-FFF2-40B4-BE49-F238E27FC236}">
                <a16:creationId xmlns="" xmlns:a16="http://schemas.microsoft.com/office/drawing/2014/main" id="{E563374D-2D56-4CBF-9832-0CFCA0A25643}"/>
              </a:ext>
            </a:extLst>
          </p:cNvPr>
          <p:cNvSpPr>
            <a:spLocks/>
          </p:cNvSpPr>
          <p:nvPr/>
        </p:nvSpPr>
        <p:spPr bwMode="auto">
          <a:xfrm>
            <a:off x="2869768" y="5111750"/>
            <a:ext cx="533400" cy="374650"/>
          </a:xfrm>
          <a:custGeom>
            <a:avLst/>
            <a:gdLst>
              <a:gd name="T0" fmla="*/ 0 w 336"/>
              <a:gd name="T1" fmla="*/ 0 h 192"/>
              <a:gd name="T2" fmla="*/ 2147483647 w 336"/>
              <a:gd name="T3" fmla="*/ 0 h 192"/>
              <a:gd name="T4" fmla="*/ 2147483647 w 336"/>
              <a:gd name="T5" fmla="*/ 2147483647 h 192"/>
              <a:gd name="T6" fmla="*/ 2147483647 w 336"/>
              <a:gd name="T7" fmla="*/ 2147483647 h 192"/>
              <a:gd name="T8" fmla="*/ 0 60000 65536"/>
              <a:gd name="T9" fmla="*/ 0 60000 65536"/>
              <a:gd name="T10" fmla="*/ 0 60000 65536"/>
              <a:gd name="T11" fmla="*/ 0 60000 65536"/>
              <a:gd name="T12" fmla="*/ 0 w 336"/>
              <a:gd name="T13" fmla="*/ 0 h 192"/>
              <a:gd name="T14" fmla="*/ 336 w 336"/>
              <a:gd name="T15" fmla="*/ 192 h 192"/>
            </a:gdLst>
            <a:ahLst/>
            <a:cxnLst>
              <a:cxn ang="T8">
                <a:pos x="T0" y="T1"/>
              </a:cxn>
              <a:cxn ang="T9">
                <a:pos x="T2" y="T3"/>
              </a:cxn>
              <a:cxn ang="T10">
                <a:pos x="T4" y="T5"/>
              </a:cxn>
              <a:cxn ang="T11">
                <a:pos x="T6" y="T7"/>
              </a:cxn>
            </a:cxnLst>
            <a:rect l="T12" t="T13" r="T14" b="T15"/>
            <a:pathLst>
              <a:path w="336" h="192">
                <a:moveTo>
                  <a:pt x="0" y="0"/>
                </a:moveTo>
                <a:lnTo>
                  <a:pt x="96" y="0"/>
                </a:lnTo>
                <a:lnTo>
                  <a:pt x="96" y="192"/>
                </a:lnTo>
                <a:lnTo>
                  <a:pt x="336" y="192"/>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8" name="Freeform 43">
            <a:extLst>
              <a:ext uri="{FF2B5EF4-FFF2-40B4-BE49-F238E27FC236}">
                <a16:creationId xmlns="" xmlns:a16="http://schemas.microsoft.com/office/drawing/2014/main" id="{766B1DDB-B877-497B-8C44-9D72EEB974F8}"/>
              </a:ext>
            </a:extLst>
          </p:cNvPr>
          <p:cNvSpPr>
            <a:spLocks/>
          </p:cNvSpPr>
          <p:nvPr/>
        </p:nvSpPr>
        <p:spPr bwMode="auto">
          <a:xfrm>
            <a:off x="5003368" y="5103813"/>
            <a:ext cx="533400" cy="382587"/>
          </a:xfrm>
          <a:custGeom>
            <a:avLst/>
            <a:gdLst>
              <a:gd name="T0" fmla="*/ 0 w 336"/>
              <a:gd name="T1" fmla="*/ 2147483647 h 240"/>
              <a:gd name="T2" fmla="*/ 2147483647 w 336"/>
              <a:gd name="T3" fmla="*/ 2147483647 h 240"/>
              <a:gd name="T4" fmla="*/ 2147483647 w 336"/>
              <a:gd name="T5" fmla="*/ 0 h 240"/>
              <a:gd name="T6" fmla="*/ 2147483647 w 336"/>
              <a:gd name="T7" fmla="*/ 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240"/>
                </a:moveTo>
                <a:lnTo>
                  <a:pt x="192" y="240"/>
                </a:lnTo>
                <a:lnTo>
                  <a:pt x="192" y="0"/>
                </a:lnTo>
                <a:lnTo>
                  <a:pt x="336" y="0"/>
                </a:lnTo>
              </a:path>
            </a:pathLst>
          </a:custGeom>
          <a:noFill/>
          <a:ln w="9525">
            <a:solidFill>
              <a:srgbClr val="000000"/>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99" name="Text Box 44">
            <a:extLst>
              <a:ext uri="{FF2B5EF4-FFF2-40B4-BE49-F238E27FC236}">
                <a16:creationId xmlns="" xmlns:a16="http://schemas.microsoft.com/office/drawing/2014/main" id="{DBDB0595-22AD-436C-AE18-1D326A7F9F4A}"/>
              </a:ext>
            </a:extLst>
          </p:cNvPr>
          <p:cNvSpPr txBox="1">
            <a:spLocks noChangeArrowheads="1"/>
          </p:cNvSpPr>
          <p:nvPr/>
        </p:nvSpPr>
        <p:spPr bwMode="auto">
          <a:xfrm>
            <a:off x="394856" y="3113088"/>
            <a:ext cx="1716087" cy="436562"/>
          </a:xfrm>
          <a:prstGeom prst="rect">
            <a:avLst/>
          </a:prstGeom>
          <a:noFill/>
          <a:ln w="9525">
            <a:noFill/>
            <a:miter lim="800000"/>
            <a:headEnd/>
            <a:tailEnd/>
          </a:ln>
        </p:spPr>
        <p:txBody>
          <a:bodyPr wrap="none" lIns="87273" tIns="43636" rIns="87273" bIns="43636">
            <a:spAutoFit/>
          </a:bodyP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zh-CN" altLang="en-US" sz="2300" b="0" i="0" u="none" strike="noStrike" kern="0" cap="none" spc="0" normalizeH="0" baseline="0" noProof="0">
                <a:ln>
                  <a:noFill/>
                </a:ln>
                <a:solidFill>
                  <a:srgbClr val="000000"/>
                </a:solidFill>
                <a:effectLst/>
                <a:uLnTx/>
                <a:uFillTx/>
              </a:rPr>
              <a:t>页表地址</a:t>
            </a:r>
            <a:r>
              <a:rPr kumimoji="0" lang="en-US" altLang="zh-CN" sz="2300" b="0" i="0" u="none" strike="noStrike" kern="0" cap="none" spc="0" normalizeH="0" baseline="0" noProof="0">
                <a:ln>
                  <a:noFill/>
                </a:ln>
                <a:solidFill>
                  <a:srgbClr val="000000"/>
                </a:solidFill>
                <a:effectLst/>
                <a:uLnTx/>
                <a:uFillTx/>
              </a:rPr>
              <a:t>reg</a:t>
            </a:r>
          </a:p>
        </p:txBody>
      </p:sp>
      <p:sp>
        <p:nvSpPr>
          <p:cNvPr id="100" name="Oval 45">
            <a:extLst>
              <a:ext uri="{FF2B5EF4-FFF2-40B4-BE49-F238E27FC236}">
                <a16:creationId xmlns="" xmlns:a16="http://schemas.microsoft.com/office/drawing/2014/main" id="{E92816D6-DD7F-4251-A35D-964E6F01695A}"/>
              </a:ext>
            </a:extLst>
          </p:cNvPr>
          <p:cNvSpPr>
            <a:spLocks noChangeArrowheads="1"/>
          </p:cNvSpPr>
          <p:nvPr/>
        </p:nvSpPr>
        <p:spPr bwMode="auto">
          <a:xfrm>
            <a:off x="2572906" y="4981575"/>
            <a:ext cx="279400" cy="282575"/>
          </a:xfrm>
          <a:prstGeom prst="ellipse">
            <a:avLst/>
          </a:prstGeom>
          <a:noFill/>
          <a:ln w="9525">
            <a:solidFill>
              <a:srgbClr val="000000"/>
            </a:solidFill>
            <a:round/>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a:t>
            </a:r>
          </a:p>
        </p:txBody>
      </p:sp>
      <p:sp>
        <p:nvSpPr>
          <p:cNvPr id="101" name="Oval 46">
            <a:extLst>
              <a:ext uri="{FF2B5EF4-FFF2-40B4-BE49-F238E27FC236}">
                <a16:creationId xmlns="" xmlns:a16="http://schemas.microsoft.com/office/drawing/2014/main" id="{6103D684-56EE-43FD-9885-9A9C34B9E9E3}"/>
              </a:ext>
            </a:extLst>
          </p:cNvPr>
          <p:cNvSpPr>
            <a:spLocks noChangeArrowheads="1"/>
          </p:cNvSpPr>
          <p:nvPr/>
        </p:nvSpPr>
        <p:spPr bwMode="auto">
          <a:xfrm>
            <a:off x="5536768" y="4981575"/>
            <a:ext cx="280988" cy="282575"/>
          </a:xfrm>
          <a:prstGeom prst="ellipse">
            <a:avLst/>
          </a:prstGeom>
          <a:noFill/>
          <a:ln w="9525">
            <a:solidFill>
              <a:srgbClr val="000000"/>
            </a:solidFill>
            <a:round/>
            <a:headEnd/>
            <a:tailEnd/>
          </a:ln>
        </p:spPr>
        <p:txBody>
          <a:bodyPr wrap="none" lIns="87273" tIns="43636" rIns="87273" bIns="43636" anchor="ctr"/>
          <a:lstStyle/>
          <a:p>
            <a:pPr marL="0" marR="0" lvl="0" indent="0" defTabSz="873125" eaLnBrk="1" fontAlgn="auto" latinLnBrk="0" hangingPunct="1">
              <a:lnSpc>
                <a:spcPct val="100000"/>
              </a:lnSpc>
              <a:spcBef>
                <a:spcPts val="0"/>
              </a:spcBef>
              <a:spcAft>
                <a:spcPts val="0"/>
              </a:spcAft>
              <a:buClrTx/>
              <a:buSzTx/>
              <a:buFontTx/>
              <a:buNone/>
              <a:tabLst/>
              <a:defRPr/>
            </a:pPr>
            <a:r>
              <a:rPr kumimoji="0" lang="en-US" altLang="zh-CN" sz="2600" b="0" i="0" u="none" strike="noStrike" kern="0" cap="none" spc="0" normalizeH="0" baseline="0" noProof="0">
                <a:ln>
                  <a:noFill/>
                </a:ln>
                <a:solidFill>
                  <a:srgbClr val="000000"/>
                </a:solidFill>
                <a:effectLst/>
                <a:uLnTx/>
                <a:uFillTx/>
              </a:rPr>
              <a:t>+</a:t>
            </a:r>
          </a:p>
        </p:txBody>
      </p:sp>
    </p:spTree>
    <p:extLst>
      <p:ext uri="{BB962C8B-B14F-4D97-AF65-F5344CB8AC3E}">
        <p14:creationId xmlns:p14="http://schemas.microsoft.com/office/powerpoint/2010/main" val="3207106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8" name="Rectangle 4">
            <a:extLst>
              <a:ext uri="{FF2B5EF4-FFF2-40B4-BE49-F238E27FC236}">
                <a16:creationId xmlns="" xmlns:a16="http://schemas.microsoft.com/office/drawing/2014/main" id="{011CAB2A-8AD5-4515-A70E-69BAAE99BD50}"/>
              </a:ext>
            </a:extLst>
          </p:cNvPr>
          <p:cNvSpPr>
            <a:spLocks noChangeArrowheads="1"/>
          </p:cNvSpPr>
          <p:nvPr/>
        </p:nvSpPr>
        <p:spPr bwMode="auto">
          <a:xfrm>
            <a:off x="107504" y="1630443"/>
            <a:ext cx="2810013" cy="830997"/>
          </a:xfrm>
          <a:prstGeom prst="rect">
            <a:avLst/>
          </a:prstGeom>
          <a:noFill/>
          <a:ln w="9525">
            <a:noFill/>
            <a:miter lim="800000"/>
            <a:headEnd/>
            <a:tailEnd/>
          </a:ln>
        </p:spPr>
        <p:txBody>
          <a:bodyPr wrap="square">
            <a:spAutoFit/>
          </a:bodyPr>
          <a:lstStyle/>
          <a:p>
            <a:pPr algn="l"/>
            <a:r>
              <a:rPr kumimoji="0" lang="zh-CN" altLang="en-US" dirty="0">
                <a:solidFill>
                  <a:srgbClr val="CC3300"/>
                </a:solidFill>
                <a:latin typeface="黑体" pitchFamily="2" charset="-122"/>
                <a:ea typeface="黑体" pitchFamily="2" charset="-122"/>
              </a:rPr>
              <a:t>范例：页面大小为</a:t>
            </a:r>
            <a:r>
              <a:rPr kumimoji="0" lang="en-US" altLang="zh-CN" b="1" dirty="0">
                <a:solidFill>
                  <a:srgbClr val="CC3300"/>
                </a:solidFill>
                <a:latin typeface="黑体" pitchFamily="2" charset="-122"/>
                <a:ea typeface="黑体" pitchFamily="2" charset="-122"/>
              </a:rPr>
              <a:t>2KB</a:t>
            </a:r>
            <a:r>
              <a:rPr kumimoji="0" lang="en-US" altLang="zh-CN" dirty="0">
                <a:solidFill>
                  <a:srgbClr val="CC3300"/>
                </a:solidFill>
                <a:latin typeface="黑体" pitchFamily="2" charset="-122"/>
                <a:ea typeface="黑体" pitchFamily="2" charset="-122"/>
              </a:rPr>
              <a:t> </a:t>
            </a:r>
          </a:p>
        </p:txBody>
      </p:sp>
      <p:pic>
        <p:nvPicPr>
          <p:cNvPr id="19" name="Picture 5">
            <a:extLst>
              <a:ext uri="{FF2B5EF4-FFF2-40B4-BE49-F238E27FC236}">
                <a16:creationId xmlns="" xmlns:a16="http://schemas.microsoft.com/office/drawing/2014/main" id="{26FBAF00-39BB-4FA2-9D15-230BC3C886BB}"/>
              </a:ext>
            </a:extLst>
          </p:cNvPr>
          <p:cNvPicPr>
            <a:picLocks noChangeAspect="1" noChangeArrowheads="1"/>
          </p:cNvPicPr>
          <p:nvPr/>
        </p:nvPicPr>
        <p:blipFill>
          <a:blip r:embed="rId2" cstate="print"/>
          <a:srcRect/>
          <a:stretch>
            <a:fillRect/>
          </a:stretch>
        </p:blipFill>
        <p:spPr bwMode="auto">
          <a:xfrm>
            <a:off x="899592" y="2030205"/>
            <a:ext cx="7905576" cy="4613887"/>
          </a:xfrm>
          <a:prstGeom prst="rect">
            <a:avLst/>
          </a:prstGeom>
          <a:noFill/>
          <a:ln w="19050" algn="ctr">
            <a:noFill/>
            <a:miter lim="800000"/>
            <a:headEnd/>
            <a:tailEnd/>
          </a:ln>
        </p:spPr>
      </p:pic>
    </p:spTree>
    <p:extLst>
      <p:ext uri="{BB962C8B-B14F-4D97-AF65-F5344CB8AC3E}">
        <p14:creationId xmlns:p14="http://schemas.microsoft.com/office/powerpoint/2010/main" val="92850371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2" name="Picture 2">
            <a:extLst>
              <a:ext uri="{FF2B5EF4-FFF2-40B4-BE49-F238E27FC236}">
                <a16:creationId xmlns="" xmlns:a16="http://schemas.microsoft.com/office/drawing/2014/main" id="{85F4B9FF-C341-41D3-8194-15F8CAF19A54}"/>
              </a:ext>
            </a:extLst>
          </p:cNvPr>
          <p:cNvPicPr>
            <a:picLocks noChangeAspect="1" noChangeArrowheads="1"/>
          </p:cNvPicPr>
          <p:nvPr/>
        </p:nvPicPr>
        <p:blipFill>
          <a:blip r:embed="rId2" cstate="print"/>
          <a:srcRect/>
          <a:stretch>
            <a:fillRect/>
          </a:stretch>
        </p:blipFill>
        <p:spPr bwMode="auto">
          <a:xfrm>
            <a:off x="755576" y="1844824"/>
            <a:ext cx="7416824" cy="4673364"/>
          </a:xfrm>
          <a:prstGeom prst="rect">
            <a:avLst/>
          </a:prstGeom>
          <a:noFill/>
          <a:ln w="9525">
            <a:noFill/>
            <a:miter lim="800000"/>
            <a:headEnd/>
            <a:tailEnd/>
          </a:ln>
        </p:spPr>
      </p:pic>
      <p:sp>
        <p:nvSpPr>
          <p:cNvPr id="15" name="Rectangle 3">
            <a:extLst>
              <a:ext uri="{FF2B5EF4-FFF2-40B4-BE49-F238E27FC236}">
                <a16:creationId xmlns="" xmlns:a16="http://schemas.microsoft.com/office/drawing/2014/main" id="{DB0506B3-7F3A-4E29-A6C1-D46668C587DB}"/>
              </a:ext>
            </a:extLst>
          </p:cNvPr>
          <p:cNvSpPr>
            <a:spLocks noChangeArrowheads="1"/>
          </p:cNvSpPr>
          <p:nvPr/>
        </p:nvSpPr>
        <p:spPr bwMode="auto">
          <a:xfrm>
            <a:off x="787728" y="5157192"/>
            <a:ext cx="5946717" cy="356769"/>
          </a:xfrm>
          <a:prstGeom prst="rect">
            <a:avLst/>
          </a:prstGeom>
          <a:solidFill>
            <a:srgbClr val="FFFFFF"/>
          </a:solidFill>
          <a:ln w="9525">
            <a:noFill/>
            <a:miter lim="800000"/>
            <a:headEnd/>
            <a:tailEnd/>
          </a:ln>
        </p:spPr>
        <p:txBody>
          <a:bodyPr wrap="squar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5333936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401150" y="-6437"/>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地址变换机构</a:t>
            </a:r>
          </a:p>
        </p:txBody>
      </p:sp>
      <p:sp>
        <p:nvSpPr>
          <p:cNvPr id="15" name="Rectangle 5">
            <a:extLst>
              <a:ext uri="{FF2B5EF4-FFF2-40B4-BE49-F238E27FC236}">
                <a16:creationId xmlns="" xmlns:a16="http://schemas.microsoft.com/office/drawing/2014/main" id="{474FC3B2-5A86-4DBE-826E-5FC96BE916BF}"/>
              </a:ext>
            </a:extLst>
          </p:cNvPr>
          <p:cNvSpPr txBox="1">
            <a:spLocks noChangeArrowheads="1"/>
          </p:cNvSpPr>
          <p:nvPr/>
        </p:nvSpPr>
        <p:spPr bwMode="auto">
          <a:xfrm>
            <a:off x="148205" y="1937932"/>
            <a:ext cx="8824073" cy="44433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每执行一条指令，至少要</a:t>
            </a:r>
            <a:r>
              <a:rPr kumimoji="0" lang="zh-CN" altLang="en-US" sz="2000" b="0" i="0" u="none" strike="noStrike" kern="0" cap="none" spc="0" normalizeH="0" baseline="0" noProof="0" dirty="0">
                <a:ln>
                  <a:noFill/>
                </a:ln>
                <a:solidFill>
                  <a:srgbClr val="6600FF"/>
                </a:solidFill>
                <a:effectLst/>
                <a:uLnTx/>
                <a:uFillTx/>
                <a:latin typeface="仿宋" panose="02010609060101010101" pitchFamily="49" charset="-122"/>
                <a:ea typeface="仿宋" panose="02010609060101010101" pitchFamily="49" charset="-122"/>
              </a:rPr>
              <a:t>访问内存两次</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。一次是到内存中</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访问页表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；一次是形成物理地址后，到该内存单元中</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取指令或数据</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。这样，存取速度降低一倍，将会影响整个系统的使用效率</a:t>
            </a:r>
          </a:p>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为提高速度，增设</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联想寄存器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（也称</a:t>
            </a:r>
            <a:r>
              <a:rPr kumimoji="0" lang="zh-CN" altLang="en-US" sz="2000" b="1" i="0" u="none" strike="noStrike" kern="0" cap="none" spc="0" normalizeH="0" baseline="0" noProof="0" dirty="0">
                <a:ln>
                  <a:noFill/>
                </a:ln>
                <a:effectLst/>
                <a:uLnTx/>
                <a:uFillTx/>
                <a:latin typeface="仿宋" panose="02010609060101010101" pitchFamily="49" charset="-122"/>
                <a:ea typeface="仿宋" panose="02010609060101010101" pitchFamily="49" charset="-122"/>
              </a:rPr>
              <a:t>快</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，可按内容</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并行查找</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的快速寄存器，比内存贵，容量小），</a:t>
            </a:r>
            <a:r>
              <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rPr>
              <a:t>将作业中最常用的</a:t>
            </a:r>
            <a:r>
              <a:rPr kumimoji="1"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页块号</a:t>
            </a:r>
            <a:r>
              <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rPr>
              <a:t>置入</a:t>
            </a:r>
            <a:r>
              <a:rPr kumimoji="1"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高速缓存</a:t>
            </a:r>
            <a:r>
              <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rPr>
              <a:t>，</a:t>
            </a:r>
            <a:r>
              <a:rPr kumimoji="1" lang="zh-CN" altLang="en-US" sz="2000" b="0"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rPr>
              <a:t>提高查表速度</a:t>
            </a:r>
            <a:endParaRPr kumimoji="1" lang="zh-CN" altLang="en-US" sz="2000" b="0" i="0" u="none" strike="noStrike" kern="0" cap="none" spc="0" normalizeH="0" baseline="0" noProof="0" dirty="0">
              <a:ln>
                <a:noFill/>
              </a:ln>
              <a:solidFill>
                <a:srgbClr val="333399"/>
              </a:solidFill>
              <a:effectLst/>
              <a:uLnTx/>
              <a:uFillTx/>
              <a:latin typeface="仿宋" panose="02010609060101010101" pitchFamily="49" charset="-122"/>
              <a:ea typeface="仿宋" panose="02010609060101010101" pitchFamily="49" charset="-122"/>
            </a:endParaRPr>
          </a:p>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一般说，快表若含有</a:t>
            </a:r>
            <a:r>
              <a:rPr kumimoji="0" lang="en-US" altLang="zh-CN"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8-16</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项，就可达到较高命中率</a:t>
            </a:r>
          </a:p>
          <a:p>
            <a:pPr marL="342900" marR="0" lvl="0" indent="-3429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存放页表部分内容的快速存贮器称为</a:t>
            </a:r>
            <a:r>
              <a:rPr kumimoji="0" lang="zh-CN" altLang="en-US" sz="2000" b="0" i="0" u="none" strike="noStrike" kern="0" cap="none" spc="0" normalizeH="0" baseline="0" noProof="0" dirty="0">
                <a:ln>
                  <a:noFill/>
                </a:ln>
                <a:solidFill>
                  <a:srgbClr val="6600FF"/>
                </a:solidFill>
                <a:effectLst/>
                <a:uLnTx/>
                <a:uFillTx/>
                <a:latin typeface="仿宋" panose="02010609060101010101" pitchFamily="49" charset="-122"/>
                <a:ea typeface="仿宋" panose="02010609060101010101" pitchFamily="49" charset="-122"/>
              </a:rPr>
              <a:t>联想存贮器</a:t>
            </a:r>
            <a:r>
              <a:rPr kumimoji="0" lang="zh-CN" altLang="en-US" sz="20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，联想存贮器中存放的部分页表称为“</a:t>
            </a:r>
            <a:r>
              <a:rPr kumimoji="0" lang="zh-CN" altLang="en-US" sz="2000" b="0" i="0" u="none" strike="noStrike" kern="0" cap="none" spc="0" normalizeH="0" baseline="0" noProof="0" dirty="0">
                <a:ln>
                  <a:noFill/>
                </a:ln>
                <a:solidFill>
                  <a:srgbClr val="6600FF"/>
                </a:solidFill>
                <a:effectLst/>
                <a:uLnTx/>
                <a:uFillTx/>
                <a:latin typeface="仿宋" panose="02010609060101010101" pitchFamily="49" charset="-122"/>
                <a:ea typeface="仿宋" panose="02010609060101010101" pitchFamily="49" charset="-122"/>
              </a:rPr>
              <a:t>快表”</a:t>
            </a:r>
            <a:endParaRPr kumimoji="0" lang="zh-CN" altLang="en-US" sz="2400" b="0"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base" latinLnBrk="0" hangingPunct="1">
              <a:lnSpc>
                <a:spcPct val="150000"/>
              </a:lnSpc>
              <a:spcBef>
                <a:spcPct val="20000"/>
              </a:spcBef>
              <a:spcAft>
                <a:spcPct val="0"/>
              </a:spcAft>
              <a:buClrTx/>
              <a:buSzTx/>
              <a:buFont typeface="+mj-lt"/>
              <a:buAutoNum type="arabicPeriod"/>
              <a:tabLst/>
              <a:defRPr/>
            </a:pPr>
            <a:endParaRPr kumimoji="0" lang="en-US" altLang="zh-CN" sz="2400" b="0"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475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5" name="表格 4">
            <a:extLst>
              <a:ext uri="{FF2B5EF4-FFF2-40B4-BE49-F238E27FC236}">
                <a16:creationId xmlns="" xmlns:a16="http://schemas.microsoft.com/office/drawing/2014/main" id="{B06D4718-13EA-4F9A-98F8-384237FB1CAD}"/>
              </a:ext>
            </a:extLst>
          </p:cNvPr>
          <p:cNvGraphicFramePr>
            <a:graphicFrameLocks noGrp="1"/>
          </p:cNvGraphicFramePr>
          <p:nvPr>
            <p:extLst>
              <p:ext uri="{D42A27DB-BD31-4B8C-83A1-F6EECF244321}">
                <p14:modId xmlns:p14="http://schemas.microsoft.com/office/powerpoint/2010/main" val="3160310125"/>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chemeClr val="bg2">
                        <a:lumMod val="50000"/>
                      </a:schemeClr>
                    </a:solidFill>
                  </a:tcPr>
                </a:tc>
                <a:extLst>
                  <a:ext uri="{0D108BD9-81ED-4DB2-BD59-A6C34878D82A}">
                    <a16:rowId xmlns="" xmlns:a16="http://schemas.microsoft.com/office/drawing/2014/main" val="10000"/>
                  </a:ext>
                </a:extLst>
              </a:tr>
              <a:tr h="601887">
                <a:tc>
                  <a:txBody>
                    <a:bodyPr/>
                    <a:lstStyle/>
                    <a:p>
                      <a:pPr algn="l" fontAlgn="ctr"/>
                      <a:r>
                        <a:rPr lang="en-US" altLang="zh-CN"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rgbClr val="0070C0"/>
                    </a:solidFill>
                  </a:tcPr>
                </a:tc>
                <a:extLst>
                  <a:ext uri="{0D108BD9-81ED-4DB2-BD59-A6C34878D82A}">
                    <a16:rowId xmlns=""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p>
                  </a:txBody>
                  <a:tcPr marL="7620" marR="7620" marT="7620" marB="0" anchor="ctr">
                    <a:solidFill>
                      <a:schemeClr val="bg2">
                        <a:lumMod val="50000"/>
                      </a:schemeClr>
                    </a:solidFill>
                  </a:tcPr>
                </a:tc>
                <a:extLst>
                  <a:ext uri="{0D108BD9-81ED-4DB2-BD59-A6C34878D82A}">
                    <a16:rowId xmlns=""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chemeClr val="bg2">
                        <a:lumMod val="50000"/>
                      </a:schemeClr>
                    </a:solidFill>
                  </a:tcPr>
                </a:tc>
                <a:extLst>
                  <a:ext uri="{0D108BD9-81ED-4DB2-BD59-A6C34878D82A}">
                    <a16:rowId xmlns="" xmlns:a16="http://schemas.microsoft.com/office/drawing/2014/main" val="476529507"/>
                  </a:ext>
                </a:extLst>
              </a:tr>
            </a:tbl>
          </a:graphicData>
        </a:graphic>
      </p:graphicFrame>
    </p:spTree>
    <p:extLst>
      <p:ext uri="{BB962C8B-B14F-4D97-AF65-F5344CB8AC3E}">
        <p14:creationId xmlns:p14="http://schemas.microsoft.com/office/powerpoint/2010/main" val="307600430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7654237"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具有快表的地址变换机构 </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graphicFrame>
        <p:nvGraphicFramePr>
          <p:cNvPr id="16" name="Object 3">
            <a:extLst>
              <a:ext uri="{FF2B5EF4-FFF2-40B4-BE49-F238E27FC236}">
                <a16:creationId xmlns="" xmlns:a16="http://schemas.microsoft.com/office/drawing/2014/main" id="{5FE75C8D-4B8B-41A9-80EE-3D8E6239E99A}"/>
              </a:ext>
            </a:extLst>
          </p:cNvPr>
          <p:cNvGraphicFramePr>
            <a:graphicFrameLocks noChangeAspect="1"/>
          </p:cNvGraphicFramePr>
          <p:nvPr>
            <p:extLst>
              <p:ext uri="{D42A27DB-BD31-4B8C-83A1-F6EECF244321}">
                <p14:modId xmlns:p14="http://schemas.microsoft.com/office/powerpoint/2010/main" val="2467423411"/>
              </p:ext>
            </p:extLst>
          </p:nvPr>
        </p:nvGraphicFramePr>
        <p:xfrm>
          <a:off x="815826" y="1879298"/>
          <a:ext cx="7488832" cy="4596668"/>
        </p:xfrm>
        <a:graphic>
          <a:graphicData uri="http://schemas.openxmlformats.org/presentationml/2006/ole">
            <mc:AlternateContent xmlns:mc="http://schemas.openxmlformats.org/markup-compatibility/2006">
              <mc:Choice xmlns:v="urn:schemas-microsoft-com:vml" Requires="v">
                <p:oleObj spid="_x0000_s33828" name="VISIO" r:id="rId3" imgW="3562560" imgH="2225160" progId="">
                  <p:embed/>
                </p:oleObj>
              </mc:Choice>
              <mc:Fallback>
                <p:oleObj name="VISIO" r:id="rId3" imgW="3562560" imgH="2225160" progId="">
                  <p:embed/>
                  <p:pic>
                    <p:nvPicPr>
                      <p:cNvPr id="2048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26" y="1879298"/>
                        <a:ext cx="7488832" cy="4596668"/>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89133806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5878" y="95147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179512" y="50324"/>
            <a:ext cx="7488832"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访问内存的有效时间</a:t>
            </a:r>
          </a:p>
        </p:txBody>
      </p:sp>
      <p:sp>
        <p:nvSpPr>
          <p:cNvPr id="15" name="内容占位符 2">
            <a:extLst>
              <a:ext uri="{FF2B5EF4-FFF2-40B4-BE49-F238E27FC236}">
                <a16:creationId xmlns="" xmlns:a16="http://schemas.microsoft.com/office/drawing/2014/main" id="{C1B45CAB-04E8-4527-86C4-3E3172B88091}"/>
              </a:ext>
            </a:extLst>
          </p:cNvPr>
          <p:cNvSpPr txBox="1">
            <a:spLocks/>
          </p:cNvSpPr>
          <p:nvPr/>
        </p:nvSpPr>
        <p:spPr bwMode="auto">
          <a:xfrm>
            <a:off x="323528" y="2273512"/>
            <a:ext cx="8229600" cy="3412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lnSpc>
                <a:spcPct val="150000"/>
              </a:lnSpc>
              <a:buFont typeface="+mj-lt"/>
              <a:buAutoNum type="arabicPeriod"/>
            </a:pPr>
            <a:r>
              <a:rPr kumimoji="0" lang="zh-CN" altLang="en-US" sz="2400" kern="0" dirty="0">
                <a:solidFill>
                  <a:srgbClr val="FF0000"/>
                </a:solidFill>
                <a:latin typeface="仿宋" panose="02010609060101010101" pitchFamily="49" charset="-122"/>
                <a:ea typeface="仿宋" panose="02010609060101010101" pitchFamily="49" charset="-122"/>
              </a:rPr>
              <a:t>内存有效访问时间</a:t>
            </a:r>
            <a:r>
              <a:rPr kumimoji="0" lang="zh-CN" altLang="en-US" sz="2400" kern="0" dirty="0">
                <a:latin typeface="仿宋" panose="02010609060101010101" pitchFamily="49" charset="-122"/>
                <a:ea typeface="仿宋" panose="02010609060101010101" pitchFamily="49" charset="-122"/>
              </a:rPr>
              <a:t>（</a:t>
            </a:r>
            <a:r>
              <a:rPr kumimoji="0" lang="en-US" altLang="zh-CN" sz="2400" kern="0" dirty="0">
                <a:latin typeface="仿宋" panose="02010609060101010101" pitchFamily="49" charset="-122"/>
                <a:ea typeface="仿宋" panose="02010609060101010101" pitchFamily="49" charset="-122"/>
              </a:rPr>
              <a:t> Effective Access Time </a:t>
            </a:r>
            <a:r>
              <a:rPr kumimoji="0" lang="zh-CN" altLang="en-US" sz="2400" kern="0" dirty="0">
                <a:latin typeface="仿宋" panose="02010609060101010101" pitchFamily="49" charset="-122"/>
                <a:ea typeface="仿宋" panose="02010609060101010101" pitchFamily="49" charset="-122"/>
              </a:rPr>
              <a:t>，简称为</a:t>
            </a:r>
            <a:r>
              <a:rPr kumimoji="0" lang="en-US" altLang="zh-CN" sz="2400" kern="0" dirty="0">
                <a:latin typeface="仿宋" panose="02010609060101010101" pitchFamily="49" charset="-122"/>
                <a:ea typeface="仿宋" panose="02010609060101010101" pitchFamily="49" charset="-122"/>
              </a:rPr>
              <a:t>EAT</a:t>
            </a:r>
            <a:r>
              <a:rPr kumimoji="0" lang="zh-CN" altLang="en-US" sz="2400" kern="0" dirty="0">
                <a:latin typeface="仿宋" panose="02010609060101010101" pitchFamily="49" charset="-122"/>
                <a:ea typeface="仿宋" panose="02010609060101010101" pitchFamily="49" charset="-122"/>
              </a:rPr>
              <a:t>）：进程发出指定逻辑地址的访问请求，经过地址变换，在内存中找到实际的物理地址单元并取出数据，所需花费的总时间</a:t>
            </a:r>
            <a:endParaRPr kumimoji="0" lang="en-US" altLang="zh-CN" sz="2400" kern="0" dirty="0">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假设访问一次主存时间为</a:t>
            </a:r>
            <a:r>
              <a:rPr kumimoji="0" lang="en-US" altLang="zh-CN" sz="2400" kern="0" dirty="0">
                <a:latin typeface="仿宋" panose="02010609060101010101" pitchFamily="49" charset="-122"/>
                <a:ea typeface="仿宋" panose="02010609060101010101" pitchFamily="49" charset="-122"/>
              </a:rPr>
              <a:t>t</a:t>
            </a:r>
            <a:r>
              <a:rPr kumimoji="0" lang="zh-CN" altLang="en-US" sz="2400" kern="0" dirty="0">
                <a:latin typeface="仿宋" panose="02010609060101010101" pitchFamily="49" charset="-122"/>
                <a:ea typeface="仿宋" panose="02010609060101010101" pitchFamily="49" charset="-122"/>
              </a:rPr>
              <a:t>，在</a:t>
            </a:r>
            <a:r>
              <a:rPr kumimoji="0" lang="zh-CN" altLang="en-US" sz="2400" kern="0" dirty="0">
                <a:solidFill>
                  <a:srgbClr val="FF0000"/>
                </a:solidFill>
                <a:latin typeface="仿宋" panose="02010609060101010101" pitchFamily="49" charset="-122"/>
                <a:ea typeface="仿宋" panose="02010609060101010101" pitchFamily="49" charset="-122"/>
              </a:rPr>
              <a:t>基本分页存储管理</a:t>
            </a:r>
            <a:r>
              <a:rPr kumimoji="0" lang="zh-CN" altLang="en-US" sz="2400" kern="0" dirty="0">
                <a:latin typeface="仿宋" panose="02010609060101010101" pitchFamily="49" charset="-122"/>
                <a:ea typeface="仿宋" panose="02010609060101010101" pitchFamily="49" charset="-122"/>
              </a:rPr>
              <a:t>方式下，</a:t>
            </a:r>
            <a:r>
              <a:rPr kumimoji="0" lang="en-US" altLang="zh-CN" sz="2400" kern="0" dirty="0">
                <a:latin typeface="仿宋" panose="02010609060101010101" pitchFamily="49" charset="-122"/>
                <a:ea typeface="仿宋" panose="02010609060101010101" pitchFamily="49" charset="-122"/>
              </a:rPr>
              <a:t>EAT=</a:t>
            </a:r>
            <a:r>
              <a:rPr kumimoji="0" lang="en-US" altLang="zh-CN" sz="2400" kern="0" dirty="0" err="1">
                <a:latin typeface="仿宋" panose="02010609060101010101" pitchFamily="49" charset="-122"/>
                <a:ea typeface="仿宋" panose="02010609060101010101" pitchFamily="49" charset="-122"/>
              </a:rPr>
              <a:t>t+t</a:t>
            </a:r>
            <a:r>
              <a:rPr kumimoji="0" lang="en-US" altLang="zh-CN" sz="2400" kern="0" dirty="0">
                <a:latin typeface="仿宋" panose="02010609060101010101" pitchFamily="49" charset="-122"/>
                <a:ea typeface="仿宋" panose="02010609060101010101" pitchFamily="49" charset="-122"/>
              </a:rPr>
              <a:t>=2t</a:t>
            </a:r>
            <a:endParaRPr kumimoji="0" lang="zh-CN" altLang="en-US"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270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827584" y="-22076"/>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访问内存的有效时间</a:t>
            </a:r>
          </a:p>
        </p:txBody>
      </p:sp>
      <p:sp>
        <p:nvSpPr>
          <p:cNvPr id="11" name="内容占位符 2">
            <a:extLst>
              <a:ext uri="{FF2B5EF4-FFF2-40B4-BE49-F238E27FC236}">
                <a16:creationId xmlns="" xmlns:a16="http://schemas.microsoft.com/office/drawing/2014/main" id="{B772DCD9-9D87-45EC-B1C2-FC76D0062FB2}"/>
              </a:ext>
            </a:extLst>
          </p:cNvPr>
          <p:cNvSpPr txBox="1">
            <a:spLocks/>
          </p:cNvSpPr>
          <p:nvPr/>
        </p:nvSpPr>
        <p:spPr bwMode="auto">
          <a:xfrm>
            <a:off x="445442" y="1680008"/>
            <a:ext cx="8229600" cy="27174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mj-lt"/>
              <a:buAutoNum type="arabicPeriod"/>
            </a:pPr>
            <a:r>
              <a:rPr kumimoji="0" lang="zh-CN" altLang="en-US" sz="1800" kern="0" dirty="0">
                <a:latin typeface="仿宋" panose="02010609060101010101" pitchFamily="49" charset="-122"/>
                <a:ea typeface="仿宋" panose="02010609060101010101" pitchFamily="49" charset="-122"/>
              </a:rPr>
              <a:t>引入快表，涉及到命中率问题</a:t>
            </a:r>
            <a:endParaRPr kumimoji="0" lang="en-US" altLang="zh-CN" sz="1800" kern="0" dirty="0">
              <a:latin typeface="仿宋" panose="02010609060101010101" pitchFamily="49" charset="-122"/>
              <a:ea typeface="仿宋" panose="02010609060101010101" pitchFamily="49" charset="-122"/>
            </a:endParaRPr>
          </a:p>
          <a:p>
            <a:pPr>
              <a:lnSpc>
                <a:spcPct val="150000"/>
              </a:lnSpc>
              <a:buFont typeface="+mj-lt"/>
              <a:buAutoNum type="arabicPeriod"/>
            </a:pPr>
            <a:r>
              <a:rPr kumimoji="0" lang="zh-CN" altLang="en-US" sz="1800" kern="0" dirty="0">
                <a:solidFill>
                  <a:srgbClr val="FF0000"/>
                </a:solidFill>
                <a:latin typeface="仿宋" panose="02010609060101010101" pitchFamily="49" charset="-122"/>
                <a:ea typeface="仿宋" panose="02010609060101010101" pitchFamily="49" charset="-122"/>
              </a:rPr>
              <a:t>命中率</a:t>
            </a:r>
            <a:r>
              <a:rPr kumimoji="0" lang="zh-CN" altLang="en-US" sz="1800" kern="0" dirty="0">
                <a:latin typeface="仿宋" panose="02010609060101010101" pitchFamily="49" charset="-122"/>
                <a:ea typeface="仿宋" panose="02010609060101010101" pitchFamily="49" charset="-122"/>
              </a:rPr>
              <a:t>：使用快表并在其中查找到所需页面表项的比率</a:t>
            </a:r>
            <a:endParaRPr kumimoji="0" lang="en-US" altLang="zh-CN" sz="1800" kern="0" dirty="0">
              <a:latin typeface="仿宋" panose="02010609060101010101" pitchFamily="49" charset="-122"/>
              <a:ea typeface="仿宋" panose="02010609060101010101" pitchFamily="49" charset="-122"/>
            </a:endParaRPr>
          </a:p>
          <a:p>
            <a:pPr>
              <a:lnSpc>
                <a:spcPct val="150000"/>
              </a:lnSpc>
              <a:buFont typeface="+mj-lt"/>
              <a:buAutoNum type="arabicPeriod"/>
            </a:pPr>
            <a:r>
              <a:rPr kumimoji="0" lang="zh-CN" altLang="en-US" sz="1800" kern="0" dirty="0">
                <a:latin typeface="仿宋" panose="02010609060101010101" pitchFamily="49" charset="-122"/>
                <a:ea typeface="仿宋" panose="02010609060101010101" pitchFamily="49" charset="-122"/>
              </a:rPr>
              <a:t>此时 </a:t>
            </a:r>
            <a:r>
              <a:rPr kumimoji="0" lang="en-US" altLang="zh-CN" sz="1800" kern="0" dirty="0">
                <a:latin typeface="仿宋" panose="02010609060101010101" pitchFamily="49" charset="-122"/>
                <a:ea typeface="仿宋" panose="02010609060101010101" pitchFamily="49" charset="-122"/>
              </a:rPr>
              <a:t>EAT=a</a:t>
            </a:r>
            <a:r>
              <a:rPr kumimoji="0" lang="zh-CN" altLang="en-US" sz="1800" kern="0" dirty="0">
                <a:latin typeface="仿宋" panose="02010609060101010101" pitchFamily="49" charset="-122"/>
                <a:ea typeface="仿宋" panose="02010609060101010101" pitchFamily="49" charset="-122"/>
              </a:rPr>
              <a:t>*</a:t>
            </a:r>
            <a:r>
              <a:rPr kumimoji="0" lang="el-GR" altLang="zh-CN" sz="1800" kern="0" dirty="0">
                <a:latin typeface="仿宋" panose="02010609060101010101" pitchFamily="49" charset="-122"/>
                <a:ea typeface="仿宋" panose="02010609060101010101" pitchFamily="49" charset="-122"/>
              </a:rPr>
              <a:t>λ</a:t>
            </a:r>
            <a:r>
              <a:rPr kumimoji="0" lang="en-US" altLang="zh-CN" sz="1800" kern="0" dirty="0">
                <a:latin typeface="仿宋" panose="02010609060101010101" pitchFamily="49" charset="-122"/>
                <a:ea typeface="仿宋" panose="02010609060101010101" pitchFamily="49" charset="-122"/>
              </a:rPr>
              <a:t>+(t+</a:t>
            </a:r>
            <a:r>
              <a:rPr kumimoji="0" lang="el-GR" altLang="zh-CN" sz="1800" kern="0" dirty="0">
                <a:latin typeface="仿宋" panose="02010609060101010101" pitchFamily="49" charset="-122"/>
                <a:ea typeface="仿宋" panose="02010609060101010101" pitchFamily="49" charset="-122"/>
              </a:rPr>
              <a:t> λ</a:t>
            </a:r>
            <a:r>
              <a:rPr kumimoji="0" lang="en-US" altLang="zh-CN" sz="1800" kern="0" dirty="0">
                <a:latin typeface="仿宋" panose="02010609060101010101" pitchFamily="49" charset="-122"/>
                <a:ea typeface="仿宋" panose="02010609060101010101" pitchFamily="49" charset="-122"/>
              </a:rPr>
              <a:t>)(1-a)+t</a:t>
            </a:r>
            <a:r>
              <a:rPr kumimoji="0" lang="zh-CN" altLang="en-US" sz="1800" kern="0" dirty="0">
                <a:latin typeface="仿宋" panose="02010609060101010101" pitchFamily="49" charset="-122"/>
                <a:ea typeface="仿宋" panose="02010609060101010101" pitchFamily="49" charset="-122"/>
              </a:rPr>
              <a:t>，其中，</a:t>
            </a:r>
            <a:r>
              <a:rPr kumimoji="0" lang="el-GR" altLang="zh-CN" sz="1800" kern="0" dirty="0">
                <a:latin typeface="仿宋" panose="02010609060101010101" pitchFamily="49" charset="-122"/>
                <a:ea typeface="仿宋" panose="02010609060101010101" pitchFamily="49" charset="-122"/>
              </a:rPr>
              <a:t> λ</a:t>
            </a:r>
            <a:r>
              <a:rPr kumimoji="0" lang="zh-CN" altLang="en-US" sz="1800" kern="0" dirty="0">
                <a:latin typeface="仿宋" panose="02010609060101010101" pitchFamily="49" charset="-122"/>
                <a:ea typeface="仿宋" panose="02010609060101010101" pitchFamily="49" charset="-122"/>
              </a:rPr>
              <a:t>是查找快表时间，</a:t>
            </a:r>
            <a:r>
              <a:rPr kumimoji="0" lang="en-US" altLang="zh-CN" sz="1800" kern="0" dirty="0">
                <a:latin typeface="仿宋" panose="02010609060101010101" pitchFamily="49" charset="-122"/>
                <a:ea typeface="仿宋" panose="02010609060101010101" pitchFamily="49" charset="-122"/>
              </a:rPr>
              <a:t>a</a:t>
            </a:r>
            <a:r>
              <a:rPr kumimoji="0" lang="zh-CN" altLang="en-US" sz="1800" kern="0" dirty="0">
                <a:latin typeface="仿宋" panose="02010609060101010101" pitchFamily="49" charset="-122"/>
                <a:ea typeface="仿宋" panose="02010609060101010101" pitchFamily="49" charset="-122"/>
              </a:rPr>
              <a:t>是命中率</a:t>
            </a:r>
            <a:endParaRPr kumimoji="0" lang="en-US" altLang="zh-CN" sz="1800" kern="0" dirty="0">
              <a:latin typeface="仿宋" panose="02010609060101010101" pitchFamily="49" charset="-122"/>
              <a:ea typeface="仿宋" panose="02010609060101010101" pitchFamily="49" charset="-122"/>
            </a:endParaRPr>
          </a:p>
          <a:p>
            <a:pPr>
              <a:lnSpc>
                <a:spcPct val="150000"/>
              </a:lnSpc>
              <a:buFont typeface="+mj-lt"/>
              <a:buAutoNum type="arabicPeriod"/>
            </a:pPr>
            <a:r>
              <a:rPr kumimoji="0" lang="zh-CN" altLang="en-US" sz="1800" kern="0" dirty="0">
                <a:latin typeface="仿宋" panose="02010609060101010101" pitchFamily="49" charset="-122"/>
                <a:ea typeface="仿宋" panose="02010609060101010101" pitchFamily="49" charset="-122"/>
              </a:rPr>
              <a:t>设</a:t>
            </a:r>
            <a:r>
              <a:rPr kumimoji="0" lang="el-GR" altLang="zh-CN" sz="1800" kern="0" dirty="0">
                <a:latin typeface="仿宋" panose="02010609060101010101" pitchFamily="49" charset="-122"/>
                <a:ea typeface="仿宋" panose="02010609060101010101" pitchFamily="49" charset="-122"/>
              </a:rPr>
              <a:t>λ</a:t>
            </a:r>
            <a:r>
              <a:rPr kumimoji="0" lang="zh-CN" altLang="en-US" sz="1800" kern="0" dirty="0">
                <a:latin typeface="仿宋" panose="02010609060101010101" pitchFamily="49" charset="-122"/>
                <a:ea typeface="仿宋" panose="02010609060101010101" pitchFamily="49" charset="-122"/>
              </a:rPr>
              <a:t>为</a:t>
            </a:r>
            <a:r>
              <a:rPr kumimoji="0" lang="en-US" altLang="zh-CN" sz="1800" kern="0" dirty="0">
                <a:latin typeface="仿宋" panose="02010609060101010101" pitchFamily="49" charset="-122"/>
                <a:ea typeface="仿宋" panose="02010609060101010101" pitchFamily="49" charset="-122"/>
              </a:rPr>
              <a:t>20ns</a:t>
            </a:r>
            <a:r>
              <a:rPr kumimoji="0" lang="zh-CN" altLang="en-US" sz="1800" kern="0" dirty="0">
                <a:latin typeface="仿宋" panose="02010609060101010101" pitchFamily="49" charset="-122"/>
                <a:ea typeface="仿宋" panose="02010609060101010101" pitchFamily="49" charset="-122"/>
              </a:rPr>
              <a:t>，</a:t>
            </a:r>
            <a:r>
              <a:rPr kumimoji="0" lang="en-US" altLang="zh-CN" sz="1800" kern="0" dirty="0">
                <a:latin typeface="仿宋" panose="02010609060101010101" pitchFamily="49" charset="-122"/>
                <a:ea typeface="仿宋" panose="02010609060101010101" pitchFamily="49" charset="-122"/>
              </a:rPr>
              <a:t>t</a:t>
            </a:r>
            <a:r>
              <a:rPr kumimoji="0" lang="zh-CN" altLang="en-US" sz="1800" kern="0" dirty="0">
                <a:latin typeface="仿宋" panose="02010609060101010101" pitchFamily="49" charset="-122"/>
                <a:ea typeface="仿宋" panose="02010609060101010101" pitchFamily="49" charset="-122"/>
              </a:rPr>
              <a:t>为</a:t>
            </a:r>
            <a:r>
              <a:rPr kumimoji="0" lang="en-US" altLang="zh-CN" sz="1800" kern="0" dirty="0">
                <a:latin typeface="仿宋" panose="02010609060101010101" pitchFamily="49" charset="-122"/>
                <a:ea typeface="仿宋" panose="02010609060101010101" pitchFamily="49" charset="-122"/>
              </a:rPr>
              <a:t>100ns</a:t>
            </a:r>
            <a:r>
              <a:rPr kumimoji="0" lang="zh-CN" altLang="en-US" sz="1800" kern="0" dirty="0">
                <a:latin typeface="仿宋" panose="02010609060101010101" pitchFamily="49" charset="-122"/>
                <a:ea typeface="仿宋" panose="02010609060101010101" pitchFamily="49" charset="-122"/>
              </a:rPr>
              <a:t>，则</a:t>
            </a:r>
            <a:endParaRPr kumimoji="0" lang="en-US" altLang="zh-CN" sz="1800" kern="0" dirty="0">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endParaRPr kumimoji="0" lang="zh-CN" altLang="en-US" sz="2000" kern="0" dirty="0">
              <a:latin typeface="仿宋" panose="02010609060101010101" pitchFamily="49" charset="-122"/>
              <a:ea typeface="仿宋" panose="02010609060101010101" pitchFamily="49" charset="-122"/>
            </a:endParaRPr>
          </a:p>
        </p:txBody>
      </p:sp>
      <p:graphicFrame>
        <p:nvGraphicFramePr>
          <p:cNvPr id="15" name="表格 14">
            <a:extLst>
              <a:ext uri="{FF2B5EF4-FFF2-40B4-BE49-F238E27FC236}">
                <a16:creationId xmlns="" xmlns:a16="http://schemas.microsoft.com/office/drawing/2014/main" id="{89CBDDF5-7808-479A-9D36-3EDA2B5FA165}"/>
              </a:ext>
            </a:extLst>
          </p:cNvPr>
          <p:cNvGraphicFramePr>
            <a:graphicFrameLocks noGrp="1"/>
          </p:cNvGraphicFramePr>
          <p:nvPr>
            <p:extLst>
              <p:ext uri="{D42A27DB-BD31-4B8C-83A1-F6EECF244321}">
                <p14:modId xmlns:p14="http://schemas.microsoft.com/office/powerpoint/2010/main" val="894678632"/>
              </p:ext>
            </p:extLst>
          </p:nvPr>
        </p:nvGraphicFramePr>
        <p:xfrm>
          <a:off x="1154964" y="3829986"/>
          <a:ext cx="5807968" cy="2377440"/>
        </p:xfrm>
        <a:graphic>
          <a:graphicData uri="http://schemas.openxmlformats.org/drawingml/2006/table">
            <a:tbl>
              <a:tblPr firstRow="1" bandRow="1"/>
              <a:tblGrid>
                <a:gridCol w="2903984">
                  <a:extLst>
                    <a:ext uri="{9D8B030D-6E8A-4147-A177-3AD203B41FA5}">
                      <a16:colId xmlns="" xmlns:a16="http://schemas.microsoft.com/office/drawing/2014/main" val="20000"/>
                    </a:ext>
                  </a:extLst>
                </a:gridCol>
                <a:gridCol w="2903984">
                  <a:extLst>
                    <a:ext uri="{9D8B030D-6E8A-4147-A177-3AD203B41FA5}">
                      <a16:colId xmlns="" xmlns:a16="http://schemas.microsoft.com/office/drawing/2014/main" val="20001"/>
                    </a:ext>
                  </a:extLst>
                </a:gridCol>
              </a:tblGrid>
              <a:tr h="360236">
                <a:tc>
                  <a:txBody>
                    <a:bodyPr/>
                    <a:lstStyle>
                      <a:lvl1pPr marL="0" algn="l" defTabSz="457207" rtl="0" eaLnBrk="1" latinLnBrk="0" hangingPunct="1">
                        <a:defRPr sz="1800" b="1" kern="1200">
                          <a:solidFill>
                            <a:schemeClr val="tx1"/>
                          </a:solidFill>
                          <a:latin typeface="Arial"/>
                          <a:ea typeface="宋体"/>
                        </a:defRPr>
                      </a:lvl1pPr>
                      <a:lvl2pPr marL="457207" algn="l" defTabSz="457207" rtl="0" eaLnBrk="1" latinLnBrk="0" hangingPunct="1">
                        <a:defRPr sz="1800" b="1" kern="1200">
                          <a:solidFill>
                            <a:schemeClr val="tx1"/>
                          </a:solidFill>
                          <a:latin typeface="Arial"/>
                          <a:ea typeface="宋体"/>
                        </a:defRPr>
                      </a:lvl2pPr>
                      <a:lvl3pPr marL="914415" algn="l" defTabSz="457207" rtl="0" eaLnBrk="1" latinLnBrk="0" hangingPunct="1">
                        <a:defRPr sz="1800" b="1" kern="1200">
                          <a:solidFill>
                            <a:schemeClr val="tx1"/>
                          </a:solidFill>
                          <a:latin typeface="Arial"/>
                          <a:ea typeface="宋体"/>
                        </a:defRPr>
                      </a:lvl3pPr>
                      <a:lvl4pPr marL="1371622" algn="l" defTabSz="457207" rtl="0" eaLnBrk="1" latinLnBrk="0" hangingPunct="1">
                        <a:defRPr sz="1800" b="1" kern="1200">
                          <a:solidFill>
                            <a:schemeClr val="tx1"/>
                          </a:solidFill>
                          <a:latin typeface="Arial"/>
                          <a:ea typeface="宋体"/>
                        </a:defRPr>
                      </a:lvl4pPr>
                      <a:lvl5pPr marL="1828831" algn="l" defTabSz="457207" rtl="0" eaLnBrk="1" latinLnBrk="0" hangingPunct="1">
                        <a:defRPr sz="1800" b="1" kern="1200">
                          <a:solidFill>
                            <a:schemeClr val="tx1"/>
                          </a:solidFill>
                          <a:latin typeface="Arial"/>
                          <a:ea typeface="宋体"/>
                        </a:defRPr>
                      </a:lvl5pPr>
                      <a:lvl6pPr marL="2286038" algn="l" defTabSz="457207" rtl="0" eaLnBrk="1" latinLnBrk="0" hangingPunct="1">
                        <a:defRPr sz="1800" b="1" kern="1200">
                          <a:solidFill>
                            <a:schemeClr val="tx1"/>
                          </a:solidFill>
                          <a:latin typeface="Arial"/>
                          <a:ea typeface="宋体"/>
                        </a:defRPr>
                      </a:lvl6pPr>
                      <a:lvl7pPr marL="2743246" algn="l" defTabSz="457207" rtl="0" eaLnBrk="1" latinLnBrk="0" hangingPunct="1">
                        <a:defRPr sz="1800" b="1" kern="1200">
                          <a:solidFill>
                            <a:schemeClr val="tx1"/>
                          </a:solidFill>
                          <a:latin typeface="Arial"/>
                          <a:ea typeface="宋体"/>
                        </a:defRPr>
                      </a:lvl7pPr>
                      <a:lvl8pPr marL="3200453" algn="l" defTabSz="457207" rtl="0" eaLnBrk="1" latinLnBrk="0" hangingPunct="1">
                        <a:defRPr sz="1800" b="1" kern="1200">
                          <a:solidFill>
                            <a:schemeClr val="tx1"/>
                          </a:solidFill>
                          <a:latin typeface="Arial"/>
                          <a:ea typeface="宋体"/>
                        </a:defRPr>
                      </a:lvl8pPr>
                      <a:lvl9pPr marL="3657661" algn="l" defTabSz="457207" rtl="0" eaLnBrk="1" latinLnBrk="0" hangingPunct="1">
                        <a:defRPr sz="1800" b="1" kern="1200">
                          <a:solidFill>
                            <a:schemeClr val="tx1"/>
                          </a:solidFill>
                          <a:latin typeface="Arial"/>
                          <a:ea typeface="宋体"/>
                        </a:defRPr>
                      </a:lvl9pPr>
                    </a:lstStyle>
                    <a:p>
                      <a:r>
                        <a:rPr lang="zh-CN" altLang="en-US" sz="2000" dirty="0">
                          <a:latin typeface="仿宋" panose="02010609060101010101" pitchFamily="49" charset="-122"/>
                          <a:ea typeface="仿宋" panose="02010609060101010101" pitchFamily="49" charset="-122"/>
                        </a:rPr>
                        <a:t>命中率（</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a</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tc>
                  <a:txBody>
                    <a:bodyPr/>
                    <a:lstStyle>
                      <a:lvl1pPr marL="0" algn="l" defTabSz="457207" rtl="0" eaLnBrk="1" latinLnBrk="0" hangingPunct="1">
                        <a:defRPr sz="1800" b="1" kern="1200">
                          <a:solidFill>
                            <a:schemeClr val="tx1"/>
                          </a:solidFill>
                          <a:latin typeface="Arial"/>
                          <a:ea typeface="宋体"/>
                        </a:defRPr>
                      </a:lvl1pPr>
                      <a:lvl2pPr marL="457207" algn="l" defTabSz="457207" rtl="0" eaLnBrk="1" latinLnBrk="0" hangingPunct="1">
                        <a:defRPr sz="1800" b="1" kern="1200">
                          <a:solidFill>
                            <a:schemeClr val="tx1"/>
                          </a:solidFill>
                          <a:latin typeface="Arial"/>
                          <a:ea typeface="宋体"/>
                        </a:defRPr>
                      </a:lvl2pPr>
                      <a:lvl3pPr marL="914415" algn="l" defTabSz="457207" rtl="0" eaLnBrk="1" latinLnBrk="0" hangingPunct="1">
                        <a:defRPr sz="1800" b="1" kern="1200">
                          <a:solidFill>
                            <a:schemeClr val="tx1"/>
                          </a:solidFill>
                          <a:latin typeface="Arial"/>
                          <a:ea typeface="宋体"/>
                        </a:defRPr>
                      </a:lvl3pPr>
                      <a:lvl4pPr marL="1371622" algn="l" defTabSz="457207" rtl="0" eaLnBrk="1" latinLnBrk="0" hangingPunct="1">
                        <a:defRPr sz="1800" b="1" kern="1200">
                          <a:solidFill>
                            <a:schemeClr val="tx1"/>
                          </a:solidFill>
                          <a:latin typeface="Arial"/>
                          <a:ea typeface="宋体"/>
                        </a:defRPr>
                      </a:lvl4pPr>
                      <a:lvl5pPr marL="1828831" algn="l" defTabSz="457207" rtl="0" eaLnBrk="1" latinLnBrk="0" hangingPunct="1">
                        <a:defRPr sz="1800" b="1" kern="1200">
                          <a:solidFill>
                            <a:schemeClr val="tx1"/>
                          </a:solidFill>
                          <a:latin typeface="Arial"/>
                          <a:ea typeface="宋体"/>
                        </a:defRPr>
                      </a:lvl5pPr>
                      <a:lvl6pPr marL="2286038" algn="l" defTabSz="457207" rtl="0" eaLnBrk="1" latinLnBrk="0" hangingPunct="1">
                        <a:defRPr sz="1800" b="1" kern="1200">
                          <a:solidFill>
                            <a:schemeClr val="tx1"/>
                          </a:solidFill>
                          <a:latin typeface="Arial"/>
                          <a:ea typeface="宋体"/>
                        </a:defRPr>
                      </a:lvl6pPr>
                      <a:lvl7pPr marL="2743246" algn="l" defTabSz="457207" rtl="0" eaLnBrk="1" latinLnBrk="0" hangingPunct="1">
                        <a:defRPr sz="1800" b="1" kern="1200">
                          <a:solidFill>
                            <a:schemeClr val="tx1"/>
                          </a:solidFill>
                          <a:latin typeface="Arial"/>
                          <a:ea typeface="宋体"/>
                        </a:defRPr>
                      </a:lvl7pPr>
                      <a:lvl8pPr marL="3200453" algn="l" defTabSz="457207" rtl="0" eaLnBrk="1" latinLnBrk="0" hangingPunct="1">
                        <a:defRPr sz="1800" b="1" kern="1200">
                          <a:solidFill>
                            <a:schemeClr val="tx1"/>
                          </a:solidFill>
                          <a:latin typeface="Arial"/>
                          <a:ea typeface="宋体"/>
                        </a:defRPr>
                      </a:lvl8pPr>
                      <a:lvl9pPr marL="3657661" algn="l" defTabSz="457207" rtl="0" eaLnBrk="1" latinLnBrk="0" hangingPunct="1">
                        <a:defRPr sz="1800" b="1" kern="1200">
                          <a:solidFill>
                            <a:schemeClr val="tx1"/>
                          </a:solidFill>
                          <a:latin typeface="Arial"/>
                          <a:ea typeface="宋体"/>
                        </a:defRPr>
                      </a:lvl9pPr>
                    </a:lstStyle>
                    <a:p>
                      <a:r>
                        <a:rPr lang="zh-CN" altLang="en-US" sz="2000" dirty="0">
                          <a:latin typeface="仿宋" panose="02010609060101010101" pitchFamily="49" charset="-122"/>
                          <a:ea typeface="仿宋" panose="02010609060101010101" pitchFamily="49" charset="-122"/>
                        </a:rPr>
                        <a:t>优先访问时间</a:t>
                      </a:r>
                      <a:r>
                        <a:rPr lang="en-US" altLang="zh-CN" sz="2000" dirty="0">
                          <a:latin typeface="仿宋" panose="02010609060101010101" pitchFamily="49" charset="-122"/>
                          <a:ea typeface="仿宋" panose="02010609060101010101" pitchFamily="49" charset="-122"/>
                        </a:rPr>
                        <a:t>EAT</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w="12700" cmpd="sng">
                      <a:solidFill>
                        <a:srgbClr val="BBE0E3"/>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0</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220</a:t>
                      </a:r>
                      <a:endParaRPr lang="zh-CN" altLang="en-US" sz="2000" dirty="0">
                        <a:latin typeface="仿宋" panose="02010609060101010101" pitchFamily="49" charset="-122"/>
                        <a:ea typeface="仿宋" panose="02010609060101010101" pitchFamily="49" charset="-122"/>
                      </a:endParaRPr>
                    </a:p>
                  </a:txBody>
                  <a:tcPr>
                    <a:lnL>
                      <a:noFill/>
                    </a:lnL>
                    <a:lnR>
                      <a:noFill/>
                    </a:lnR>
                    <a:lnT w="12700" cmpd="sng">
                      <a:solidFill>
                        <a:srgbClr val="BBE0E3"/>
                      </a:solid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 xmlns:a16="http://schemas.microsoft.com/office/drawing/2014/main" val="10001"/>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50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170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80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solidFill>
                      <a:srgbClr val="BBE0E3">
                        <a:alpha val="20000"/>
                      </a:srgbClr>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140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solidFill>
                      <a:srgbClr val="BBE0E3">
                        <a:alpha val="20000"/>
                      </a:srgbClr>
                    </a:solidFill>
                  </a:tcPr>
                </a:tc>
                <a:extLst>
                  <a:ext uri="{0D108BD9-81ED-4DB2-BD59-A6C34878D82A}">
                    <a16:rowId xmlns="" xmlns:a16="http://schemas.microsoft.com/office/drawing/2014/main" val="10003"/>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90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130</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60236">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98</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w="12700" cmpd="sng">
                      <a:solidFill>
                        <a:srgbClr val="BBE0E3"/>
                      </a:solidFill>
                    </a:lnB>
                    <a:lnTlToBr w="12700" cmpd="sng">
                      <a:noFill/>
                      <a:prstDash val="solid"/>
                    </a:lnTlToBr>
                    <a:lnBlToTr w="12700" cmpd="sng">
                      <a:noFill/>
                      <a:prstDash val="solid"/>
                    </a:lnBlToTr>
                    <a:solidFill>
                      <a:srgbClr val="BBE0E3">
                        <a:alpha val="20000"/>
                      </a:srgbClr>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r>
                        <a:rPr lang="en-US" altLang="zh-CN" sz="2000" dirty="0">
                          <a:latin typeface="仿宋" panose="02010609060101010101" pitchFamily="49" charset="-122"/>
                          <a:ea typeface="仿宋" panose="02010609060101010101" pitchFamily="49" charset="-122"/>
                        </a:rPr>
                        <a:t>122</a:t>
                      </a:r>
                      <a:endParaRPr lang="zh-CN" altLang="en-US" sz="2000" dirty="0">
                        <a:latin typeface="仿宋" panose="02010609060101010101" pitchFamily="49" charset="-122"/>
                        <a:ea typeface="仿宋" panose="02010609060101010101" pitchFamily="49" charset="-122"/>
                      </a:endParaRPr>
                    </a:p>
                  </a:txBody>
                  <a:tcPr>
                    <a:lnL>
                      <a:noFill/>
                    </a:lnL>
                    <a:lnR>
                      <a:noFill/>
                    </a:lnR>
                    <a:lnT>
                      <a:noFill/>
                    </a:lnT>
                    <a:lnB w="12700" cmpd="sng">
                      <a:solidFill>
                        <a:srgbClr val="BBE0E3"/>
                      </a:solidFill>
                    </a:lnB>
                    <a:lnTlToBr w="12700" cmpd="sng">
                      <a:noFill/>
                      <a:prstDash val="solid"/>
                    </a:lnTlToBr>
                    <a:lnBlToTr w="12700" cmpd="sng">
                      <a:noFill/>
                      <a:prstDash val="solid"/>
                    </a:lnBlToTr>
                    <a:solidFill>
                      <a:srgbClr val="BBE0E3">
                        <a:alpha val="20000"/>
                      </a:srgb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53468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476478" y="10234"/>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
        <p:nvSpPr>
          <p:cNvPr id="12" name="Rectangle 7">
            <a:extLst>
              <a:ext uri="{FF2B5EF4-FFF2-40B4-BE49-F238E27FC236}">
                <a16:creationId xmlns="" xmlns:a16="http://schemas.microsoft.com/office/drawing/2014/main" id="{27E41695-3798-40BF-BBE9-EABB451BDC64}"/>
              </a:ext>
            </a:extLst>
          </p:cNvPr>
          <p:cNvSpPr txBox="1">
            <a:spLocks noChangeArrowheads="1"/>
          </p:cNvSpPr>
          <p:nvPr/>
        </p:nvSpPr>
        <p:spPr bwMode="auto">
          <a:xfrm>
            <a:off x="137169" y="1921261"/>
            <a:ext cx="88931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Tx/>
              <a:buNone/>
            </a:pPr>
            <a:r>
              <a:rPr kumimoji="0" lang="zh-CN" altLang="en-US" sz="2400" kern="0" dirty="0">
                <a:solidFill>
                  <a:srgbClr val="6600FF"/>
                </a:solidFill>
                <a:latin typeface="仿宋" panose="02010609060101010101" pitchFamily="49" charset="-122"/>
                <a:ea typeface="仿宋" panose="02010609060101010101" pitchFamily="49" charset="-122"/>
              </a:rPr>
              <a:t>引入两级或多级页表的原因：</a:t>
            </a:r>
          </a:p>
          <a:p>
            <a:pPr lvl="1" eaLnBrk="1" hangingPunct="1">
              <a:lnSpc>
                <a:spcPct val="120000"/>
              </a:lnSpc>
            </a:pPr>
            <a:r>
              <a:rPr kumimoji="0" lang="zh-CN" altLang="en-US" sz="2400" kern="0" dirty="0">
                <a:latin typeface="仿宋" panose="02010609060101010101" pitchFamily="49" charset="-122"/>
                <a:ea typeface="仿宋" panose="02010609060101010101" pitchFamily="49" charset="-122"/>
              </a:rPr>
              <a:t>现代的计算机系统，都支持非常大的</a:t>
            </a:r>
            <a:r>
              <a:rPr kumimoji="0" lang="zh-CN" altLang="en-US" sz="2400" b="1" kern="0" dirty="0">
                <a:solidFill>
                  <a:srgbClr val="FF0000"/>
                </a:solidFill>
                <a:latin typeface="仿宋" panose="02010609060101010101" pitchFamily="49" charset="-122"/>
                <a:ea typeface="仿宋" panose="02010609060101010101" pitchFamily="49" charset="-122"/>
              </a:rPr>
              <a:t>逻辑地址空间</a:t>
            </a:r>
            <a:endParaRPr kumimoji="0" lang="zh-CN" altLang="en-US" sz="2400" kern="0" dirty="0">
              <a:latin typeface="仿宋" panose="02010609060101010101" pitchFamily="49" charset="-122"/>
              <a:ea typeface="仿宋" panose="02010609060101010101" pitchFamily="49" charset="-122"/>
            </a:endParaRPr>
          </a:p>
          <a:p>
            <a:pPr lvl="1" eaLnBrk="1" hangingPunct="1">
              <a:lnSpc>
                <a:spcPct val="120000"/>
              </a:lnSpc>
            </a:pPr>
            <a:r>
              <a:rPr kumimoji="0" lang="zh-CN" altLang="en-US" sz="2400" b="1" kern="0" dirty="0">
                <a:solidFill>
                  <a:srgbClr val="FF0000"/>
                </a:solidFill>
                <a:latin typeface="仿宋" panose="02010609060101010101" pitchFamily="49" charset="-122"/>
                <a:ea typeface="仿宋" panose="02010609060101010101" pitchFamily="49" charset="-122"/>
              </a:rPr>
              <a:t>页表会变得很大</a:t>
            </a:r>
            <a:r>
              <a:rPr kumimoji="0" lang="zh-CN" altLang="en-US" sz="2400" kern="0" dirty="0">
                <a:latin typeface="仿宋" panose="02010609060101010101" pitchFamily="49" charset="-122"/>
                <a:ea typeface="仿宋" panose="02010609060101010101" pitchFamily="49" charset="-122"/>
              </a:rPr>
              <a:t>，占用相当大的内存</a:t>
            </a:r>
          </a:p>
          <a:p>
            <a:pPr lvl="1" eaLnBrk="1" hangingPunct="1">
              <a:lnSpc>
                <a:spcPct val="120000"/>
              </a:lnSpc>
            </a:pPr>
            <a:r>
              <a:rPr kumimoji="0" lang="zh-CN" altLang="en-US" sz="2400" kern="0" dirty="0">
                <a:latin typeface="仿宋" panose="02010609060101010101" pitchFamily="49" charset="-122"/>
                <a:ea typeface="仿宋" panose="02010609060101010101" pitchFamily="49" charset="-122"/>
              </a:rPr>
              <a:t>页表所需的内存是连续的，更加难以实现</a:t>
            </a:r>
          </a:p>
          <a:p>
            <a:pPr eaLnBrk="1" hangingPunct="1">
              <a:lnSpc>
                <a:spcPct val="120000"/>
              </a:lnSpc>
            </a:pPr>
            <a:endParaRPr kumimoji="0" lang="zh-CN" altLang="en-US" sz="2400" kern="0" dirty="0">
              <a:latin typeface="仿宋" panose="02010609060101010101" pitchFamily="49" charset="-122"/>
              <a:ea typeface="仿宋" panose="02010609060101010101" pitchFamily="49" charset="-122"/>
            </a:endParaRPr>
          </a:p>
          <a:p>
            <a:pPr eaLnBrk="1" hangingPunct="1">
              <a:lnSpc>
                <a:spcPct val="120000"/>
              </a:lnSpc>
              <a:buFontTx/>
              <a:buNone/>
            </a:pPr>
            <a:r>
              <a:rPr kumimoji="0" lang="zh-CN" altLang="en-US" sz="2400" kern="0" dirty="0">
                <a:solidFill>
                  <a:srgbClr val="6600FF"/>
                </a:solidFill>
                <a:latin typeface="仿宋" panose="02010609060101010101" pitchFamily="49" charset="-122"/>
                <a:ea typeface="仿宋" panose="02010609060101010101" pitchFamily="49" charset="-122"/>
              </a:rPr>
              <a:t>解决方案：</a:t>
            </a:r>
          </a:p>
          <a:p>
            <a:pPr lvl="1" eaLnBrk="1" hangingPunct="1">
              <a:lnSpc>
                <a:spcPct val="120000"/>
              </a:lnSpc>
              <a:buFontTx/>
              <a:buNone/>
            </a:pPr>
            <a:r>
              <a:rPr kumimoji="0" lang="en-US" altLang="zh-CN" sz="2400" b="1" kern="0" dirty="0">
                <a:latin typeface="仿宋" panose="02010609060101010101" pitchFamily="49" charset="-122"/>
                <a:ea typeface="仿宋" panose="02010609060101010101" pitchFamily="49" charset="-122"/>
              </a:rPr>
              <a:t>1</a:t>
            </a:r>
            <a:r>
              <a:rPr kumimoji="0" lang="zh-CN" altLang="en-US" sz="2400" kern="0" dirty="0">
                <a:latin typeface="仿宋" panose="02010609060101010101" pitchFamily="49" charset="-122"/>
                <a:ea typeface="仿宋" panose="02010609060101010101" pitchFamily="49" charset="-122"/>
              </a:rPr>
              <a:t>、</a:t>
            </a:r>
            <a:r>
              <a:rPr kumimoji="0" lang="zh-CN" altLang="en-US" sz="2400" b="1" kern="0" dirty="0">
                <a:solidFill>
                  <a:srgbClr val="FF0000"/>
                </a:solidFill>
                <a:latin typeface="仿宋" panose="02010609060101010101" pitchFamily="49" charset="-122"/>
                <a:ea typeface="仿宋" panose="02010609060101010101" pitchFamily="49" charset="-122"/>
              </a:rPr>
              <a:t>对页表采用离散方式存储，但还是需要比较多的空间</a:t>
            </a:r>
          </a:p>
          <a:p>
            <a:pPr lvl="1" eaLnBrk="1" hangingPunct="1">
              <a:lnSpc>
                <a:spcPct val="120000"/>
              </a:lnSpc>
              <a:buFontTx/>
              <a:buNone/>
            </a:pPr>
            <a:r>
              <a:rPr kumimoji="0" lang="en-US" altLang="zh-CN" sz="2400" b="1" kern="0" dirty="0">
                <a:latin typeface="仿宋" panose="02010609060101010101" pitchFamily="49" charset="-122"/>
                <a:ea typeface="仿宋" panose="02010609060101010101" pitchFamily="49" charset="-122"/>
              </a:rPr>
              <a:t>2</a:t>
            </a:r>
            <a:r>
              <a:rPr kumimoji="0" lang="zh-CN" altLang="en-US" sz="2400" kern="0" dirty="0">
                <a:latin typeface="仿宋" panose="02010609060101010101" pitchFamily="49" charset="-122"/>
                <a:ea typeface="仿宋" panose="02010609060101010101" pitchFamily="49" charset="-122"/>
              </a:rPr>
              <a:t>、只将部分页表装入内存，其余留在磁盘上，需要时再调入</a:t>
            </a:r>
          </a:p>
          <a:p>
            <a:pPr eaLnBrk="1" hangingPunct="1">
              <a:lnSpc>
                <a:spcPct val="120000"/>
              </a:lnSpc>
            </a:pPr>
            <a:endParaRPr kumimoji="0" lang="en-US" altLang="zh-CN"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0118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899592" y="16890"/>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
        <p:nvSpPr>
          <p:cNvPr id="16" name="Text Box 4">
            <a:extLst>
              <a:ext uri="{FF2B5EF4-FFF2-40B4-BE49-F238E27FC236}">
                <a16:creationId xmlns="" xmlns:a16="http://schemas.microsoft.com/office/drawing/2014/main" id="{29A5CA17-207D-4972-825D-C3235FFFAB23}"/>
              </a:ext>
            </a:extLst>
          </p:cNvPr>
          <p:cNvSpPr txBox="1">
            <a:spLocks noChangeArrowheads="1"/>
          </p:cNvSpPr>
          <p:nvPr/>
        </p:nvSpPr>
        <p:spPr bwMode="auto">
          <a:xfrm>
            <a:off x="354954" y="1966820"/>
            <a:ext cx="8353425" cy="1667764"/>
          </a:xfrm>
          <a:prstGeom prst="rect">
            <a:avLst/>
          </a:prstGeom>
          <a:noFill/>
          <a:ln w="9525">
            <a:noFill/>
            <a:miter lim="800000"/>
            <a:headEnd/>
            <a:tailEnd/>
          </a:ln>
        </p:spPr>
        <p:txBody>
          <a:bodyPr>
            <a:spAutoFit/>
          </a:bodyPr>
          <a:lstStyle/>
          <a:p>
            <a:pPr algn="l">
              <a:lnSpc>
                <a:spcPct val="150000"/>
              </a:lnSpc>
            </a:pPr>
            <a:r>
              <a:rPr lang="zh-CN" altLang="en-US" dirty="0">
                <a:solidFill>
                  <a:schemeClr val="tx1"/>
                </a:solidFill>
                <a:latin typeface="仿宋" panose="02010609060101010101" pitchFamily="49" charset="-122"/>
                <a:ea typeface="仿宋" panose="02010609060101010101" pitchFamily="49" charset="-122"/>
              </a:rPr>
              <a:t>对于两级页表，是将</a:t>
            </a:r>
            <a:r>
              <a:rPr lang="zh-CN" altLang="en-US" dirty="0">
                <a:solidFill>
                  <a:srgbClr val="6600FF"/>
                </a:solidFill>
                <a:latin typeface="仿宋" panose="02010609060101010101" pitchFamily="49" charset="-122"/>
                <a:ea typeface="仿宋" panose="02010609060101010101" pitchFamily="49" charset="-122"/>
              </a:rPr>
              <a:t>页表再进行分页</a:t>
            </a:r>
            <a:r>
              <a:rPr lang="zh-CN" altLang="en-US" dirty="0">
                <a:solidFill>
                  <a:schemeClr val="tx1"/>
                </a:solidFill>
                <a:latin typeface="仿宋" panose="02010609060101010101" pitchFamily="49" charset="-122"/>
                <a:ea typeface="仿宋" panose="02010609060101010101" pitchFamily="49" charset="-122"/>
              </a:rPr>
              <a:t>，并离散地将各个页面分别存放在不同的物理块中，同样也要为离散分配的页表再建立一张页表，称为</a:t>
            </a:r>
            <a:r>
              <a:rPr lang="zh-CN" altLang="en-US" b="1" dirty="0">
                <a:solidFill>
                  <a:srgbClr val="FF0000"/>
                </a:solidFill>
                <a:latin typeface="仿宋" panose="02010609060101010101" pitchFamily="49" charset="-122"/>
                <a:ea typeface="仿宋" panose="02010609060101010101" pitchFamily="49" charset="-122"/>
              </a:rPr>
              <a:t>外层页表</a:t>
            </a:r>
            <a:r>
              <a:rPr lang="zh-CN" altLang="en-US" dirty="0">
                <a:solidFill>
                  <a:schemeClr val="tx1"/>
                </a:solidFill>
                <a:latin typeface="仿宋" panose="02010609060101010101" pitchFamily="49" charset="-122"/>
                <a:ea typeface="仿宋" panose="02010609060101010101" pitchFamily="49" charset="-122"/>
              </a:rPr>
              <a:t>。逻辑地址结构可描述如下： </a:t>
            </a:r>
          </a:p>
        </p:txBody>
      </p:sp>
      <p:pic>
        <p:nvPicPr>
          <p:cNvPr id="18" name="Picture 5" descr="未标题-1 拷贝">
            <a:extLst>
              <a:ext uri="{FF2B5EF4-FFF2-40B4-BE49-F238E27FC236}">
                <a16:creationId xmlns="" xmlns:a16="http://schemas.microsoft.com/office/drawing/2014/main" id="{4C7FBBA6-D9E8-4AB6-A8BB-85EFD38F32D7}"/>
              </a:ext>
            </a:extLst>
          </p:cNvPr>
          <p:cNvPicPr>
            <a:picLocks noChangeAspect="1" noChangeArrowheads="1"/>
          </p:cNvPicPr>
          <p:nvPr/>
        </p:nvPicPr>
        <p:blipFill>
          <a:blip r:embed="rId2" cstate="print"/>
          <a:srcRect/>
          <a:stretch>
            <a:fillRect/>
          </a:stretch>
        </p:blipFill>
        <p:spPr bwMode="auto">
          <a:xfrm>
            <a:off x="423862" y="3989312"/>
            <a:ext cx="8296275" cy="1619250"/>
          </a:xfrm>
          <a:prstGeom prst="rect">
            <a:avLst/>
          </a:prstGeom>
          <a:noFill/>
          <a:ln w="9525">
            <a:noFill/>
            <a:miter lim="800000"/>
            <a:headEnd/>
            <a:tailEnd/>
          </a:ln>
        </p:spPr>
      </p:pic>
    </p:spTree>
    <p:extLst>
      <p:ext uri="{BB962C8B-B14F-4D97-AF65-F5344CB8AC3E}">
        <p14:creationId xmlns:p14="http://schemas.microsoft.com/office/powerpoint/2010/main" val="346408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742262" y="-40201"/>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graphicFrame>
        <p:nvGraphicFramePr>
          <p:cNvPr id="19" name="Object 3">
            <a:extLst>
              <a:ext uri="{FF2B5EF4-FFF2-40B4-BE49-F238E27FC236}">
                <a16:creationId xmlns="" xmlns:a16="http://schemas.microsoft.com/office/drawing/2014/main" id="{E2B3926D-D87C-48CD-BD3C-FABE8D66ABB9}"/>
              </a:ext>
            </a:extLst>
          </p:cNvPr>
          <p:cNvGraphicFramePr>
            <a:graphicFrameLocks noChangeAspect="1"/>
          </p:cNvGraphicFramePr>
          <p:nvPr>
            <p:extLst>
              <p:ext uri="{D42A27DB-BD31-4B8C-83A1-F6EECF244321}">
                <p14:modId xmlns:p14="http://schemas.microsoft.com/office/powerpoint/2010/main" val="3262506513"/>
              </p:ext>
            </p:extLst>
          </p:nvPr>
        </p:nvGraphicFramePr>
        <p:xfrm>
          <a:off x="197768" y="1772816"/>
          <a:ext cx="8748463" cy="4848570"/>
        </p:xfrm>
        <a:graphic>
          <a:graphicData uri="http://schemas.openxmlformats.org/presentationml/2006/ole">
            <mc:AlternateContent xmlns:mc="http://schemas.openxmlformats.org/markup-compatibility/2006">
              <mc:Choice xmlns:v="urn:schemas-microsoft-com:vml" Requires="v">
                <p:oleObj spid="_x0000_s34852" name="VISIO" r:id="rId3" imgW="3503160" imgH="2441160" progId="">
                  <p:embed/>
                </p:oleObj>
              </mc:Choice>
              <mc:Fallback>
                <p:oleObj name="VISIO" r:id="rId3" imgW="3503160" imgH="2441160" progId="">
                  <p:embed/>
                  <p:pic>
                    <p:nvPicPr>
                      <p:cNvPr id="215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68" y="1772816"/>
                        <a:ext cx="8748463" cy="4848570"/>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20429325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6" name="Text Box 2">
            <a:extLst>
              <a:ext uri="{FF2B5EF4-FFF2-40B4-BE49-F238E27FC236}">
                <a16:creationId xmlns="" xmlns:a16="http://schemas.microsoft.com/office/drawing/2014/main" id="{05138F64-D5FB-4878-9637-C7AD519E7985}"/>
              </a:ext>
            </a:extLst>
          </p:cNvPr>
          <p:cNvSpPr txBox="1">
            <a:spLocks noChangeArrowheads="1"/>
          </p:cNvSpPr>
          <p:nvPr/>
        </p:nvSpPr>
        <p:spPr bwMode="auto">
          <a:xfrm>
            <a:off x="1979712" y="6056167"/>
            <a:ext cx="4801314" cy="461665"/>
          </a:xfrm>
          <a:prstGeom prst="rect">
            <a:avLst/>
          </a:prstGeom>
          <a:noFill/>
          <a:ln w="9525">
            <a:noFill/>
            <a:miter lim="800000"/>
            <a:headEnd/>
            <a:tailEnd/>
          </a:ln>
        </p:spPr>
        <p:txBody>
          <a:bodyPr wrap="none">
            <a:spAutoFit/>
          </a:bodyPr>
          <a:lstStyle/>
          <a:p>
            <a:pPr algn="l"/>
            <a:r>
              <a:rPr lang="zh-CN" altLang="en-US" dirty="0">
                <a:solidFill>
                  <a:srgbClr val="000000"/>
                </a:solidFill>
                <a:latin typeface="黑体" pitchFamily="2" charset="-122"/>
                <a:ea typeface="黑体" pitchFamily="2" charset="-122"/>
              </a:rPr>
              <a:t>   </a:t>
            </a:r>
            <a:r>
              <a:rPr lang="zh-CN" altLang="en-US" dirty="0">
                <a:solidFill>
                  <a:schemeClr val="tx1"/>
                </a:solidFill>
                <a:latin typeface="黑体" pitchFamily="2" charset="-122"/>
                <a:ea typeface="黑体" pitchFamily="2" charset="-122"/>
              </a:rPr>
              <a:t>具有两级页表的地址变换机构 </a:t>
            </a:r>
          </a:p>
        </p:txBody>
      </p:sp>
      <p:graphicFrame>
        <p:nvGraphicFramePr>
          <p:cNvPr id="18" name="Object 3">
            <a:extLst>
              <a:ext uri="{FF2B5EF4-FFF2-40B4-BE49-F238E27FC236}">
                <a16:creationId xmlns="" xmlns:a16="http://schemas.microsoft.com/office/drawing/2014/main" id="{11A0C80F-04B1-48F5-9CFF-66B64F72A536}"/>
              </a:ext>
            </a:extLst>
          </p:cNvPr>
          <p:cNvGraphicFramePr>
            <a:graphicFrameLocks noChangeAspect="1"/>
          </p:cNvGraphicFramePr>
          <p:nvPr>
            <p:extLst>
              <p:ext uri="{D42A27DB-BD31-4B8C-83A1-F6EECF244321}">
                <p14:modId xmlns:p14="http://schemas.microsoft.com/office/powerpoint/2010/main" val="3872618755"/>
              </p:ext>
            </p:extLst>
          </p:nvPr>
        </p:nvGraphicFramePr>
        <p:xfrm>
          <a:off x="-22769" y="2701153"/>
          <a:ext cx="9144000" cy="3162300"/>
        </p:xfrm>
        <a:graphic>
          <a:graphicData uri="http://schemas.openxmlformats.org/presentationml/2006/ole">
            <mc:AlternateContent xmlns:mc="http://schemas.openxmlformats.org/markup-compatibility/2006">
              <mc:Choice xmlns:v="urn:schemas-microsoft-com:vml" Requires="v">
                <p:oleObj spid="_x0000_s35876" name="Visio" r:id="rId3" imgW="3520978" imgH="1217033" progId="">
                  <p:embed/>
                </p:oleObj>
              </mc:Choice>
              <mc:Fallback>
                <p:oleObj name="Visio" r:id="rId3" imgW="3520978" imgH="1217033" progId="">
                  <p:embed/>
                  <p:pic>
                    <p:nvPicPr>
                      <p:cNvPr id="225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9" y="2701153"/>
                        <a:ext cx="9144000" cy="3162300"/>
                      </a:xfrm>
                      <a:prstGeom prst="rect">
                        <a:avLst/>
                      </a:prstGeom>
                      <a:solidFill>
                        <a:schemeClr val="tx1"/>
                      </a:solidFill>
                      <a:ln>
                        <a:noFill/>
                      </a:ln>
                      <a:effectLst/>
                    </p:spPr>
                  </p:pic>
                </p:oleObj>
              </mc:Fallback>
            </mc:AlternateContent>
          </a:graphicData>
        </a:graphic>
      </p:graphicFrame>
      <p:sp>
        <p:nvSpPr>
          <p:cNvPr id="19"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742262" y="-40201"/>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Tree>
    <p:extLst>
      <p:ext uri="{BB962C8B-B14F-4D97-AF65-F5344CB8AC3E}">
        <p14:creationId xmlns:p14="http://schemas.microsoft.com/office/powerpoint/2010/main" val="302860957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8" name="Rectangle 3">
            <a:extLst>
              <a:ext uri="{FF2B5EF4-FFF2-40B4-BE49-F238E27FC236}">
                <a16:creationId xmlns="" xmlns:a16="http://schemas.microsoft.com/office/drawing/2014/main" id="{9A2D4032-EA4A-44A4-A3D3-4141624B0389}"/>
              </a:ext>
            </a:extLst>
          </p:cNvPr>
          <p:cNvSpPr txBox="1">
            <a:spLocks noChangeArrowheads="1"/>
          </p:cNvSpPr>
          <p:nvPr/>
        </p:nvSpPr>
        <p:spPr bwMode="auto">
          <a:xfrm>
            <a:off x="468957" y="2309928"/>
            <a:ext cx="8229600" cy="3384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优点：通过对页表进行离散分配的方法，解决了对大页表不需要连续空间存储问题。</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缺点：</a:t>
            </a:r>
            <a:r>
              <a:rPr kumimoji="0" lang="zh-CN" altLang="en-US" sz="2400" b="1" kern="0" dirty="0">
                <a:solidFill>
                  <a:srgbClr val="FF0000"/>
                </a:solidFill>
                <a:latin typeface="仿宋" panose="02010609060101010101" pitchFamily="49" charset="-122"/>
                <a:ea typeface="仿宋" panose="02010609060101010101" pitchFamily="49" charset="-122"/>
              </a:rPr>
              <a:t>内存占用空间并没有减少</a:t>
            </a:r>
            <a:r>
              <a:rPr kumimoji="0" lang="zh-CN" altLang="en-US" sz="2400" kern="0" dirty="0">
                <a:latin typeface="仿宋" panose="02010609060101010101" pitchFamily="49" charset="-122"/>
                <a:ea typeface="仿宋" panose="02010609060101010101" pitchFamily="49" charset="-122"/>
              </a:rPr>
              <a:t>，相反却略微增加了少许</a:t>
            </a:r>
            <a:r>
              <a:rPr kumimoji="0" lang="zh-CN" altLang="en-US" sz="2400" kern="0" dirty="0" smtClean="0">
                <a:latin typeface="仿宋" panose="02010609060101010101" pitchFamily="49" charset="-122"/>
                <a:ea typeface="仿宋" panose="02010609060101010101" pitchFamily="49" charset="-122"/>
              </a:rPr>
              <a:t>。</a:t>
            </a:r>
            <a:endParaRPr kumimoji="0" lang="zh-CN" altLang="en-US" sz="24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怎么办？</a:t>
            </a:r>
            <a:r>
              <a:rPr kumimoji="0" lang="zh-CN" altLang="en-US" sz="2400" b="1" kern="0" dirty="0">
                <a:solidFill>
                  <a:srgbClr val="FF0000"/>
                </a:solidFill>
                <a:latin typeface="仿宋" panose="02010609060101010101" pitchFamily="49" charset="-122"/>
                <a:ea typeface="仿宋" panose="02010609060101010101" pitchFamily="49" charset="-122"/>
              </a:rPr>
              <a:t>对页表采用请求调页策略</a:t>
            </a:r>
            <a:endParaRPr kumimoji="0" lang="en-US" altLang="zh-CN" sz="2400" kern="0" dirty="0">
              <a:solidFill>
                <a:srgbClr val="FF0000"/>
              </a:solidFill>
              <a:latin typeface="仿宋" panose="02010609060101010101" pitchFamily="49" charset="-122"/>
              <a:ea typeface="仿宋" panose="02010609060101010101" pitchFamily="49" charset="-122"/>
            </a:endParaRPr>
          </a:p>
        </p:txBody>
      </p:sp>
      <p:sp>
        <p:nvSpPr>
          <p:cNvPr id="16"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742262" y="-40201"/>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a:t>
            </a:r>
            <a:r>
              <a:rPr lang="zh-CN" altLang="en-US" dirty="0" smtClean="0"/>
              <a:t>页表的优缺点</a:t>
            </a:r>
            <a:endParaRPr lang="zh-CN" altLang="en-US" dirty="0"/>
          </a:p>
        </p:txBody>
      </p:sp>
    </p:spTree>
    <p:extLst>
      <p:ext uri="{BB962C8B-B14F-4D97-AF65-F5344CB8AC3E}">
        <p14:creationId xmlns:p14="http://schemas.microsoft.com/office/powerpoint/2010/main" val="165455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7637" y="953344"/>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83767" y="-27384"/>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存储管理</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6" name="Rectangle 5">
            <a:extLst>
              <a:ext uri="{FF2B5EF4-FFF2-40B4-BE49-F238E27FC236}">
                <a16:creationId xmlns="" xmlns:a16="http://schemas.microsoft.com/office/drawing/2014/main" id="{DF3A7CAD-FDA6-429B-BC0B-E31D427092A0}"/>
              </a:ext>
            </a:extLst>
          </p:cNvPr>
          <p:cNvSpPr txBox="1">
            <a:spLocks noChangeArrowheads="1"/>
          </p:cNvSpPr>
          <p:nvPr/>
        </p:nvSpPr>
        <p:spPr bwMode="auto">
          <a:xfrm>
            <a:off x="468957" y="2117951"/>
            <a:ext cx="8229600" cy="36552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32</a:t>
            </a:r>
            <a:r>
              <a:rPr kumimoji="0" lang="zh-CN" altLang="en-US" sz="2400" kern="0" dirty="0">
                <a:latin typeface="仿宋" panose="02010609060101010101" pitchFamily="49" charset="-122"/>
                <a:ea typeface="仿宋" panose="02010609060101010101" pitchFamily="49" charset="-122"/>
              </a:rPr>
              <a:t>位的计算机，两级页表可满足需要；</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更多位的计算机呢？比如</a:t>
            </a:r>
            <a:r>
              <a:rPr kumimoji="0" lang="en-US" altLang="zh-CN" sz="2400" b="1" kern="0" dirty="0">
                <a:latin typeface="仿宋" panose="02010609060101010101" pitchFamily="49" charset="-122"/>
                <a:ea typeface="仿宋" panose="02010609060101010101" pitchFamily="49" charset="-122"/>
              </a:rPr>
              <a:t>64</a:t>
            </a:r>
            <a:r>
              <a:rPr kumimoji="0" lang="zh-CN" altLang="en-US" sz="2400" kern="0" dirty="0">
                <a:latin typeface="仿宋" panose="02010609060101010101" pitchFamily="49" charset="-122"/>
                <a:ea typeface="仿宋" panose="02010609060101010101" pitchFamily="49" charset="-122"/>
              </a:rPr>
              <a:t>位的计算机，如果仍旧采用两级页表，会有什么问题呢？</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外层页表庞大</a:t>
            </a:r>
          </a:p>
          <a:p>
            <a:pPr marL="457200" indent="-457200" eaLnBrk="1" hangingPunct="1">
              <a:lnSpc>
                <a:spcPct val="150000"/>
              </a:lnSpc>
              <a:buFont typeface="+mj-lt"/>
              <a:buAutoNum type="arabicPeriod"/>
            </a:pPr>
            <a:r>
              <a:rPr kumimoji="0" lang="zh-CN" altLang="en-US" sz="2400" kern="0" dirty="0">
                <a:latin typeface="仿宋" panose="02010609060101010101" pitchFamily="49" charset="-122"/>
                <a:ea typeface="仿宋" panose="02010609060101010101" pitchFamily="49" charset="-122"/>
              </a:rPr>
              <a:t>解决方案：将外层页表进行分页处理，目前很多的计算机都采用了</a:t>
            </a:r>
            <a:r>
              <a:rPr kumimoji="0" lang="en-US" altLang="zh-CN" sz="2400" b="1" kern="0" dirty="0">
                <a:latin typeface="仿宋" panose="02010609060101010101" pitchFamily="49" charset="-122"/>
                <a:ea typeface="仿宋" panose="02010609060101010101" pitchFamily="49" charset="-122"/>
              </a:rPr>
              <a:t>3</a:t>
            </a:r>
            <a:r>
              <a:rPr kumimoji="0" lang="zh-CN" altLang="en-US" sz="2400" kern="0" dirty="0">
                <a:latin typeface="仿宋" panose="02010609060101010101" pitchFamily="49" charset="-122"/>
                <a:ea typeface="仿宋" panose="02010609060101010101" pitchFamily="49" charset="-122"/>
              </a:rPr>
              <a:t>级或者</a:t>
            </a:r>
            <a:r>
              <a:rPr kumimoji="0" lang="en-US" altLang="zh-CN" sz="2400" b="1" kern="0" dirty="0">
                <a:latin typeface="仿宋" panose="02010609060101010101" pitchFamily="49" charset="-122"/>
                <a:ea typeface="仿宋" panose="02010609060101010101" pitchFamily="49" charset="-122"/>
              </a:rPr>
              <a:t>4</a:t>
            </a:r>
            <a:r>
              <a:rPr kumimoji="0" lang="zh-CN" altLang="en-US" sz="2400" kern="0" dirty="0">
                <a:latin typeface="仿宋" panose="02010609060101010101" pitchFamily="49" charset="-122"/>
                <a:ea typeface="仿宋" panose="02010609060101010101" pitchFamily="49" charset="-122"/>
              </a:rPr>
              <a:t>级的页表结构</a:t>
            </a:r>
          </a:p>
          <a:p>
            <a:pPr marL="457200" indent="-457200" eaLnBrk="1" hangingPunct="1">
              <a:lnSpc>
                <a:spcPct val="150000"/>
              </a:lnSpc>
              <a:buFont typeface="+mj-lt"/>
              <a:buAutoNum type="arabicPeriod"/>
            </a:pPr>
            <a:endParaRPr kumimoji="0" lang="en-US" altLang="zh-CN" sz="24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1741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AFEC0BD7-2DDC-4ED9-8439-8DFD0DE467DA}"/>
              </a:ext>
            </a:extLst>
          </p:cNvPr>
          <p:cNvSpPr txBox="1">
            <a:spLocks noChangeArrowheads="1"/>
          </p:cNvSpPr>
          <p:nvPr/>
        </p:nvSpPr>
        <p:spPr bwMode="auto">
          <a:xfrm>
            <a:off x="401150" y="65572"/>
            <a:ext cx="6462728"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两级和多级页表</a:t>
            </a:r>
          </a:p>
        </p:txBody>
      </p:sp>
      <p:sp>
        <p:nvSpPr>
          <p:cNvPr id="18" name="Text Box 2">
            <a:extLst>
              <a:ext uri="{FF2B5EF4-FFF2-40B4-BE49-F238E27FC236}">
                <a16:creationId xmlns="" xmlns:a16="http://schemas.microsoft.com/office/drawing/2014/main" id="{0E8530D5-8200-42F1-83E6-D08E93D9BA49}"/>
              </a:ext>
            </a:extLst>
          </p:cNvPr>
          <p:cNvSpPr txBox="1">
            <a:spLocks noChangeArrowheads="1"/>
          </p:cNvSpPr>
          <p:nvPr/>
        </p:nvSpPr>
        <p:spPr bwMode="auto">
          <a:xfrm>
            <a:off x="107393" y="2060848"/>
            <a:ext cx="8952728" cy="3847207"/>
          </a:xfrm>
          <a:prstGeom prst="rect">
            <a:avLst/>
          </a:prstGeom>
          <a:noFill/>
          <a:ln w="9525">
            <a:noFill/>
            <a:miter lim="800000"/>
            <a:headEnd/>
            <a:tailEnd/>
          </a:ln>
        </p:spPr>
        <p:txBody>
          <a:bodyPr wrap="square">
            <a:spAutoFit/>
          </a:bodyPr>
          <a:lstStyle/>
          <a:p>
            <a:pPr algn="just">
              <a:lnSpc>
                <a:spcPct val="130000"/>
              </a:lnSpc>
              <a:spcBef>
                <a:spcPct val="50000"/>
              </a:spcBef>
            </a:pPr>
            <a:r>
              <a:rPr lang="en-US" altLang="zh-CN" sz="2000" dirty="0">
                <a:solidFill>
                  <a:schemeClr val="tx1"/>
                </a:solidFill>
                <a:latin typeface="仿宋" panose="02010609060101010101" pitchFamily="49" charset="-122"/>
                <a:ea typeface="仿宋" panose="02010609060101010101" pitchFamily="49" charset="-122"/>
              </a:rPr>
              <a:t>    </a:t>
            </a:r>
            <a:r>
              <a:rPr lang="zh-CN" altLang="en-US" sz="2000" dirty="0">
                <a:solidFill>
                  <a:schemeClr val="tx1"/>
                </a:solidFill>
                <a:latin typeface="仿宋" panose="02010609060101010101" pitchFamily="49" charset="-122"/>
                <a:ea typeface="仿宋" panose="02010609060101010101" pitchFamily="49" charset="-122"/>
              </a:rPr>
              <a:t>对于</a:t>
            </a:r>
            <a:r>
              <a:rPr lang="en-US" altLang="zh-CN" sz="2000" dirty="0">
                <a:solidFill>
                  <a:schemeClr val="tx1"/>
                </a:solidFill>
                <a:latin typeface="仿宋" panose="02010609060101010101" pitchFamily="49" charset="-122"/>
                <a:ea typeface="仿宋" panose="02010609060101010101" pitchFamily="49" charset="-122"/>
              </a:rPr>
              <a:t>64</a:t>
            </a:r>
            <a:r>
              <a:rPr lang="zh-CN" altLang="en-US" sz="2000" dirty="0">
                <a:solidFill>
                  <a:schemeClr val="tx1"/>
                </a:solidFill>
                <a:latin typeface="仿宋" panose="02010609060101010101" pitchFamily="49" charset="-122"/>
                <a:ea typeface="仿宋" panose="02010609060101010101" pitchFamily="49" charset="-122"/>
              </a:rPr>
              <a:t>位的机器，如果页面大小仍采用</a:t>
            </a:r>
            <a:r>
              <a:rPr lang="en-US" altLang="zh-CN" sz="2000" dirty="0">
                <a:solidFill>
                  <a:schemeClr val="tx1"/>
                </a:solidFill>
                <a:latin typeface="仿宋" panose="02010609060101010101" pitchFamily="49" charset="-122"/>
                <a:ea typeface="仿宋" panose="02010609060101010101" pitchFamily="49" charset="-122"/>
              </a:rPr>
              <a:t>4 KB</a:t>
            </a:r>
            <a:r>
              <a:rPr lang="zh-CN" altLang="en-US" sz="2000" dirty="0">
                <a:solidFill>
                  <a:schemeClr val="tx1"/>
                </a:solidFill>
                <a:latin typeface="仿宋" panose="02010609060101010101" pitchFamily="49" charset="-122"/>
                <a:ea typeface="仿宋" panose="02010609060101010101" pitchFamily="49" charset="-122"/>
              </a:rPr>
              <a:t>即</a:t>
            </a:r>
            <a:r>
              <a:rPr lang="en-US" altLang="zh-CN" sz="2000" dirty="0">
                <a:solidFill>
                  <a:schemeClr val="tx1"/>
                </a:solidFill>
                <a:latin typeface="仿宋" panose="02010609060101010101" pitchFamily="49" charset="-122"/>
                <a:ea typeface="仿宋" panose="02010609060101010101" pitchFamily="49" charset="-122"/>
              </a:rPr>
              <a:t>2</a:t>
            </a:r>
            <a:r>
              <a:rPr lang="en-US" altLang="zh-CN" sz="2000" baseline="30000" dirty="0">
                <a:solidFill>
                  <a:schemeClr val="tx1"/>
                </a:solidFill>
                <a:latin typeface="仿宋" panose="02010609060101010101" pitchFamily="49" charset="-122"/>
                <a:ea typeface="仿宋" panose="02010609060101010101" pitchFamily="49" charset="-122"/>
              </a:rPr>
              <a:t>12</a:t>
            </a:r>
            <a:r>
              <a:rPr lang="en-US" altLang="zh-CN" sz="2000" dirty="0">
                <a:solidFill>
                  <a:schemeClr val="tx1"/>
                </a:solidFill>
                <a:latin typeface="仿宋" panose="02010609060101010101" pitchFamily="49" charset="-122"/>
                <a:ea typeface="仿宋" panose="02010609060101010101" pitchFamily="49" charset="-122"/>
              </a:rPr>
              <a:t> B</a:t>
            </a:r>
            <a:r>
              <a:rPr lang="zh-CN" altLang="en-US" sz="2000" dirty="0">
                <a:solidFill>
                  <a:schemeClr val="tx1"/>
                </a:solidFill>
                <a:latin typeface="仿宋" panose="02010609060101010101" pitchFamily="49" charset="-122"/>
                <a:ea typeface="仿宋" panose="02010609060101010101" pitchFamily="49" charset="-122"/>
              </a:rPr>
              <a:t>，那么还剩下</a:t>
            </a:r>
            <a:r>
              <a:rPr lang="en-US" altLang="zh-CN" sz="2000" dirty="0">
                <a:solidFill>
                  <a:schemeClr val="tx1"/>
                </a:solidFill>
                <a:latin typeface="仿宋" panose="02010609060101010101" pitchFamily="49" charset="-122"/>
                <a:ea typeface="仿宋" panose="02010609060101010101" pitchFamily="49" charset="-122"/>
              </a:rPr>
              <a:t>52</a:t>
            </a:r>
            <a:r>
              <a:rPr lang="zh-CN" altLang="en-US" sz="2000" dirty="0">
                <a:solidFill>
                  <a:schemeClr val="tx1"/>
                </a:solidFill>
                <a:latin typeface="仿宋" panose="02010609060101010101" pitchFamily="49" charset="-122"/>
                <a:ea typeface="仿宋" panose="02010609060101010101" pitchFamily="49" charset="-122"/>
              </a:rPr>
              <a:t>位，假定仍按物理块的大小</a:t>
            </a:r>
            <a:r>
              <a:rPr lang="en-US" altLang="zh-CN" sz="2000" dirty="0">
                <a:solidFill>
                  <a:schemeClr val="tx1"/>
                </a:solidFill>
                <a:latin typeface="仿宋" panose="02010609060101010101" pitchFamily="49" charset="-122"/>
                <a:ea typeface="仿宋" panose="02010609060101010101" pitchFamily="49" charset="-122"/>
              </a:rPr>
              <a:t>(2</a:t>
            </a:r>
            <a:r>
              <a:rPr lang="en-US" altLang="zh-CN" sz="2000" baseline="30000" dirty="0">
                <a:solidFill>
                  <a:schemeClr val="tx1"/>
                </a:solidFill>
                <a:latin typeface="仿宋" panose="02010609060101010101" pitchFamily="49" charset="-122"/>
                <a:ea typeface="仿宋" panose="02010609060101010101" pitchFamily="49" charset="-122"/>
              </a:rPr>
              <a:t>12</a:t>
            </a:r>
            <a:r>
              <a:rPr lang="zh-CN" altLang="en-US" sz="2000" dirty="0">
                <a:solidFill>
                  <a:schemeClr val="tx1"/>
                </a:solidFill>
                <a:latin typeface="仿宋" panose="02010609060101010101" pitchFamily="49" charset="-122"/>
                <a:ea typeface="仿宋" panose="02010609060101010101" pitchFamily="49" charset="-122"/>
              </a:rPr>
              <a:t>位</a:t>
            </a:r>
            <a:r>
              <a:rPr lang="en-US" altLang="zh-CN" sz="2000" dirty="0">
                <a:solidFill>
                  <a:schemeClr val="tx1"/>
                </a:solidFill>
                <a:latin typeface="仿宋" panose="02010609060101010101" pitchFamily="49" charset="-122"/>
                <a:ea typeface="仿宋" panose="02010609060101010101" pitchFamily="49" charset="-122"/>
              </a:rPr>
              <a:t>)</a:t>
            </a:r>
            <a:r>
              <a:rPr lang="zh-CN" altLang="en-US" sz="2000" dirty="0">
                <a:solidFill>
                  <a:schemeClr val="tx1"/>
                </a:solidFill>
                <a:latin typeface="仿宋" panose="02010609060101010101" pitchFamily="49" charset="-122"/>
                <a:ea typeface="仿宋" panose="02010609060101010101" pitchFamily="49" charset="-122"/>
              </a:rPr>
              <a:t>来划分页表，则将余下的</a:t>
            </a:r>
            <a:r>
              <a:rPr lang="en-US" altLang="zh-CN" sz="2000" dirty="0">
                <a:solidFill>
                  <a:schemeClr val="tx1"/>
                </a:solidFill>
                <a:latin typeface="仿宋" panose="02010609060101010101" pitchFamily="49" charset="-122"/>
                <a:ea typeface="仿宋" panose="02010609060101010101" pitchFamily="49" charset="-122"/>
              </a:rPr>
              <a:t>40</a:t>
            </a:r>
            <a:r>
              <a:rPr lang="zh-CN" altLang="en-US" sz="2000" dirty="0">
                <a:solidFill>
                  <a:schemeClr val="tx1"/>
                </a:solidFill>
                <a:latin typeface="仿宋" panose="02010609060101010101" pitchFamily="49" charset="-122"/>
                <a:ea typeface="仿宋" panose="02010609060101010101" pitchFamily="49" charset="-122"/>
              </a:rPr>
              <a:t>位用于外层页号。此时在外层页表中可能有</a:t>
            </a:r>
            <a:r>
              <a:rPr lang="en-US" altLang="zh-CN" sz="2000" b="1" dirty="0">
                <a:solidFill>
                  <a:schemeClr val="tx1"/>
                </a:solidFill>
                <a:latin typeface="仿宋" panose="02010609060101010101" pitchFamily="49" charset="-122"/>
                <a:ea typeface="仿宋" panose="02010609060101010101" pitchFamily="49" charset="-122"/>
              </a:rPr>
              <a:t>1024 G</a:t>
            </a:r>
            <a:r>
              <a:rPr lang="zh-CN" altLang="en-US" sz="2000" b="1" dirty="0">
                <a:solidFill>
                  <a:schemeClr val="tx1"/>
                </a:solidFill>
                <a:latin typeface="仿宋" panose="02010609060101010101" pitchFamily="49" charset="-122"/>
                <a:ea typeface="仿宋" panose="02010609060101010101" pitchFamily="49" charset="-122"/>
              </a:rPr>
              <a:t>个页表项</a:t>
            </a:r>
            <a:r>
              <a:rPr lang="zh-CN" altLang="en-US" sz="2000" dirty="0">
                <a:solidFill>
                  <a:schemeClr val="tx1"/>
                </a:solidFill>
                <a:latin typeface="仿宋" panose="02010609060101010101" pitchFamily="49" charset="-122"/>
                <a:ea typeface="仿宋" panose="02010609060101010101" pitchFamily="49" charset="-122"/>
              </a:rPr>
              <a:t>，要占用</a:t>
            </a:r>
            <a:r>
              <a:rPr lang="en-US" altLang="zh-CN" sz="2000" dirty="0">
                <a:solidFill>
                  <a:schemeClr val="tx1"/>
                </a:solidFill>
                <a:latin typeface="仿宋" panose="02010609060101010101" pitchFamily="49" charset="-122"/>
                <a:ea typeface="仿宋" panose="02010609060101010101" pitchFamily="49" charset="-122"/>
              </a:rPr>
              <a:t>4096GB</a:t>
            </a:r>
            <a:r>
              <a:rPr lang="zh-CN" altLang="en-US" sz="2000" dirty="0">
                <a:solidFill>
                  <a:schemeClr val="tx1"/>
                </a:solidFill>
                <a:latin typeface="仿宋" panose="02010609060101010101" pitchFamily="49" charset="-122"/>
                <a:ea typeface="仿宋" panose="02010609060101010101" pitchFamily="49" charset="-122"/>
              </a:rPr>
              <a:t>的连续内存空间。必须采用多级页表，将外层页表再进行分页，也是将各分页离散地装入到不相邻接的物理块中，再利用第</a:t>
            </a:r>
            <a:r>
              <a:rPr lang="en-US" altLang="zh-CN" sz="2000" dirty="0">
                <a:solidFill>
                  <a:schemeClr val="tx1"/>
                </a:solidFill>
                <a:latin typeface="仿宋" panose="02010609060101010101" pitchFamily="49" charset="-122"/>
                <a:ea typeface="仿宋" panose="02010609060101010101" pitchFamily="49" charset="-122"/>
              </a:rPr>
              <a:t>2</a:t>
            </a:r>
            <a:r>
              <a:rPr lang="zh-CN" altLang="en-US" sz="2000" dirty="0">
                <a:solidFill>
                  <a:schemeClr val="tx1"/>
                </a:solidFill>
                <a:latin typeface="仿宋" panose="02010609060101010101" pitchFamily="49" charset="-122"/>
                <a:ea typeface="仿宋" panose="02010609060101010101" pitchFamily="49" charset="-122"/>
              </a:rPr>
              <a:t>级的外层页表来映射它们之间的关系。</a:t>
            </a:r>
          </a:p>
          <a:p>
            <a:pPr algn="just">
              <a:lnSpc>
                <a:spcPct val="130000"/>
              </a:lnSpc>
              <a:spcBef>
                <a:spcPct val="50000"/>
              </a:spcBef>
            </a:pPr>
            <a:r>
              <a:rPr lang="zh-CN" altLang="en-US" sz="2000" dirty="0">
                <a:solidFill>
                  <a:schemeClr val="tx1"/>
                </a:solidFill>
                <a:latin typeface="仿宋" panose="02010609060101010101" pitchFamily="49" charset="-122"/>
                <a:ea typeface="仿宋" panose="02010609060101010101" pitchFamily="49" charset="-122"/>
              </a:rPr>
              <a:t>    对于</a:t>
            </a:r>
            <a:r>
              <a:rPr lang="en-US" altLang="zh-CN" sz="2000" dirty="0">
                <a:solidFill>
                  <a:schemeClr val="tx1"/>
                </a:solidFill>
                <a:latin typeface="仿宋" panose="02010609060101010101" pitchFamily="49" charset="-122"/>
                <a:ea typeface="仿宋" panose="02010609060101010101" pitchFamily="49" charset="-122"/>
              </a:rPr>
              <a:t>64</a:t>
            </a:r>
            <a:r>
              <a:rPr lang="zh-CN" altLang="en-US" sz="2000" dirty="0">
                <a:solidFill>
                  <a:schemeClr val="tx1"/>
                </a:solidFill>
                <a:latin typeface="仿宋" panose="02010609060101010101" pitchFamily="49" charset="-122"/>
                <a:ea typeface="仿宋" panose="02010609060101010101" pitchFamily="49" charset="-122"/>
              </a:rPr>
              <a:t>位的计算机，如果要求它能支持</a:t>
            </a:r>
            <a:r>
              <a:rPr lang="en-US" altLang="zh-CN" sz="2000" dirty="0">
                <a:solidFill>
                  <a:schemeClr val="tx1"/>
                </a:solidFill>
                <a:latin typeface="仿宋" panose="02010609060101010101" pitchFamily="49" charset="-122"/>
                <a:ea typeface="仿宋" panose="02010609060101010101" pitchFamily="49" charset="-122"/>
              </a:rPr>
              <a:t>2</a:t>
            </a:r>
            <a:r>
              <a:rPr lang="zh-CN" altLang="en-US" sz="2000" baseline="30000" dirty="0">
                <a:solidFill>
                  <a:schemeClr val="tx1"/>
                </a:solidFill>
                <a:latin typeface="仿宋" panose="02010609060101010101" pitchFamily="49" charset="-122"/>
                <a:ea typeface="仿宋" panose="02010609060101010101" pitchFamily="49" charset="-122"/>
              </a:rPr>
              <a:t>６４</a:t>
            </a:r>
            <a:r>
              <a:rPr lang="en-US" altLang="zh-CN" sz="2000" dirty="0">
                <a:solidFill>
                  <a:schemeClr val="tx1"/>
                </a:solidFill>
                <a:latin typeface="仿宋" panose="02010609060101010101" pitchFamily="49" charset="-122"/>
                <a:ea typeface="仿宋" panose="02010609060101010101" pitchFamily="49" charset="-122"/>
              </a:rPr>
              <a:t>(=1844744 TB)</a:t>
            </a:r>
            <a:r>
              <a:rPr lang="zh-CN" altLang="en-US" sz="2000" dirty="0">
                <a:solidFill>
                  <a:schemeClr val="tx1"/>
                </a:solidFill>
                <a:latin typeface="仿宋" panose="02010609060101010101" pitchFamily="49" charset="-122"/>
                <a:ea typeface="仿宋" panose="02010609060101010101" pitchFamily="49" charset="-122"/>
              </a:rPr>
              <a:t>规模的物理存储空间，则即使是采用三级页表结构也是难以办到的；而在当前的实际应用中也无此必要。近两年推出的</a:t>
            </a:r>
            <a:r>
              <a:rPr lang="en-US" altLang="zh-CN" sz="2000" dirty="0">
                <a:solidFill>
                  <a:schemeClr val="tx1"/>
                </a:solidFill>
                <a:latin typeface="仿宋" panose="02010609060101010101" pitchFamily="49" charset="-122"/>
                <a:ea typeface="仿宋" panose="02010609060101010101" pitchFamily="49" charset="-122"/>
              </a:rPr>
              <a:t>64</a:t>
            </a:r>
            <a:r>
              <a:rPr lang="zh-CN" altLang="en-US" sz="2000" dirty="0">
                <a:solidFill>
                  <a:schemeClr val="tx1"/>
                </a:solidFill>
                <a:latin typeface="仿宋" panose="02010609060101010101" pitchFamily="49" charset="-122"/>
                <a:ea typeface="仿宋" panose="02010609060101010101" pitchFamily="49" charset="-122"/>
              </a:rPr>
              <a:t>位</a:t>
            </a:r>
            <a:r>
              <a:rPr lang="en-US" altLang="zh-CN" sz="2000" dirty="0">
                <a:solidFill>
                  <a:schemeClr val="tx1"/>
                </a:solidFill>
                <a:latin typeface="仿宋" panose="02010609060101010101" pitchFamily="49" charset="-122"/>
                <a:ea typeface="仿宋" panose="02010609060101010101" pitchFamily="49" charset="-122"/>
              </a:rPr>
              <a:t>OS</a:t>
            </a:r>
            <a:r>
              <a:rPr lang="zh-CN" altLang="en-US" sz="2000" dirty="0">
                <a:solidFill>
                  <a:schemeClr val="tx1"/>
                </a:solidFill>
                <a:latin typeface="仿宋" panose="02010609060101010101" pitchFamily="49" charset="-122"/>
                <a:ea typeface="仿宋" panose="02010609060101010101" pitchFamily="49" charset="-122"/>
              </a:rPr>
              <a:t>中，把可直接寻址的存储器空间减少为</a:t>
            </a:r>
            <a:r>
              <a:rPr lang="en-US" altLang="zh-CN" sz="2000" dirty="0">
                <a:solidFill>
                  <a:schemeClr val="tx1"/>
                </a:solidFill>
                <a:latin typeface="仿宋" panose="02010609060101010101" pitchFamily="49" charset="-122"/>
                <a:ea typeface="仿宋" panose="02010609060101010101" pitchFamily="49" charset="-122"/>
              </a:rPr>
              <a:t>45</a:t>
            </a:r>
            <a:r>
              <a:rPr lang="zh-CN" altLang="en-US" sz="2000" dirty="0">
                <a:solidFill>
                  <a:schemeClr val="tx1"/>
                </a:solidFill>
                <a:latin typeface="仿宋" panose="02010609060101010101" pitchFamily="49" charset="-122"/>
                <a:ea typeface="仿宋" panose="02010609060101010101" pitchFamily="49" charset="-122"/>
              </a:rPr>
              <a:t>位长度左右，利用三级页表结构实现分页存储管理</a:t>
            </a:r>
          </a:p>
        </p:txBody>
      </p:sp>
    </p:spTree>
    <p:extLst>
      <p:ext uri="{BB962C8B-B14F-4D97-AF65-F5344CB8AC3E}">
        <p14:creationId xmlns:p14="http://schemas.microsoft.com/office/powerpoint/2010/main" val="2682339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5" name="内容占位符 3">
            <a:extLst>
              <a:ext uri="{FF2B5EF4-FFF2-40B4-BE49-F238E27FC236}">
                <a16:creationId xmlns="" xmlns:a16="http://schemas.microsoft.com/office/drawing/2014/main" id="{669825B9-A79D-4C40-84DB-6287F4D8037C}"/>
              </a:ext>
            </a:extLst>
          </p:cNvPr>
          <p:cNvGraphicFramePr>
            <a:graphicFrameLocks noGrp="1"/>
          </p:cNvGraphicFramePr>
          <p:nvPr>
            <p:ph idx="1"/>
            <p:extLst>
              <p:ext uri="{D42A27DB-BD31-4B8C-83A1-F6EECF244321}">
                <p14:modId xmlns:p14="http://schemas.microsoft.com/office/powerpoint/2010/main" val="3015181520"/>
              </p:ext>
            </p:extLst>
          </p:nvPr>
        </p:nvGraphicFramePr>
        <p:xfrm>
          <a:off x="467544" y="164751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4">
            <a:extLst>
              <a:ext uri="{FF2B5EF4-FFF2-40B4-BE49-F238E27FC236}">
                <a16:creationId xmlns="" xmlns:a16="http://schemas.microsoft.com/office/drawing/2014/main" id="{494719E0-19D3-49D5-8D54-D445DDB537DA}"/>
              </a:ext>
            </a:extLst>
          </p:cNvPr>
          <p:cNvSpPr>
            <a:spLocks noChangeArrowheads="1"/>
          </p:cNvSpPr>
          <p:nvPr/>
        </p:nvSpPr>
        <p:spPr bwMode="auto">
          <a:xfrm>
            <a:off x="467544" y="840294"/>
            <a:ext cx="8358188" cy="646331"/>
          </a:xfrm>
          <a:prstGeom prst="rect">
            <a:avLst/>
          </a:prstGeom>
          <a:noFill/>
          <a:ln w="19050" algn="ctr">
            <a:noFill/>
            <a:miter lim="800000"/>
            <a:headEnd/>
            <a:tailEnd/>
          </a:ln>
        </p:spPr>
        <p:txBody>
          <a:bodyPr>
            <a:spAutoFit/>
          </a:bodyPr>
          <a:lstStyle/>
          <a:p>
            <a:pPr marL="342900" indent="-342900" latinLnBrk="1">
              <a:lnSpc>
                <a:spcPct val="150000"/>
              </a:lnSpc>
              <a:spcBef>
                <a:spcPct val="50000"/>
              </a:spcBef>
              <a:spcAft>
                <a:spcPct val="35000"/>
              </a:spcAft>
            </a:pPr>
            <a:r>
              <a:rPr lang="zh-CN" altLang="en-US" sz="2400" b="1" dirty="0">
                <a:solidFill>
                  <a:srgbClr val="FFC000"/>
                </a:solidFill>
                <a:latin typeface="华文楷体" panose="02010600040101010101" pitchFamily="2" charset="-122"/>
                <a:ea typeface="华文楷体" panose="02010600040101010101" pitchFamily="2" charset="-122"/>
              </a:rPr>
              <a:t>将用户源程序变为可在内存中执行的程序，要经过以下几步</a:t>
            </a:r>
          </a:p>
        </p:txBody>
      </p:sp>
    </p:spTree>
    <p:extLst>
      <p:ext uri="{BB962C8B-B14F-4D97-AF65-F5344CB8AC3E}">
        <p14:creationId xmlns:p14="http://schemas.microsoft.com/office/powerpoint/2010/main" val="6546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1" name="Rectangle 2">
            <a:extLst>
              <a:ext uri="{FF2B5EF4-FFF2-40B4-BE49-F238E27FC236}">
                <a16:creationId xmlns="" xmlns:a16="http://schemas.microsoft.com/office/drawing/2014/main" id="{368583A1-8E4F-479D-AD22-0C79CA604850}"/>
              </a:ext>
            </a:extLst>
          </p:cNvPr>
          <p:cNvSpPr txBox="1">
            <a:spLocks noChangeArrowheads="1"/>
          </p:cNvSpPr>
          <p:nvPr/>
        </p:nvSpPr>
        <p:spPr bwMode="auto">
          <a:xfrm>
            <a:off x="218121" y="48321"/>
            <a:ext cx="6995211" cy="722907"/>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分页</a:t>
            </a:r>
            <a:r>
              <a:rPr lang="zh-CN" altLang="en-US" dirty="0" smtClean="0"/>
              <a:t>存储管的优缺点</a:t>
            </a:r>
            <a:endParaRPr lang="zh-CN" altLang="en-US" dirty="0"/>
          </a:p>
        </p:txBody>
      </p:sp>
      <p:sp>
        <p:nvSpPr>
          <p:cNvPr id="12" name="Rectangle 3">
            <a:extLst>
              <a:ext uri="{FF2B5EF4-FFF2-40B4-BE49-F238E27FC236}">
                <a16:creationId xmlns="" xmlns:a16="http://schemas.microsoft.com/office/drawing/2014/main" id="{2506BE2E-F0B8-4E8E-8BAF-8094F29BDE52}"/>
              </a:ext>
            </a:extLst>
          </p:cNvPr>
          <p:cNvSpPr txBox="1">
            <a:spLocks noChangeArrowheads="1"/>
          </p:cNvSpPr>
          <p:nvPr/>
        </p:nvSpPr>
        <p:spPr bwMode="auto">
          <a:xfrm>
            <a:off x="202554" y="1914651"/>
            <a:ext cx="87153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 typeface="Wingdings" pitchFamily="2" charset="2"/>
              <a:buChar char="l"/>
            </a:pPr>
            <a:r>
              <a:rPr kumimoji="0" lang="zh-CN" altLang="en-US" sz="2000" b="1" kern="0" dirty="0">
                <a:solidFill>
                  <a:srgbClr val="6600FF"/>
                </a:solidFill>
                <a:latin typeface="仿宋" panose="02010609060101010101" pitchFamily="49" charset="-122"/>
                <a:ea typeface="仿宋" panose="02010609060101010101" pitchFamily="49" charset="-122"/>
              </a:rPr>
              <a:t>优点：</a:t>
            </a:r>
          </a:p>
          <a:p>
            <a:pPr lvl="1" eaLnBrk="1" hangingPunct="1">
              <a:lnSpc>
                <a:spcPct val="120000"/>
              </a:lnSpc>
              <a:buFontTx/>
              <a:buNone/>
            </a:pPr>
            <a:r>
              <a:rPr kumimoji="0" lang="en-US" altLang="zh-CN" sz="2000" b="1" kern="0" dirty="0">
                <a:latin typeface="仿宋" panose="02010609060101010101" pitchFamily="49" charset="-122"/>
                <a:ea typeface="仿宋" panose="02010609060101010101" pitchFamily="49" charset="-122"/>
              </a:rPr>
              <a:t>1</a:t>
            </a:r>
            <a:r>
              <a:rPr kumimoji="0" lang="zh-CN" altLang="en-US" sz="2000" kern="0" dirty="0">
                <a:latin typeface="仿宋" panose="02010609060101010101" pitchFamily="49" charset="-122"/>
                <a:ea typeface="仿宋" panose="02010609060101010101" pitchFamily="49" charset="-122"/>
              </a:rPr>
              <a:t>）有效解决存储器零头问题，没有外碎片，每个内碎片不超过页面大小，能在更高程度上进行多道程序设计，从而提高了存储器和</a:t>
            </a:r>
            <a:r>
              <a:rPr kumimoji="0" lang="en-US" altLang="zh-CN" sz="2000" kern="0" dirty="0">
                <a:latin typeface="仿宋" panose="02010609060101010101" pitchFamily="49" charset="-122"/>
                <a:ea typeface="仿宋" panose="02010609060101010101" pitchFamily="49" charset="-122"/>
              </a:rPr>
              <a:t>CPU</a:t>
            </a:r>
            <a:r>
              <a:rPr kumimoji="0" lang="zh-CN" altLang="en-US" sz="2000" kern="0" dirty="0">
                <a:latin typeface="仿宋" panose="02010609060101010101" pitchFamily="49" charset="-122"/>
                <a:ea typeface="仿宋" panose="02010609060101010101" pitchFamily="49" charset="-122"/>
              </a:rPr>
              <a:t>利用率。</a:t>
            </a:r>
          </a:p>
          <a:p>
            <a:pPr lvl="1" eaLnBrk="1" hangingPunct="1">
              <a:lnSpc>
                <a:spcPct val="120000"/>
              </a:lnSpc>
              <a:buFontTx/>
              <a:buNone/>
            </a:pPr>
            <a:r>
              <a:rPr kumimoji="0" lang="en-US" altLang="zh-CN" sz="2000" b="1" kern="0" dirty="0">
                <a:latin typeface="仿宋" panose="02010609060101010101" pitchFamily="49" charset="-122"/>
                <a:ea typeface="仿宋" panose="02010609060101010101" pitchFamily="49" charset="-122"/>
              </a:rPr>
              <a:t>2</a:t>
            </a:r>
            <a:r>
              <a:rPr kumimoji="0" lang="zh-CN" altLang="en-US" sz="2000" kern="0" dirty="0">
                <a:latin typeface="仿宋" panose="02010609060101010101" pitchFamily="49" charset="-122"/>
                <a:ea typeface="仿宋" panose="02010609060101010101" pitchFamily="49" charset="-122"/>
              </a:rPr>
              <a:t>）一个程序不必连续存放。</a:t>
            </a:r>
          </a:p>
          <a:p>
            <a:pPr lvl="1" eaLnBrk="1" hangingPunct="1">
              <a:lnSpc>
                <a:spcPct val="120000"/>
              </a:lnSpc>
              <a:buFontTx/>
              <a:buNone/>
            </a:pPr>
            <a:r>
              <a:rPr kumimoji="0" lang="en-US" altLang="zh-CN" sz="2000" b="1" kern="0" dirty="0">
                <a:latin typeface="仿宋" panose="02010609060101010101" pitchFamily="49" charset="-122"/>
                <a:ea typeface="仿宋" panose="02010609060101010101" pitchFamily="49" charset="-122"/>
              </a:rPr>
              <a:t>3</a:t>
            </a:r>
            <a:r>
              <a:rPr kumimoji="0" lang="zh-CN" altLang="en-US" sz="2000" kern="0" dirty="0">
                <a:latin typeface="仿宋" panose="02010609060101010101" pitchFamily="49" charset="-122"/>
                <a:ea typeface="仿宋" panose="02010609060101010101" pitchFamily="49" charset="-122"/>
              </a:rPr>
              <a:t>）由于页的大小相等，内存的分配、回收简单。 </a:t>
            </a:r>
          </a:p>
          <a:p>
            <a:pPr eaLnBrk="1" hangingPunct="1">
              <a:lnSpc>
                <a:spcPct val="120000"/>
              </a:lnSpc>
            </a:pPr>
            <a:endParaRPr kumimoji="0" lang="zh-CN" altLang="en-US" sz="2000" kern="0" dirty="0">
              <a:latin typeface="仿宋" panose="02010609060101010101" pitchFamily="49" charset="-122"/>
              <a:ea typeface="仿宋" panose="02010609060101010101" pitchFamily="49" charset="-122"/>
            </a:endParaRPr>
          </a:p>
          <a:p>
            <a:pPr eaLnBrk="1" hangingPunct="1">
              <a:lnSpc>
                <a:spcPct val="120000"/>
              </a:lnSpc>
              <a:buFont typeface="Wingdings" pitchFamily="2" charset="2"/>
              <a:buChar char="l"/>
            </a:pPr>
            <a:r>
              <a:rPr kumimoji="0" lang="zh-CN" altLang="en-US" sz="2000" kern="0" dirty="0">
                <a:latin typeface="仿宋" panose="02010609060101010101" pitchFamily="49" charset="-122"/>
                <a:ea typeface="仿宋" panose="02010609060101010101" pitchFamily="49" charset="-122"/>
              </a:rPr>
              <a:t> </a:t>
            </a:r>
            <a:r>
              <a:rPr kumimoji="0" lang="zh-CN" altLang="en-US" sz="2000" b="1" kern="0" dirty="0">
                <a:solidFill>
                  <a:srgbClr val="6600FF"/>
                </a:solidFill>
                <a:latin typeface="仿宋" panose="02010609060101010101" pitchFamily="49" charset="-122"/>
                <a:ea typeface="仿宋" panose="02010609060101010101" pitchFamily="49" charset="-122"/>
              </a:rPr>
              <a:t>缺点：</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1</a:t>
            </a:r>
            <a:r>
              <a:rPr kumimoji="0" lang="zh-CN" altLang="en-US" sz="2000" kern="0" dirty="0">
                <a:latin typeface="仿宋" panose="02010609060101010101" pitchFamily="49" charset="-122"/>
                <a:ea typeface="仿宋" panose="02010609060101010101" pitchFamily="49" charset="-122"/>
              </a:rPr>
              <a:t>）要求程序全部装入内存，才能执行，作业的动态地址空间受内存限制。</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2</a:t>
            </a:r>
            <a:r>
              <a:rPr kumimoji="0" lang="zh-CN" altLang="en-US" sz="2000" kern="0" dirty="0">
                <a:latin typeface="仿宋" panose="02010609060101010101" pitchFamily="49" charset="-122"/>
                <a:ea typeface="仿宋" panose="02010609060101010101" pitchFamily="49" charset="-122"/>
              </a:rPr>
              <a:t>）动态地址变换增加了计算成本，降低了</a:t>
            </a:r>
            <a:r>
              <a:rPr kumimoji="0" lang="en-US" altLang="zh-CN" sz="2000" kern="0" dirty="0">
                <a:latin typeface="仿宋" panose="02010609060101010101" pitchFamily="49" charset="-122"/>
                <a:ea typeface="仿宋" panose="02010609060101010101" pitchFamily="49" charset="-122"/>
              </a:rPr>
              <a:t>CPU</a:t>
            </a:r>
            <a:r>
              <a:rPr kumimoji="0" lang="zh-CN" altLang="en-US" sz="2000" kern="0" dirty="0">
                <a:latin typeface="仿宋" panose="02010609060101010101" pitchFamily="49" charset="-122"/>
                <a:ea typeface="仿宋" panose="02010609060101010101" pitchFamily="49" charset="-122"/>
              </a:rPr>
              <a:t>速度。</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3</a:t>
            </a:r>
            <a:r>
              <a:rPr kumimoji="0" lang="zh-CN" altLang="en-US" sz="2000" kern="0" dirty="0">
                <a:latin typeface="仿宋" panose="02010609060101010101" pitchFamily="49" charset="-122"/>
                <a:ea typeface="仿宋" panose="02010609060101010101" pitchFamily="49" charset="-122"/>
              </a:rPr>
              <a:t>）表格占用空间，管理表格费时。</a:t>
            </a:r>
          </a:p>
          <a:p>
            <a:pPr lvl="1" eaLnBrk="1" hangingPunct="1">
              <a:lnSpc>
                <a:spcPct val="120000"/>
              </a:lnSpc>
              <a:buFontTx/>
              <a:buNone/>
            </a:pPr>
            <a:r>
              <a:rPr kumimoji="0" lang="en-US" altLang="zh-CN" sz="2000" kern="0" dirty="0">
                <a:latin typeface="仿宋" panose="02010609060101010101" pitchFamily="49" charset="-122"/>
                <a:ea typeface="仿宋" panose="02010609060101010101" pitchFamily="49" charset="-122"/>
              </a:rPr>
              <a:t>4</a:t>
            </a:r>
            <a:r>
              <a:rPr kumimoji="0" lang="zh-CN" altLang="en-US" sz="2000" kern="0" dirty="0">
                <a:latin typeface="仿宋" panose="02010609060101010101" pitchFamily="49" charset="-122"/>
                <a:ea typeface="仿宋" panose="02010609060101010101" pitchFamily="49" charset="-122"/>
              </a:rPr>
              <a:t>）存在页内碎片。</a:t>
            </a:r>
          </a:p>
          <a:p>
            <a:pPr lvl="1" eaLnBrk="1" hangingPunct="1">
              <a:lnSpc>
                <a:spcPct val="120000"/>
              </a:lnSpc>
              <a:buFontTx/>
              <a:buNone/>
            </a:pPr>
            <a:endParaRPr kumimoji="0" lang="en-US" altLang="zh-CN" sz="20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69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827584" y="-23950"/>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分段存储管理方式的引入 </a:t>
            </a:r>
          </a:p>
        </p:txBody>
      </p:sp>
      <p:sp>
        <p:nvSpPr>
          <p:cNvPr id="11" name="Text Box 3">
            <a:extLst>
              <a:ext uri="{FF2B5EF4-FFF2-40B4-BE49-F238E27FC236}">
                <a16:creationId xmlns="" xmlns:a16="http://schemas.microsoft.com/office/drawing/2014/main" id="{ABD94141-D75C-4704-BFA7-6BB123570F87}"/>
              </a:ext>
            </a:extLst>
          </p:cNvPr>
          <p:cNvSpPr txBox="1">
            <a:spLocks noChangeArrowheads="1"/>
          </p:cNvSpPr>
          <p:nvPr/>
        </p:nvSpPr>
        <p:spPr bwMode="auto">
          <a:xfrm>
            <a:off x="291208" y="2641977"/>
            <a:ext cx="8229600" cy="493713"/>
          </a:xfrm>
          <a:prstGeom prst="rect">
            <a:avLst/>
          </a:prstGeom>
          <a:noFill/>
          <a:ln w="9525">
            <a:noFill/>
            <a:miter lim="800000"/>
            <a:headEnd/>
            <a:tailEnd/>
          </a:ln>
        </p:spPr>
        <p:txBody>
          <a:bodyPr>
            <a:spAutoFit/>
          </a:bodyPr>
          <a:lstStyle/>
          <a:p>
            <a:pPr marL="0" marR="0" lvl="0" indent="0" algn="just" defTabSz="914400" eaLnBrk="1" fontAlgn="auto" latinLnBrk="0" hangingPunct="1">
              <a:lnSpc>
                <a:spcPct val="11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        </a:t>
            </a:r>
          </a:p>
        </p:txBody>
      </p:sp>
      <p:sp>
        <p:nvSpPr>
          <p:cNvPr id="12" name="Rectangle 4">
            <a:extLst>
              <a:ext uri="{FF2B5EF4-FFF2-40B4-BE49-F238E27FC236}">
                <a16:creationId xmlns="" xmlns:a16="http://schemas.microsoft.com/office/drawing/2014/main" id="{84E0687B-C05C-4DDD-9F10-4EEE1766EA46}"/>
              </a:ext>
            </a:extLst>
          </p:cNvPr>
          <p:cNvSpPr txBox="1">
            <a:spLocks noChangeArrowheads="1"/>
          </p:cNvSpPr>
          <p:nvPr/>
        </p:nvSpPr>
        <p:spPr bwMode="auto">
          <a:xfrm>
            <a:off x="291208" y="1939796"/>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1" lang="zh-CN" altLang="en-US" sz="2000" kern="0" dirty="0">
                <a:latin typeface="仿宋" panose="02010609060101010101" pitchFamily="49" charset="-122"/>
                <a:ea typeface="仿宋" panose="02010609060101010101" pitchFamily="49" charset="-122"/>
              </a:rPr>
              <a:t>存储管理方式从固定分区分配到动态分区分配，进而到分页存储管理，主要发展动力是</a:t>
            </a:r>
            <a:r>
              <a:rPr kumimoji="1" lang="zh-CN" altLang="en-US" sz="2000" b="1" kern="0" dirty="0">
                <a:solidFill>
                  <a:srgbClr val="CC3300"/>
                </a:solidFill>
                <a:latin typeface="仿宋" panose="02010609060101010101" pitchFamily="49" charset="-122"/>
                <a:ea typeface="仿宋" panose="02010609060101010101" pitchFamily="49" charset="-122"/>
              </a:rPr>
              <a:t>提高内存利用率</a:t>
            </a:r>
            <a:endParaRPr kumimoji="1" lang="zh-CN" altLang="en-US" sz="20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zh-CN" altLang="en-US" sz="2000" kern="0" dirty="0">
                <a:latin typeface="仿宋" panose="02010609060101010101" pitchFamily="49" charset="-122"/>
                <a:ea typeface="仿宋" panose="02010609060101010101" pitchFamily="49" charset="-122"/>
              </a:rPr>
              <a:t>引入分段存储管理方式， 主要是为了</a:t>
            </a:r>
            <a:r>
              <a:rPr kumimoji="1" lang="zh-CN" altLang="en-US" sz="2000" b="1" kern="0" dirty="0">
                <a:solidFill>
                  <a:srgbClr val="CC3300"/>
                </a:solidFill>
                <a:latin typeface="仿宋" panose="02010609060101010101" pitchFamily="49" charset="-122"/>
                <a:ea typeface="仿宋" panose="02010609060101010101" pitchFamily="49" charset="-122"/>
              </a:rPr>
              <a:t>满足用户和程序员</a:t>
            </a:r>
            <a:r>
              <a:rPr kumimoji="1" lang="zh-CN" altLang="en-US" sz="2000" kern="0" dirty="0">
                <a:latin typeface="仿宋" panose="02010609060101010101" pitchFamily="49" charset="-122"/>
                <a:ea typeface="仿宋" panose="02010609060101010101" pitchFamily="49" charset="-122"/>
              </a:rPr>
              <a:t>的下述一系列需要：</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方便编程</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信息共享 </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信息保护 </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动态增长 </a:t>
            </a:r>
          </a:p>
          <a:p>
            <a:pPr marL="1828800" lvl="3" indent="-457200" eaLnBrk="1" hangingPunct="1">
              <a:lnSpc>
                <a:spcPct val="150000"/>
              </a:lnSpc>
              <a:buFont typeface="+mj-ea"/>
              <a:buAutoNum type="circleNumDbPlain"/>
            </a:pPr>
            <a:r>
              <a:rPr kumimoji="1" lang="zh-CN" altLang="en-US" kern="0" dirty="0">
                <a:latin typeface="仿宋" panose="02010609060101010101" pitchFamily="49" charset="-122"/>
                <a:ea typeface="仿宋" panose="02010609060101010101" pitchFamily="49" charset="-122"/>
              </a:rPr>
              <a:t>动态链接 </a:t>
            </a:r>
          </a:p>
          <a:p>
            <a:pPr marL="914400" lvl="1" indent="-457200" eaLnBrk="1" hangingPunct="1">
              <a:lnSpc>
                <a:spcPct val="150000"/>
              </a:lnSpc>
              <a:buFont typeface="+mj-lt"/>
              <a:buAutoNum type="arabicPeriod"/>
            </a:pPr>
            <a:endParaRPr kumimoji="0" lang="en-US" altLang="zh-CN" sz="20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9591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1331640" y="22039"/>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分段存储管理方式的引入 </a:t>
            </a:r>
          </a:p>
        </p:txBody>
      </p:sp>
      <p:sp>
        <p:nvSpPr>
          <p:cNvPr id="15" name="Rectangle 6">
            <a:extLst>
              <a:ext uri="{FF2B5EF4-FFF2-40B4-BE49-F238E27FC236}">
                <a16:creationId xmlns="" xmlns:a16="http://schemas.microsoft.com/office/drawing/2014/main" id="{E40FCB2F-AF73-46BC-B8EF-E36E76662A3C}"/>
              </a:ext>
            </a:extLst>
          </p:cNvPr>
          <p:cNvSpPr txBox="1">
            <a:spLocks noChangeArrowheads="1"/>
          </p:cNvSpPr>
          <p:nvPr/>
        </p:nvSpPr>
        <p:spPr bwMode="auto">
          <a:xfrm>
            <a:off x="179512" y="1772816"/>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20000"/>
              </a:lnSpc>
              <a:buFont typeface="+mj-lt"/>
              <a:buAutoNum type="arabicPeriod"/>
            </a:pPr>
            <a:r>
              <a:rPr kumimoji="0" lang="zh-CN" altLang="en-US" sz="2000" kern="0" dirty="0">
                <a:latin typeface="仿宋" panose="02010609060101010101" pitchFamily="49" charset="-122"/>
                <a:ea typeface="仿宋" panose="02010609060101010101" pitchFamily="49" charset="-122"/>
              </a:rPr>
              <a:t>一个用户程序往往由几个程序段（主程序、子程序和函数）所组成，当一个程序装入内存时，按段进行分配，每个段的大小是不相等的。</a:t>
            </a:r>
          </a:p>
          <a:p>
            <a:pPr marL="914400" lvl="1" indent="-457200" eaLnBrk="1" hangingPunct="1">
              <a:lnSpc>
                <a:spcPct val="120000"/>
              </a:lnSpc>
              <a:buFont typeface="+mj-ea"/>
              <a:buAutoNum type="circleNumDbPlain"/>
            </a:pPr>
            <a:r>
              <a:rPr kumimoji="0" lang="zh-CN" altLang="en-US" sz="2000" kern="0" dirty="0">
                <a:latin typeface="仿宋" panose="02010609060101010101" pitchFamily="49" charset="-122"/>
                <a:ea typeface="仿宋" panose="02010609060101010101" pitchFamily="49" charset="-122"/>
              </a:rPr>
              <a:t>程序地址的组成：</a:t>
            </a:r>
            <a:r>
              <a:rPr kumimoji="0" lang="en-US" altLang="zh-CN" sz="2000" kern="0" dirty="0">
                <a:latin typeface="仿宋" panose="02010609060101010101" pitchFamily="49" charset="-122"/>
                <a:ea typeface="仿宋" panose="02010609060101010101" pitchFamily="49" charset="-122"/>
              </a:rPr>
              <a:t>S</a:t>
            </a:r>
            <a:r>
              <a:rPr kumimoji="0" lang="zh-CN" altLang="en-US" sz="2000" kern="0" dirty="0">
                <a:latin typeface="仿宋" panose="02010609060101010101" pitchFamily="49" charset="-122"/>
                <a:ea typeface="仿宋" panose="02010609060101010101" pitchFamily="49" charset="-122"/>
              </a:rPr>
              <a:t>：</a:t>
            </a:r>
            <a:r>
              <a:rPr kumimoji="0" lang="en-US" altLang="zh-CN" sz="2000" kern="0" dirty="0">
                <a:latin typeface="仿宋" panose="02010609060101010101" pitchFamily="49" charset="-122"/>
                <a:ea typeface="仿宋" panose="02010609060101010101" pitchFamily="49" charset="-122"/>
              </a:rPr>
              <a:t>W</a:t>
            </a:r>
          </a:p>
          <a:p>
            <a:pPr marL="914400" lvl="1" indent="-457200" eaLnBrk="1" hangingPunct="1">
              <a:lnSpc>
                <a:spcPct val="120000"/>
              </a:lnSpc>
              <a:buFont typeface="+mj-ea"/>
              <a:buAutoNum type="circleNumDbPlain"/>
            </a:pPr>
            <a:r>
              <a:rPr kumimoji="0" lang="zh-CN" altLang="en-US" sz="2000" kern="0" dirty="0">
                <a:latin typeface="仿宋" panose="02010609060101010101" pitchFamily="49" charset="-122"/>
                <a:ea typeface="仿宋" panose="02010609060101010101" pitchFamily="49" charset="-122"/>
              </a:rPr>
              <a:t>例</a:t>
            </a:r>
            <a:r>
              <a:rPr kumimoji="0" lang="en-US" altLang="zh-CN" sz="2000" kern="0" dirty="0">
                <a:latin typeface="仿宋" panose="02010609060101010101" pitchFamily="49" charset="-122"/>
                <a:ea typeface="仿宋" panose="02010609060101010101" pitchFamily="49" charset="-122"/>
              </a:rPr>
              <a:t>:</a:t>
            </a:r>
          </a:p>
          <a:p>
            <a:pPr marL="914400" lvl="1" indent="-457200" eaLnBrk="1" hangingPunct="1">
              <a:lnSpc>
                <a:spcPct val="120000"/>
              </a:lnSpc>
              <a:buFont typeface="+mj-ea"/>
              <a:buAutoNum type="circleNumDbPlain"/>
            </a:pPr>
            <a:r>
              <a:rPr kumimoji="0" lang="en-US" altLang="zh-CN" sz="2000" kern="0" dirty="0">
                <a:latin typeface="仿宋" panose="02010609060101010101" pitchFamily="49" charset="-122"/>
                <a:ea typeface="仿宋" panose="02010609060101010101" pitchFamily="49" charset="-122"/>
              </a:rPr>
              <a:t>S1</a:t>
            </a:r>
            <a:r>
              <a:rPr kumimoji="0" lang="zh-CN" altLang="en-US" sz="2000" kern="0" dirty="0">
                <a:latin typeface="仿宋" panose="02010609060101010101" pitchFamily="49" charset="-122"/>
                <a:ea typeface="仿宋" panose="02010609060101010101" pitchFamily="49" charset="-122"/>
              </a:rPr>
              <a:t>：</a:t>
            </a:r>
            <a:r>
              <a:rPr kumimoji="0" lang="en-US" altLang="zh-CN" sz="2000" kern="0" dirty="0">
                <a:latin typeface="仿宋" panose="02010609060101010101" pitchFamily="49" charset="-122"/>
                <a:ea typeface="仿宋" panose="02010609060101010101" pitchFamily="49" charset="-122"/>
              </a:rPr>
              <a:t>XXXX</a:t>
            </a:r>
          </a:p>
          <a:p>
            <a:pPr marL="914400" lvl="1" indent="-457200" eaLnBrk="1" hangingPunct="1">
              <a:lnSpc>
                <a:spcPct val="120000"/>
              </a:lnSpc>
              <a:buFont typeface="+mj-ea"/>
              <a:buAutoNum type="circleNumDbPlain"/>
            </a:pPr>
            <a:r>
              <a:rPr kumimoji="0" lang="en-US" altLang="zh-CN" sz="2000" kern="0" dirty="0">
                <a:latin typeface="仿宋" panose="02010609060101010101" pitchFamily="49" charset="-122"/>
                <a:ea typeface="仿宋" panose="02010609060101010101" pitchFamily="49" charset="-122"/>
              </a:rPr>
              <a:t>S2</a:t>
            </a:r>
            <a:r>
              <a:rPr kumimoji="0" lang="zh-CN" altLang="en-US" sz="2000" kern="0" dirty="0">
                <a:latin typeface="仿宋" panose="02010609060101010101" pitchFamily="49" charset="-122"/>
                <a:ea typeface="仿宋" panose="02010609060101010101" pitchFamily="49" charset="-122"/>
              </a:rPr>
              <a:t>：</a:t>
            </a:r>
            <a:r>
              <a:rPr kumimoji="0" lang="en-US" altLang="zh-CN" sz="2000" kern="0" dirty="0">
                <a:latin typeface="仿宋" panose="02010609060101010101" pitchFamily="49" charset="-122"/>
                <a:ea typeface="仿宋" panose="02010609060101010101" pitchFamily="49" charset="-122"/>
              </a:rPr>
              <a:t>XXXX</a:t>
            </a:r>
          </a:p>
          <a:p>
            <a:pPr marL="914400" lvl="1" indent="-457200" eaLnBrk="1" hangingPunct="1">
              <a:lnSpc>
                <a:spcPct val="120000"/>
              </a:lnSpc>
              <a:buFont typeface="+mj-ea"/>
              <a:buAutoNum type="circleNumDbPlain"/>
            </a:pPr>
            <a:r>
              <a:rPr kumimoji="0" lang="en-US" altLang="zh-CN" sz="2000" kern="0" dirty="0">
                <a:latin typeface="仿宋" panose="02010609060101010101" pitchFamily="49" charset="-122"/>
                <a:ea typeface="仿宋" panose="02010609060101010101" pitchFamily="49" charset="-122"/>
              </a:rPr>
              <a:t>S3:  XXXX</a:t>
            </a:r>
          </a:p>
          <a:p>
            <a:pPr marL="457200" indent="-457200" eaLnBrk="1" hangingPunct="1">
              <a:lnSpc>
                <a:spcPct val="120000"/>
              </a:lnSpc>
              <a:buFont typeface="+mj-lt"/>
              <a:buAutoNum type="arabicPeriod"/>
            </a:pPr>
            <a:endParaRPr kumimoji="0" lang="en-US" altLang="zh-CN" sz="2000" kern="0" dirty="0">
              <a:latin typeface="仿宋" panose="02010609060101010101" pitchFamily="49" charset="-122"/>
              <a:ea typeface="仿宋" panose="02010609060101010101" pitchFamily="49" charset="-122"/>
            </a:endParaRPr>
          </a:p>
        </p:txBody>
      </p:sp>
      <p:pic>
        <p:nvPicPr>
          <p:cNvPr id="16" name="Picture 7">
            <a:extLst>
              <a:ext uri="{FF2B5EF4-FFF2-40B4-BE49-F238E27FC236}">
                <a16:creationId xmlns="" xmlns:a16="http://schemas.microsoft.com/office/drawing/2014/main" id="{DDB1B0EA-86BF-4928-8783-C1F0B65CF6A7}"/>
              </a:ext>
            </a:extLst>
          </p:cNvPr>
          <p:cNvPicPr>
            <a:picLocks noChangeAspect="1" noChangeArrowheads="1"/>
          </p:cNvPicPr>
          <p:nvPr/>
        </p:nvPicPr>
        <p:blipFill>
          <a:blip r:embed="rId2" cstate="print"/>
          <a:srcRect/>
          <a:stretch>
            <a:fillRect/>
          </a:stretch>
        </p:blipFill>
        <p:spPr bwMode="auto">
          <a:xfrm>
            <a:off x="3923928" y="2925037"/>
            <a:ext cx="4049359" cy="3532662"/>
          </a:xfrm>
          <a:prstGeom prst="rect">
            <a:avLst/>
          </a:prstGeom>
          <a:noFill/>
          <a:ln w="9525">
            <a:noFill/>
            <a:miter lim="800000"/>
            <a:headEnd/>
            <a:tailEnd/>
          </a:ln>
        </p:spPr>
      </p:pic>
    </p:spTree>
    <p:extLst>
      <p:ext uri="{BB962C8B-B14F-4D97-AF65-F5344CB8AC3E}">
        <p14:creationId xmlns:p14="http://schemas.microsoft.com/office/powerpoint/2010/main" val="37006017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05237" y="-29773"/>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
        <p:nvSpPr>
          <p:cNvPr id="18" name="Text Box 5">
            <a:extLst>
              <a:ext uri="{FF2B5EF4-FFF2-40B4-BE49-F238E27FC236}">
                <a16:creationId xmlns="" xmlns:a16="http://schemas.microsoft.com/office/drawing/2014/main" id="{1B74801E-F45F-41A4-B9CE-3C4341613841}"/>
              </a:ext>
            </a:extLst>
          </p:cNvPr>
          <p:cNvSpPr txBox="1">
            <a:spLocks noChangeArrowheads="1"/>
          </p:cNvSpPr>
          <p:nvPr/>
        </p:nvSpPr>
        <p:spPr bwMode="auto">
          <a:xfrm>
            <a:off x="788342" y="2495773"/>
            <a:ext cx="7543800" cy="2673447"/>
          </a:xfrm>
          <a:prstGeom prst="rect">
            <a:avLst/>
          </a:prstGeom>
          <a:noFill/>
          <a:ln w="9525">
            <a:noFill/>
            <a:miter lim="800000"/>
            <a:headEnd/>
            <a:tailEnd/>
          </a:ln>
        </p:spPr>
        <p:txBody>
          <a:bodyPr lIns="87273" tIns="43636" rIns="87273" bIns="43636">
            <a:spAutoFit/>
          </a:bodyPr>
          <a:lstStyle/>
          <a:p>
            <a:pPr indent="728663" algn="just" defTabSz="873125">
              <a:lnSpc>
                <a:spcPct val="140000"/>
              </a:lnSpc>
              <a:spcBef>
                <a:spcPct val="50000"/>
              </a:spcBef>
            </a:pPr>
            <a:r>
              <a:rPr lang="zh-CN" altLang="en-US" dirty="0">
                <a:solidFill>
                  <a:srgbClr val="FF0000"/>
                </a:solidFill>
                <a:latin typeface="仿宋" panose="02010609060101010101" pitchFamily="49" charset="-122"/>
                <a:ea typeface="仿宋" panose="02010609060101010101" pitchFamily="49" charset="-122"/>
              </a:rPr>
              <a:t>一个段可定义为一组逻辑信息</a:t>
            </a:r>
            <a:r>
              <a:rPr lang="zh-CN" altLang="en-US" dirty="0">
                <a:solidFill>
                  <a:schemeClr val="tx1"/>
                </a:solidFill>
                <a:latin typeface="仿宋" panose="02010609060101010101" pitchFamily="49" charset="-122"/>
                <a:ea typeface="仿宋" panose="02010609060101010101" pitchFamily="49" charset="-122"/>
              </a:rPr>
              <a:t>，如子程序，数组或工作区，</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分段是程序中自然划分的一组</a:t>
            </a:r>
            <a:r>
              <a:rPr lang="zh-CN" altLang="en-US" b="1" dirty="0">
                <a:solidFill>
                  <a:srgbClr val="7030A0"/>
                </a:solidFill>
                <a:latin typeface="仿宋" panose="02010609060101010101" pitchFamily="49" charset="-122"/>
                <a:ea typeface="仿宋" panose="02010609060101010101" pitchFamily="49" charset="-122"/>
              </a:rPr>
              <a:t>逻辑意义完整</a:t>
            </a:r>
            <a:r>
              <a:rPr lang="zh-CN" altLang="en-US" dirty="0">
                <a:solidFill>
                  <a:schemeClr val="tx1"/>
                </a:solidFill>
                <a:latin typeface="仿宋" panose="02010609060101010101" pitchFamily="49" charset="-122"/>
                <a:ea typeface="仿宋" panose="02010609060101010101" pitchFamily="49" charset="-122"/>
              </a:rPr>
              <a:t>的信息集合，它是</a:t>
            </a:r>
            <a:r>
              <a:rPr lang="zh-CN" altLang="en-US" b="1" dirty="0">
                <a:solidFill>
                  <a:srgbClr val="7030A0"/>
                </a:solidFill>
                <a:latin typeface="仿宋" panose="02010609060101010101" pitchFamily="49" charset="-122"/>
                <a:ea typeface="仿宋" panose="02010609060101010101" pitchFamily="49" charset="-122"/>
              </a:rPr>
              <a:t>用户在编程时决定</a:t>
            </a:r>
            <a:r>
              <a:rPr lang="zh-CN" altLang="en-US" dirty="0">
                <a:solidFill>
                  <a:schemeClr val="tx1"/>
                </a:solidFill>
                <a:latin typeface="仿宋" panose="02010609060101010101" pitchFamily="49" charset="-122"/>
                <a:ea typeface="仿宋" panose="02010609060101010101" pitchFamily="49" charset="-122"/>
              </a:rPr>
              <a:t>的</a:t>
            </a:r>
            <a:r>
              <a:rPr lang="en-US" altLang="zh-CN" dirty="0">
                <a:solidFill>
                  <a:schemeClr val="tx1"/>
                </a:solidFill>
                <a:latin typeface="仿宋" panose="02010609060101010101" pitchFamily="49" charset="-122"/>
                <a:ea typeface="仿宋" panose="02010609060101010101" pitchFamily="49" charset="-122"/>
              </a:rPr>
              <a:t>)</a:t>
            </a:r>
            <a:r>
              <a:rPr lang="zh-CN" altLang="en-US" dirty="0">
                <a:solidFill>
                  <a:schemeClr val="tx1"/>
                </a:solidFill>
                <a:latin typeface="仿宋" panose="02010609060101010101" pitchFamily="49" charset="-122"/>
                <a:ea typeface="仿宋" panose="02010609060101010101" pitchFamily="49" charset="-122"/>
              </a:rPr>
              <a:t>。因此，</a:t>
            </a:r>
            <a:r>
              <a:rPr lang="zh-CN" altLang="en-US" dirty="0">
                <a:solidFill>
                  <a:srgbClr val="FF0000"/>
                </a:solidFill>
                <a:latin typeface="仿宋" panose="02010609060101010101" pitchFamily="49" charset="-122"/>
                <a:ea typeface="仿宋" panose="02010609060101010101" pitchFamily="49" charset="-122"/>
              </a:rPr>
              <a:t>每个作业的地址空间是由一些分段构成的</a:t>
            </a:r>
            <a:r>
              <a:rPr lang="zh-CN" altLang="en-US" dirty="0">
                <a:solidFill>
                  <a:schemeClr val="tx1"/>
                </a:solidFill>
                <a:latin typeface="仿宋" panose="02010609060101010101" pitchFamily="49" charset="-122"/>
                <a:ea typeface="仿宋" panose="02010609060101010101" pitchFamily="49" charset="-122"/>
              </a:rPr>
              <a:t>，每段都有自己的名字，且</a:t>
            </a:r>
            <a:r>
              <a:rPr lang="zh-CN" altLang="en-US" dirty="0">
                <a:solidFill>
                  <a:srgbClr val="FF0000"/>
                </a:solidFill>
                <a:latin typeface="仿宋" panose="02010609060101010101" pitchFamily="49" charset="-122"/>
                <a:ea typeface="仿宋" panose="02010609060101010101" pitchFamily="49" charset="-122"/>
              </a:rPr>
              <a:t>都是一段连续的</a:t>
            </a:r>
            <a:r>
              <a:rPr lang="zh-CN" altLang="en-US" dirty="0" smtClean="0">
                <a:solidFill>
                  <a:srgbClr val="FF0000"/>
                </a:solidFill>
                <a:latin typeface="仿宋" panose="02010609060101010101" pitchFamily="49" charset="-122"/>
                <a:ea typeface="仿宋" panose="02010609060101010101" pitchFamily="49" charset="-122"/>
              </a:rPr>
              <a:t>地址空间。</a:t>
            </a:r>
            <a:endParaRPr lang="zh-CN" altLang="en-US"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3872530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04363" y="-28439"/>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
        <p:nvSpPr>
          <p:cNvPr id="12" name="Text Box 5">
            <a:extLst>
              <a:ext uri="{FF2B5EF4-FFF2-40B4-BE49-F238E27FC236}">
                <a16:creationId xmlns="" xmlns:a16="http://schemas.microsoft.com/office/drawing/2014/main" id="{371970A2-0621-4AB9-8EE7-43D8B567BF32}"/>
              </a:ext>
            </a:extLst>
          </p:cNvPr>
          <p:cNvSpPr txBox="1">
            <a:spLocks noChangeArrowheads="1"/>
          </p:cNvSpPr>
          <p:nvPr/>
        </p:nvSpPr>
        <p:spPr bwMode="auto">
          <a:xfrm>
            <a:off x="349261" y="1916832"/>
            <a:ext cx="8343652" cy="1011454"/>
          </a:xfrm>
          <a:prstGeom prst="rect">
            <a:avLst/>
          </a:prstGeom>
          <a:noFill/>
          <a:ln w="9525">
            <a:noFill/>
            <a:miter lim="800000"/>
            <a:headEnd/>
            <a:tailEnd/>
          </a:ln>
        </p:spPr>
        <p:txBody>
          <a:bodyPr wrap="square" lIns="87273" tIns="43636" rIns="87273" bIns="43636">
            <a:spAutoFit/>
          </a:bodyPr>
          <a:lstStyle/>
          <a:p>
            <a:pPr marL="457200" indent="-457200" algn="l" defTabSz="873125">
              <a:lnSpc>
                <a:spcPct val="150000"/>
              </a:lnSpc>
              <a:buFont typeface="+mj-lt"/>
              <a:buAutoNum type="arabicPeriod"/>
            </a:pPr>
            <a:r>
              <a:rPr lang="zh-CN" altLang="en-US" sz="2000" dirty="0">
                <a:solidFill>
                  <a:schemeClr val="tx1"/>
                </a:solidFill>
                <a:latin typeface="仿宋" panose="02010609060101010101" pitchFamily="49" charset="-122"/>
                <a:ea typeface="仿宋" panose="02010609060101010101" pitchFamily="49" charset="-122"/>
              </a:rPr>
              <a:t> 作业的地址空间被划分成若干段，每个段定义了一组逻辑信息</a:t>
            </a:r>
            <a:endParaRPr lang="en-US" altLang="zh-CN" sz="2000" dirty="0">
              <a:solidFill>
                <a:schemeClr val="tx1"/>
              </a:solidFill>
              <a:latin typeface="仿宋" panose="02010609060101010101" pitchFamily="49" charset="-122"/>
              <a:ea typeface="仿宋" panose="02010609060101010101" pitchFamily="49" charset="-122"/>
            </a:endParaRPr>
          </a:p>
          <a:p>
            <a:pPr marL="457200" indent="-457200" algn="l" defTabSz="873125">
              <a:lnSpc>
                <a:spcPct val="150000"/>
              </a:lnSpc>
              <a:buFont typeface="+mj-lt"/>
              <a:buAutoNum type="arabicPeriod"/>
            </a:pPr>
            <a:r>
              <a:rPr lang="zh-CN" altLang="en-US" sz="2000" dirty="0">
                <a:solidFill>
                  <a:schemeClr val="tx1"/>
                </a:solidFill>
                <a:latin typeface="仿宋" panose="02010609060101010101" pitchFamily="49" charset="-122"/>
                <a:ea typeface="仿宋" panose="02010609060101010101" pitchFamily="49" charset="-122"/>
              </a:rPr>
              <a:t> 整个作业的地址空间是二维的</a:t>
            </a:r>
          </a:p>
        </p:txBody>
      </p:sp>
      <p:grpSp>
        <p:nvGrpSpPr>
          <p:cNvPr id="15" name="Group 6">
            <a:extLst>
              <a:ext uri="{FF2B5EF4-FFF2-40B4-BE49-F238E27FC236}">
                <a16:creationId xmlns="" xmlns:a16="http://schemas.microsoft.com/office/drawing/2014/main" id="{57DD98DA-05DB-4EE9-B096-7E96E5848855}"/>
              </a:ext>
            </a:extLst>
          </p:cNvPr>
          <p:cNvGrpSpPr>
            <a:grpSpLocks/>
          </p:cNvGrpSpPr>
          <p:nvPr/>
        </p:nvGrpSpPr>
        <p:grpSpPr bwMode="auto">
          <a:xfrm>
            <a:off x="2462448" y="3370385"/>
            <a:ext cx="2123839" cy="1978719"/>
            <a:chOff x="1488" y="1002"/>
            <a:chExt cx="1344" cy="2061"/>
          </a:xfrm>
          <a:solidFill>
            <a:schemeClr val="tx1"/>
          </a:solidFill>
        </p:grpSpPr>
        <p:sp>
          <p:nvSpPr>
            <p:cNvPr id="16" name="Rectangle 7">
              <a:extLst>
                <a:ext uri="{FF2B5EF4-FFF2-40B4-BE49-F238E27FC236}">
                  <a16:creationId xmlns="" xmlns:a16="http://schemas.microsoft.com/office/drawing/2014/main" id="{6A378F51-0432-4D1C-BB03-8CDF9B96A4B1}"/>
                </a:ext>
              </a:extLst>
            </p:cNvPr>
            <p:cNvSpPr>
              <a:spLocks noChangeArrowheads="1"/>
            </p:cNvSpPr>
            <p:nvPr/>
          </p:nvSpPr>
          <p:spPr bwMode="auto">
            <a:xfrm>
              <a:off x="1920"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Y:</a:t>
              </a:r>
            </a:p>
          </p:txBody>
        </p:sp>
        <p:sp>
          <p:nvSpPr>
            <p:cNvPr id="19" name="Text Box 8">
              <a:extLst>
                <a:ext uri="{FF2B5EF4-FFF2-40B4-BE49-F238E27FC236}">
                  <a16:creationId xmlns="" xmlns:a16="http://schemas.microsoft.com/office/drawing/2014/main" id="{5A83A4E3-7214-41D2-AF31-540F3186AA74}"/>
                </a:ext>
              </a:extLst>
            </p:cNvPr>
            <p:cNvSpPr txBox="1">
              <a:spLocks noChangeArrowheads="1"/>
            </p:cNvSpPr>
            <p:nvPr/>
          </p:nvSpPr>
          <p:spPr bwMode="auto">
            <a:xfrm>
              <a:off x="1728"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20" name="Text Box 9">
              <a:extLst>
                <a:ext uri="{FF2B5EF4-FFF2-40B4-BE49-F238E27FC236}">
                  <a16:creationId xmlns="" xmlns:a16="http://schemas.microsoft.com/office/drawing/2014/main" id="{5F7A532E-E60F-4E56-8D23-CB655D8D15A5}"/>
                </a:ext>
              </a:extLst>
            </p:cNvPr>
            <p:cNvSpPr txBox="1">
              <a:spLocks noChangeArrowheads="1"/>
            </p:cNvSpPr>
            <p:nvPr/>
          </p:nvSpPr>
          <p:spPr bwMode="auto">
            <a:xfrm>
              <a:off x="1488" y="2736"/>
              <a:ext cx="417"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500</a:t>
              </a:r>
            </a:p>
          </p:txBody>
        </p:sp>
        <p:sp>
          <p:nvSpPr>
            <p:cNvPr id="21" name="Text Box 10">
              <a:extLst>
                <a:ext uri="{FF2B5EF4-FFF2-40B4-BE49-F238E27FC236}">
                  <a16:creationId xmlns="" xmlns:a16="http://schemas.microsoft.com/office/drawing/2014/main" id="{9DA0B91E-2354-405F-A6AA-D02FDD9FF293}"/>
                </a:ext>
              </a:extLst>
            </p:cNvPr>
            <p:cNvSpPr txBox="1">
              <a:spLocks noChangeArrowheads="1"/>
            </p:cNvSpPr>
            <p:nvPr/>
          </p:nvSpPr>
          <p:spPr bwMode="auto">
            <a:xfrm>
              <a:off x="2190" y="1536"/>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22" name="Text Box 11">
              <a:extLst>
                <a:ext uri="{FF2B5EF4-FFF2-40B4-BE49-F238E27FC236}">
                  <a16:creationId xmlns="" xmlns:a16="http://schemas.microsoft.com/office/drawing/2014/main" id="{2A55CD33-F775-4219-9717-C7CC1168A2F6}"/>
                </a:ext>
              </a:extLst>
            </p:cNvPr>
            <p:cNvSpPr txBox="1">
              <a:spLocks noChangeArrowheads="1"/>
            </p:cNvSpPr>
            <p:nvPr/>
          </p:nvSpPr>
          <p:spPr bwMode="auto">
            <a:xfrm>
              <a:off x="2190" y="240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grpSp>
        <p:nvGrpSpPr>
          <p:cNvPr id="23" name="Group 12">
            <a:extLst>
              <a:ext uri="{FF2B5EF4-FFF2-40B4-BE49-F238E27FC236}">
                <a16:creationId xmlns="" xmlns:a16="http://schemas.microsoft.com/office/drawing/2014/main" id="{387CED66-E510-47E2-B963-B84557DC1577}"/>
              </a:ext>
            </a:extLst>
          </p:cNvPr>
          <p:cNvGrpSpPr>
            <a:grpSpLocks/>
          </p:cNvGrpSpPr>
          <p:nvPr/>
        </p:nvGrpSpPr>
        <p:grpSpPr bwMode="auto">
          <a:xfrm>
            <a:off x="6578487" y="3370385"/>
            <a:ext cx="2047987" cy="1978719"/>
            <a:chOff x="4128" y="1002"/>
            <a:chExt cx="1296" cy="2061"/>
          </a:xfrm>
          <a:solidFill>
            <a:schemeClr val="tx1"/>
          </a:solidFill>
        </p:grpSpPr>
        <p:sp>
          <p:nvSpPr>
            <p:cNvPr id="24" name="Rectangle 13">
              <a:extLst>
                <a:ext uri="{FF2B5EF4-FFF2-40B4-BE49-F238E27FC236}">
                  <a16:creationId xmlns="" xmlns:a16="http://schemas.microsoft.com/office/drawing/2014/main" id="{BCE75BCD-37C3-4844-8288-8E99F0767E6C}"/>
                </a:ext>
              </a:extLst>
            </p:cNvPr>
            <p:cNvSpPr>
              <a:spLocks noChangeArrowheads="1"/>
            </p:cNvSpPr>
            <p:nvPr/>
          </p:nvSpPr>
          <p:spPr bwMode="auto">
            <a:xfrm>
              <a:off x="4512"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C:</a:t>
              </a:r>
            </a:p>
          </p:txBody>
        </p:sp>
        <p:sp>
          <p:nvSpPr>
            <p:cNvPr id="25" name="Text Box 14">
              <a:extLst>
                <a:ext uri="{FF2B5EF4-FFF2-40B4-BE49-F238E27FC236}">
                  <a16:creationId xmlns="" xmlns:a16="http://schemas.microsoft.com/office/drawing/2014/main" id="{59A57DAC-2499-44CE-81CA-DC70C434A11F}"/>
                </a:ext>
              </a:extLst>
            </p:cNvPr>
            <p:cNvSpPr txBox="1">
              <a:spLocks noChangeArrowheads="1"/>
            </p:cNvSpPr>
            <p:nvPr/>
          </p:nvSpPr>
          <p:spPr bwMode="auto">
            <a:xfrm>
              <a:off x="4320"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26" name="Text Box 15">
              <a:extLst>
                <a:ext uri="{FF2B5EF4-FFF2-40B4-BE49-F238E27FC236}">
                  <a16:creationId xmlns="" xmlns:a16="http://schemas.microsoft.com/office/drawing/2014/main" id="{3E84D804-A5D9-4AAE-85D0-66ACD9588D13}"/>
                </a:ext>
              </a:extLst>
            </p:cNvPr>
            <p:cNvSpPr txBox="1">
              <a:spLocks noChangeArrowheads="1"/>
            </p:cNvSpPr>
            <p:nvPr/>
          </p:nvSpPr>
          <p:spPr bwMode="auto">
            <a:xfrm>
              <a:off x="4128" y="2736"/>
              <a:ext cx="417"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200</a:t>
              </a:r>
            </a:p>
          </p:txBody>
        </p:sp>
        <p:sp>
          <p:nvSpPr>
            <p:cNvPr id="27" name="Text Box 16">
              <a:extLst>
                <a:ext uri="{FF2B5EF4-FFF2-40B4-BE49-F238E27FC236}">
                  <a16:creationId xmlns="" xmlns:a16="http://schemas.microsoft.com/office/drawing/2014/main" id="{FC73C187-87AC-4DC6-9E06-229892463A4E}"/>
                </a:ext>
              </a:extLst>
            </p:cNvPr>
            <p:cNvSpPr txBox="1">
              <a:spLocks noChangeArrowheads="1"/>
            </p:cNvSpPr>
            <p:nvPr/>
          </p:nvSpPr>
          <p:spPr bwMode="auto">
            <a:xfrm>
              <a:off x="4782" y="240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28" name="Text Box 17">
              <a:extLst>
                <a:ext uri="{FF2B5EF4-FFF2-40B4-BE49-F238E27FC236}">
                  <a16:creationId xmlns="" xmlns:a16="http://schemas.microsoft.com/office/drawing/2014/main" id="{D409F137-B511-4BDD-A8AA-EBBB02E3B9D2}"/>
                </a:ext>
              </a:extLst>
            </p:cNvPr>
            <p:cNvSpPr txBox="1">
              <a:spLocks noChangeArrowheads="1"/>
            </p:cNvSpPr>
            <p:nvPr/>
          </p:nvSpPr>
          <p:spPr bwMode="auto">
            <a:xfrm>
              <a:off x="4782" y="144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grpSp>
        <p:nvGrpSpPr>
          <p:cNvPr id="29" name="Group 18">
            <a:extLst>
              <a:ext uri="{FF2B5EF4-FFF2-40B4-BE49-F238E27FC236}">
                <a16:creationId xmlns="" xmlns:a16="http://schemas.microsoft.com/office/drawing/2014/main" id="{8E88D4A0-0976-48D5-B2B9-CCF12C62690E}"/>
              </a:ext>
            </a:extLst>
          </p:cNvPr>
          <p:cNvGrpSpPr>
            <a:grpSpLocks/>
          </p:cNvGrpSpPr>
          <p:nvPr/>
        </p:nvGrpSpPr>
        <p:grpSpPr bwMode="auto">
          <a:xfrm>
            <a:off x="4521087" y="3370385"/>
            <a:ext cx="2047987" cy="1978719"/>
            <a:chOff x="2832" y="1002"/>
            <a:chExt cx="1296" cy="2061"/>
          </a:xfrm>
          <a:solidFill>
            <a:schemeClr val="tx1"/>
          </a:solidFill>
        </p:grpSpPr>
        <p:sp>
          <p:nvSpPr>
            <p:cNvPr id="30" name="Rectangle 19">
              <a:extLst>
                <a:ext uri="{FF2B5EF4-FFF2-40B4-BE49-F238E27FC236}">
                  <a16:creationId xmlns="" xmlns:a16="http://schemas.microsoft.com/office/drawing/2014/main" id="{7A58EBDA-E860-42F4-8133-7FB8317D9035}"/>
                </a:ext>
              </a:extLst>
            </p:cNvPr>
            <p:cNvSpPr>
              <a:spLocks noChangeArrowheads="1"/>
            </p:cNvSpPr>
            <p:nvPr/>
          </p:nvSpPr>
          <p:spPr bwMode="auto">
            <a:xfrm>
              <a:off x="3216"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D:</a:t>
              </a:r>
            </a:p>
          </p:txBody>
        </p:sp>
        <p:sp>
          <p:nvSpPr>
            <p:cNvPr id="31" name="Text Box 20">
              <a:extLst>
                <a:ext uri="{FF2B5EF4-FFF2-40B4-BE49-F238E27FC236}">
                  <a16:creationId xmlns="" xmlns:a16="http://schemas.microsoft.com/office/drawing/2014/main" id="{5462BB7E-DFA0-483A-B94B-2CEE012596A4}"/>
                </a:ext>
              </a:extLst>
            </p:cNvPr>
            <p:cNvSpPr txBox="1">
              <a:spLocks noChangeArrowheads="1"/>
            </p:cNvSpPr>
            <p:nvPr/>
          </p:nvSpPr>
          <p:spPr bwMode="auto">
            <a:xfrm>
              <a:off x="3024"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32" name="Text Box 21">
              <a:extLst>
                <a:ext uri="{FF2B5EF4-FFF2-40B4-BE49-F238E27FC236}">
                  <a16:creationId xmlns="" xmlns:a16="http://schemas.microsoft.com/office/drawing/2014/main" id="{4055CF12-FD1B-4ADB-9142-859D64052FB6}"/>
                </a:ext>
              </a:extLst>
            </p:cNvPr>
            <p:cNvSpPr txBox="1">
              <a:spLocks noChangeArrowheads="1"/>
            </p:cNvSpPr>
            <p:nvPr/>
          </p:nvSpPr>
          <p:spPr bwMode="auto">
            <a:xfrm>
              <a:off x="2832" y="2736"/>
              <a:ext cx="417"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300</a:t>
              </a:r>
            </a:p>
          </p:txBody>
        </p:sp>
        <p:sp>
          <p:nvSpPr>
            <p:cNvPr id="33" name="Text Box 22">
              <a:extLst>
                <a:ext uri="{FF2B5EF4-FFF2-40B4-BE49-F238E27FC236}">
                  <a16:creationId xmlns="" xmlns:a16="http://schemas.microsoft.com/office/drawing/2014/main" id="{086BB9DC-55F9-4F57-AC2C-002BC04F7D72}"/>
                </a:ext>
              </a:extLst>
            </p:cNvPr>
            <p:cNvSpPr txBox="1">
              <a:spLocks noChangeArrowheads="1"/>
            </p:cNvSpPr>
            <p:nvPr/>
          </p:nvSpPr>
          <p:spPr bwMode="auto">
            <a:xfrm>
              <a:off x="3486" y="240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34" name="Text Box 23">
              <a:extLst>
                <a:ext uri="{FF2B5EF4-FFF2-40B4-BE49-F238E27FC236}">
                  <a16:creationId xmlns="" xmlns:a16="http://schemas.microsoft.com/office/drawing/2014/main" id="{E86421DF-E033-4F21-A600-1254633FD4A3}"/>
                </a:ext>
              </a:extLst>
            </p:cNvPr>
            <p:cNvSpPr txBox="1">
              <a:spLocks noChangeArrowheads="1"/>
            </p:cNvSpPr>
            <p:nvPr/>
          </p:nvSpPr>
          <p:spPr bwMode="auto">
            <a:xfrm>
              <a:off x="3534" y="1440"/>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grpSp>
        <p:nvGrpSpPr>
          <p:cNvPr id="35" name="Group 24">
            <a:extLst>
              <a:ext uri="{FF2B5EF4-FFF2-40B4-BE49-F238E27FC236}">
                <a16:creationId xmlns="" xmlns:a16="http://schemas.microsoft.com/office/drawing/2014/main" id="{488D2F5B-E02E-472E-9AA4-1A88E3C93C22}"/>
              </a:ext>
            </a:extLst>
          </p:cNvPr>
          <p:cNvGrpSpPr>
            <a:grpSpLocks/>
          </p:cNvGrpSpPr>
          <p:nvPr/>
        </p:nvGrpSpPr>
        <p:grpSpPr bwMode="auto">
          <a:xfrm>
            <a:off x="482139" y="3370385"/>
            <a:ext cx="1972136" cy="1978719"/>
            <a:chOff x="288" y="1002"/>
            <a:chExt cx="1248" cy="2061"/>
          </a:xfrm>
          <a:solidFill>
            <a:schemeClr val="tx1"/>
          </a:solidFill>
        </p:grpSpPr>
        <p:sp>
          <p:nvSpPr>
            <p:cNvPr id="36" name="Rectangle 25">
              <a:extLst>
                <a:ext uri="{FF2B5EF4-FFF2-40B4-BE49-F238E27FC236}">
                  <a16:creationId xmlns="" xmlns:a16="http://schemas.microsoft.com/office/drawing/2014/main" id="{9B90AD54-A165-4A8A-ACD9-067685B91F29}"/>
                </a:ext>
              </a:extLst>
            </p:cNvPr>
            <p:cNvSpPr>
              <a:spLocks noChangeArrowheads="1"/>
            </p:cNvSpPr>
            <p:nvPr/>
          </p:nvSpPr>
          <p:spPr bwMode="auto">
            <a:xfrm>
              <a:off x="624" y="1248"/>
              <a:ext cx="912" cy="1776"/>
            </a:xfrm>
            <a:prstGeom prst="rect">
              <a:avLst/>
            </a:prstGeom>
            <a:grpFill/>
            <a:ln w="9525">
              <a:solidFill>
                <a:srgbClr val="000000"/>
              </a:solidFill>
              <a:miter lim="800000"/>
              <a:headEnd/>
              <a:tailEnd/>
            </a:ln>
          </p:spPr>
          <p:txBody>
            <a:bodyPr wrap="none" lIns="72418" tIns="36208" rIns="72418" bIns="36208" anchor="ctr"/>
            <a:lstStyle/>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Call</a:t>
              </a:r>
            </a:p>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Load</a:t>
              </a:r>
            </a:p>
            <a:p>
              <a:pPr marL="0" marR="0" lvl="0" indent="0" defTabSz="873125" eaLnBrk="1" fontAlgn="auto" latinLnBrk="0" hangingPunct="1">
                <a:lnSpc>
                  <a:spcPct val="14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store</a:t>
              </a:r>
            </a:p>
          </p:txBody>
        </p:sp>
        <p:sp>
          <p:nvSpPr>
            <p:cNvPr id="37" name="Text Box 26">
              <a:extLst>
                <a:ext uri="{FF2B5EF4-FFF2-40B4-BE49-F238E27FC236}">
                  <a16:creationId xmlns="" xmlns:a16="http://schemas.microsoft.com/office/drawing/2014/main" id="{576EBE73-983C-46D4-B985-B015C4A54B06}"/>
                </a:ext>
              </a:extLst>
            </p:cNvPr>
            <p:cNvSpPr txBox="1">
              <a:spLocks noChangeArrowheads="1"/>
            </p:cNvSpPr>
            <p:nvPr/>
          </p:nvSpPr>
          <p:spPr bwMode="auto">
            <a:xfrm>
              <a:off x="422" y="1002"/>
              <a:ext cx="210"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0</a:t>
              </a:r>
            </a:p>
          </p:txBody>
        </p:sp>
        <p:sp>
          <p:nvSpPr>
            <p:cNvPr id="38" name="Text Box 27">
              <a:extLst>
                <a:ext uri="{FF2B5EF4-FFF2-40B4-BE49-F238E27FC236}">
                  <a16:creationId xmlns="" xmlns:a16="http://schemas.microsoft.com/office/drawing/2014/main" id="{B55CD9E9-49DB-4F97-894A-F13B0C080C22}"/>
                </a:ext>
              </a:extLst>
            </p:cNvPr>
            <p:cNvSpPr txBox="1">
              <a:spLocks noChangeArrowheads="1"/>
            </p:cNvSpPr>
            <p:nvPr/>
          </p:nvSpPr>
          <p:spPr bwMode="auto">
            <a:xfrm>
              <a:off x="288" y="2736"/>
              <a:ext cx="314" cy="327"/>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1k</a:t>
              </a:r>
            </a:p>
          </p:txBody>
        </p:sp>
        <p:sp>
          <p:nvSpPr>
            <p:cNvPr id="39" name="Text Box 28">
              <a:extLst>
                <a:ext uri="{FF2B5EF4-FFF2-40B4-BE49-F238E27FC236}">
                  <a16:creationId xmlns="" xmlns:a16="http://schemas.microsoft.com/office/drawing/2014/main" id="{E8701365-1789-4C57-9925-524B55F4384B}"/>
                </a:ext>
              </a:extLst>
            </p:cNvPr>
            <p:cNvSpPr txBox="1">
              <a:spLocks noChangeArrowheads="1"/>
            </p:cNvSpPr>
            <p:nvPr/>
          </p:nvSpPr>
          <p:spPr bwMode="auto">
            <a:xfrm>
              <a:off x="942" y="1296"/>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sp>
          <p:nvSpPr>
            <p:cNvPr id="40" name="Text Box 29">
              <a:extLst>
                <a:ext uri="{FF2B5EF4-FFF2-40B4-BE49-F238E27FC236}">
                  <a16:creationId xmlns="" xmlns:a16="http://schemas.microsoft.com/office/drawing/2014/main" id="{7FD87B74-4EAE-455A-8285-26D64A5389F8}"/>
                </a:ext>
              </a:extLst>
            </p:cNvPr>
            <p:cNvSpPr txBox="1">
              <a:spLocks noChangeArrowheads="1"/>
            </p:cNvSpPr>
            <p:nvPr/>
          </p:nvSpPr>
          <p:spPr bwMode="auto">
            <a:xfrm>
              <a:off x="942" y="2688"/>
              <a:ext cx="355" cy="282"/>
            </a:xfrm>
            <a:prstGeom prst="rect">
              <a:avLst/>
            </a:prstGeom>
            <a:grpFill/>
            <a:ln w="9525">
              <a:noFill/>
              <a:miter lim="800000"/>
              <a:headEnd/>
              <a:tailEnd/>
            </a:ln>
          </p:spPr>
          <p:txBody>
            <a:bodyPr wrap="none" lIns="72418" tIns="36208" rIns="72418" bIns="36208" anchor="ctr"/>
            <a:lstStyle/>
            <a:p>
              <a:pPr marL="0" marR="0" lvl="0" indent="0" algn="l" defTabSz="873125"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仿宋" panose="02010609060101010101" pitchFamily="49" charset="-122"/>
                  <a:ea typeface="仿宋" panose="02010609060101010101" pitchFamily="49" charset="-122"/>
                </a:rPr>
                <a:t>…</a:t>
              </a:r>
            </a:p>
          </p:txBody>
        </p:sp>
      </p:grpSp>
      <p:sp>
        <p:nvSpPr>
          <p:cNvPr id="41" name="Text Box 30">
            <a:extLst>
              <a:ext uri="{FF2B5EF4-FFF2-40B4-BE49-F238E27FC236}">
                <a16:creationId xmlns="" xmlns:a16="http://schemas.microsoft.com/office/drawing/2014/main" id="{B4909332-D363-4887-A2CA-E0BEE8FA2287}"/>
              </a:ext>
            </a:extLst>
          </p:cNvPr>
          <p:cNvSpPr txBox="1">
            <a:spLocks noChangeArrowheads="1"/>
          </p:cNvSpPr>
          <p:nvPr/>
        </p:nvSpPr>
        <p:spPr bwMode="auto">
          <a:xfrm>
            <a:off x="924457" y="5493127"/>
            <a:ext cx="1510707" cy="888343"/>
          </a:xfrm>
          <a:prstGeom prst="rect">
            <a:avLst/>
          </a:prstGeom>
          <a:noFill/>
          <a:ln w="9525">
            <a:noFill/>
            <a:miter lim="800000"/>
            <a:headEnd/>
            <a:tailEnd/>
          </a:ln>
        </p:spPr>
        <p:txBody>
          <a:bodyPr wrap="square" lIns="87273" tIns="43636" rIns="87273" bIns="43636">
            <a:spAutoFit/>
          </a:bodyPr>
          <a:lstStyle/>
          <a:p>
            <a:pPr defTabSz="873125"/>
            <a:r>
              <a:rPr lang="en-US" altLang="zh-CN" sz="2600" dirty="0">
                <a:solidFill>
                  <a:schemeClr val="tx1"/>
                </a:solidFill>
                <a:latin typeface="仿宋" panose="02010609060101010101" pitchFamily="49" charset="-122"/>
                <a:ea typeface="仿宋" panose="02010609060101010101" pitchFamily="49" charset="-122"/>
              </a:rPr>
              <a:t>Main</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主程序)</a:t>
            </a:r>
            <a:endParaRPr lang="en-US" altLang="zh-CN" sz="2600" dirty="0">
              <a:solidFill>
                <a:schemeClr val="tx1"/>
              </a:solidFill>
              <a:latin typeface="仿宋" panose="02010609060101010101" pitchFamily="49" charset="-122"/>
              <a:ea typeface="仿宋" panose="02010609060101010101" pitchFamily="49" charset="-122"/>
            </a:endParaRPr>
          </a:p>
        </p:txBody>
      </p:sp>
      <p:sp>
        <p:nvSpPr>
          <p:cNvPr id="42" name="Text Box 31">
            <a:extLst>
              <a:ext uri="{FF2B5EF4-FFF2-40B4-BE49-F238E27FC236}">
                <a16:creationId xmlns="" xmlns:a16="http://schemas.microsoft.com/office/drawing/2014/main" id="{FD89E6EA-7B90-42E7-91F4-195611E7F908}"/>
              </a:ext>
            </a:extLst>
          </p:cNvPr>
          <p:cNvSpPr txBox="1">
            <a:spLocks noChangeArrowheads="1"/>
          </p:cNvSpPr>
          <p:nvPr/>
        </p:nvSpPr>
        <p:spPr bwMode="auto">
          <a:xfrm>
            <a:off x="3057664" y="5493068"/>
            <a:ext cx="1510707" cy="888343"/>
          </a:xfrm>
          <a:prstGeom prst="rect">
            <a:avLst/>
          </a:prstGeom>
          <a:noFill/>
          <a:ln w="9525">
            <a:noFill/>
            <a:miter lim="800000"/>
            <a:headEnd/>
            <a:tailEnd/>
          </a:ln>
        </p:spPr>
        <p:txBody>
          <a:bodyPr wrap="square" lIns="87273" tIns="43636" rIns="87273" bIns="43636">
            <a:spAutoFit/>
          </a:bodyPr>
          <a:lstStyle/>
          <a:p>
            <a:pPr defTabSz="873125"/>
            <a:r>
              <a:rPr lang="zh-CN" altLang="en-US" sz="2600" dirty="0">
                <a:solidFill>
                  <a:schemeClr val="tx1"/>
                </a:solidFill>
                <a:latin typeface="仿宋" panose="02010609060101010101" pitchFamily="49" charset="-122"/>
                <a:ea typeface="仿宋" panose="02010609060101010101" pitchFamily="49" charset="-122"/>
              </a:rPr>
              <a:t>分段</a:t>
            </a:r>
            <a:r>
              <a:rPr lang="en-US" altLang="zh-CN" sz="2600" dirty="0">
                <a:solidFill>
                  <a:schemeClr val="tx1"/>
                </a:solidFill>
                <a:latin typeface="仿宋" panose="02010609060101010101" pitchFamily="49" charset="-122"/>
                <a:ea typeface="仿宋" panose="02010609060101010101" pitchFamily="49" charset="-122"/>
              </a:rPr>
              <a:t>X</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子程序)</a:t>
            </a:r>
            <a:endParaRPr lang="en-US" altLang="zh-CN" sz="2600" dirty="0">
              <a:solidFill>
                <a:schemeClr val="tx1"/>
              </a:solidFill>
              <a:latin typeface="仿宋" panose="02010609060101010101" pitchFamily="49" charset="-122"/>
              <a:ea typeface="仿宋" panose="02010609060101010101" pitchFamily="49" charset="-122"/>
            </a:endParaRPr>
          </a:p>
        </p:txBody>
      </p:sp>
      <p:sp>
        <p:nvSpPr>
          <p:cNvPr id="43" name="Text Box 32">
            <a:extLst>
              <a:ext uri="{FF2B5EF4-FFF2-40B4-BE49-F238E27FC236}">
                <a16:creationId xmlns="" xmlns:a16="http://schemas.microsoft.com/office/drawing/2014/main" id="{F6BD8634-2440-4FFA-B893-9C22C3CDA025}"/>
              </a:ext>
            </a:extLst>
          </p:cNvPr>
          <p:cNvSpPr txBox="1">
            <a:spLocks noChangeArrowheads="1"/>
          </p:cNvSpPr>
          <p:nvPr/>
        </p:nvSpPr>
        <p:spPr bwMode="auto">
          <a:xfrm>
            <a:off x="5275454" y="5482280"/>
            <a:ext cx="1177277" cy="888343"/>
          </a:xfrm>
          <a:prstGeom prst="rect">
            <a:avLst/>
          </a:prstGeom>
          <a:noFill/>
          <a:ln w="9525">
            <a:noFill/>
            <a:miter lim="800000"/>
            <a:headEnd/>
            <a:tailEnd/>
          </a:ln>
        </p:spPr>
        <p:txBody>
          <a:bodyPr wrap="square" lIns="87273" tIns="43636" rIns="87273" bIns="43636">
            <a:spAutoFit/>
          </a:bodyPr>
          <a:lstStyle/>
          <a:p>
            <a:pPr defTabSz="873125"/>
            <a:r>
              <a:rPr lang="zh-CN" altLang="en-US" sz="2600" dirty="0">
                <a:solidFill>
                  <a:schemeClr val="tx1"/>
                </a:solidFill>
                <a:latin typeface="仿宋" panose="02010609060101010101" pitchFamily="49" charset="-122"/>
                <a:ea typeface="仿宋" panose="02010609060101010101" pitchFamily="49" charset="-122"/>
              </a:rPr>
              <a:t>分段</a:t>
            </a:r>
            <a:r>
              <a:rPr lang="en-US" altLang="zh-CN" sz="2600" dirty="0">
                <a:solidFill>
                  <a:schemeClr val="tx1"/>
                </a:solidFill>
                <a:latin typeface="仿宋" panose="02010609060101010101" pitchFamily="49" charset="-122"/>
                <a:ea typeface="仿宋" panose="02010609060101010101" pitchFamily="49" charset="-122"/>
              </a:rPr>
              <a:t>A</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数据)</a:t>
            </a:r>
            <a:endParaRPr lang="en-US" altLang="zh-CN" sz="2600" dirty="0">
              <a:solidFill>
                <a:schemeClr val="tx1"/>
              </a:solidFill>
              <a:latin typeface="仿宋" panose="02010609060101010101" pitchFamily="49" charset="-122"/>
              <a:ea typeface="仿宋" panose="02010609060101010101" pitchFamily="49" charset="-122"/>
            </a:endParaRPr>
          </a:p>
        </p:txBody>
      </p:sp>
      <p:sp>
        <p:nvSpPr>
          <p:cNvPr id="44" name="Text Box 33">
            <a:extLst>
              <a:ext uri="{FF2B5EF4-FFF2-40B4-BE49-F238E27FC236}">
                <a16:creationId xmlns="" xmlns:a16="http://schemas.microsoft.com/office/drawing/2014/main" id="{0B8CD604-17A2-4045-A2F9-89C1BA379E04}"/>
              </a:ext>
            </a:extLst>
          </p:cNvPr>
          <p:cNvSpPr txBox="1">
            <a:spLocks noChangeArrowheads="1"/>
          </p:cNvSpPr>
          <p:nvPr/>
        </p:nvSpPr>
        <p:spPr bwMode="auto">
          <a:xfrm>
            <a:off x="7115767" y="5467825"/>
            <a:ext cx="1510707" cy="888343"/>
          </a:xfrm>
          <a:prstGeom prst="rect">
            <a:avLst/>
          </a:prstGeom>
          <a:noFill/>
          <a:ln w="9525">
            <a:noFill/>
            <a:miter lim="800000"/>
            <a:headEnd/>
            <a:tailEnd/>
          </a:ln>
        </p:spPr>
        <p:txBody>
          <a:bodyPr wrap="square" lIns="87273" tIns="43636" rIns="87273" bIns="43636">
            <a:spAutoFit/>
          </a:bodyPr>
          <a:lstStyle/>
          <a:p>
            <a:pPr defTabSz="873125"/>
            <a:r>
              <a:rPr lang="zh-CN" altLang="en-US" sz="2600" dirty="0">
                <a:solidFill>
                  <a:schemeClr val="tx1"/>
                </a:solidFill>
                <a:latin typeface="仿宋" panose="02010609060101010101" pitchFamily="49" charset="-122"/>
                <a:ea typeface="仿宋" panose="02010609060101010101" pitchFamily="49" charset="-122"/>
              </a:rPr>
              <a:t>分段</a:t>
            </a:r>
            <a:r>
              <a:rPr lang="en-US" altLang="zh-CN" sz="2600" dirty="0">
                <a:solidFill>
                  <a:schemeClr val="tx1"/>
                </a:solidFill>
                <a:latin typeface="仿宋" panose="02010609060101010101" pitchFamily="49" charset="-122"/>
                <a:ea typeface="仿宋" panose="02010609060101010101" pitchFamily="49" charset="-122"/>
              </a:rPr>
              <a:t>B</a:t>
            </a:r>
            <a:br>
              <a:rPr lang="en-US" altLang="zh-CN" sz="2600" dirty="0">
                <a:solidFill>
                  <a:schemeClr val="tx1"/>
                </a:solidFill>
                <a:latin typeface="仿宋" panose="02010609060101010101" pitchFamily="49" charset="-122"/>
                <a:ea typeface="仿宋" panose="02010609060101010101" pitchFamily="49" charset="-122"/>
              </a:rPr>
            </a:br>
            <a:r>
              <a:rPr lang="en-US" altLang="zh-CN" sz="2600" dirty="0">
                <a:solidFill>
                  <a:schemeClr val="tx1"/>
                </a:solidFill>
                <a:latin typeface="仿宋" panose="02010609060101010101" pitchFamily="49" charset="-122"/>
                <a:ea typeface="仿宋" panose="02010609060101010101" pitchFamily="49" charset="-122"/>
              </a:rPr>
              <a:t>(</a:t>
            </a:r>
            <a:r>
              <a:rPr lang="zh-CN" altLang="zh-CN" sz="2600" dirty="0">
                <a:solidFill>
                  <a:schemeClr val="tx1"/>
                </a:solidFill>
                <a:latin typeface="仿宋" panose="02010609060101010101" pitchFamily="49" charset="-122"/>
                <a:ea typeface="仿宋" panose="02010609060101010101" pitchFamily="49" charset="-122"/>
              </a:rPr>
              <a:t>工作区)</a:t>
            </a:r>
            <a:endParaRPr lang="en-US" altLang="zh-CN" sz="2600" dirty="0">
              <a:solidFill>
                <a:schemeClr val="tx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9296948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
        <p:nvSpPr>
          <p:cNvPr id="15" name="Text Box 3">
            <a:extLst>
              <a:ext uri="{FF2B5EF4-FFF2-40B4-BE49-F238E27FC236}">
                <a16:creationId xmlns="" xmlns:a16="http://schemas.microsoft.com/office/drawing/2014/main" id="{344DEDA7-B760-44E5-8991-5402A25A1B30}"/>
              </a:ext>
            </a:extLst>
          </p:cNvPr>
          <p:cNvSpPr txBox="1">
            <a:spLocks noChangeArrowheads="1"/>
          </p:cNvSpPr>
          <p:nvPr/>
        </p:nvSpPr>
        <p:spPr bwMode="auto">
          <a:xfrm>
            <a:off x="495584" y="1971098"/>
            <a:ext cx="4954587" cy="461962"/>
          </a:xfrm>
          <a:prstGeom prst="rect">
            <a:avLst/>
          </a:prstGeom>
          <a:noFill/>
          <a:ln w="9525">
            <a:noFill/>
            <a:miter lim="800000"/>
            <a:headEnd/>
            <a:tailEnd/>
          </a:ln>
        </p:spPr>
        <p:txBody>
          <a:bodyPr wrap="none">
            <a:spAutoFit/>
          </a:bodyPr>
          <a:lstStyle/>
          <a:p>
            <a:pPr algn="l"/>
            <a:r>
              <a:rPr lang="zh-CN" altLang="en-US" dirty="0">
                <a:solidFill>
                  <a:schemeClr val="tx1"/>
                </a:solidFill>
                <a:latin typeface="仿宋" panose="02010609060101010101" pitchFamily="49" charset="-122"/>
                <a:ea typeface="仿宋" panose="02010609060101010101" pitchFamily="49" charset="-122"/>
              </a:rPr>
              <a:t>分段地址中的地址具有如下结构： </a:t>
            </a:r>
          </a:p>
        </p:txBody>
      </p:sp>
      <p:graphicFrame>
        <p:nvGraphicFramePr>
          <p:cNvPr id="16" name="Group 4">
            <a:extLst>
              <a:ext uri="{FF2B5EF4-FFF2-40B4-BE49-F238E27FC236}">
                <a16:creationId xmlns="" xmlns:a16="http://schemas.microsoft.com/office/drawing/2014/main" id="{622A482C-618A-46A1-97A8-B932603BF8F7}"/>
              </a:ext>
            </a:extLst>
          </p:cNvPr>
          <p:cNvGraphicFramePr>
            <a:graphicFrameLocks noGrp="1"/>
          </p:cNvGraphicFramePr>
          <p:nvPr>
            <p:extLst>
              <p:ext uri="{D42A27DB-BD31-4B8C-83A1-F6EECF244321}">
                <p14:modId xmlns:p14="http://schemas.microsoft.com/office/powerpoint/2010/main" val="3619743151"/>
              </p:ext>
            </p:extLst>
          </p:nvPr>
        </p:nvGraphicFramePr>
        <p:xfrm>
          <a:off x="786422" y="3589631"/>
          <a:ext cx="6096000" cy="746125"/>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746125">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ea typeface="宋体" pitchFamily="2" charset="-122"/>
                        </a:rPr>
                        <a:t>段号</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marL="0" algn="l" defTabSz="457207" rtl="0" eaLnBrk="1" latinLnBrk="0" hangingPunct="1">
                        <a:defRPr sz="1800" kern="1200">
                          <a:solidFill>
                            <a:schemeClr val="tx1"/>
                          </a:solidFill>
                          <a:latin typeface="Arial"/>
                          <a:ea typeface="宋体"/>
                        </a:defRPr>
                      </a:lvl1pPr>
                      <a:lvl2pPr marL="457207" algn="l" defTabSz="457207" rtl="0" eaLnBrk="1" latinLnBrk="0" hangingPunct="1">
                        <a:defRPr sz="1800" kern="1200">
                          <a:solidFill>
                            <a:schemeClr val="tx1"/>
                          </a:solidFill>
                          <a:latin typeface="Arial"/>
                          <a:ea typeface="宋体"/>
                        </a:defRPr>
                      </a:lvl2pPr>
                      <a:lvl3pPr marL="914415" algn="l" defTabSz="457207" rtl="0" eaLnBrk="1" latinLnBrk="0" hangingPunct="1">
                        <a:defRPr sz="1800" kern="1200">
                          <a:solidFill>
                            <a:schemeClr val="tx1"/>
                          </a:solidFill>
                          <a:latin typeface="Arial"/>
                          <a:ea typeface="宋体"/>
                        </a:defRPr>
                      </a:lvl3pPr>
                      <a:lvl4pPr marL="1371622" algn="l" defTabSz="457207" rtl="0" eaLnBrk="1" latinLnBrk="0" hangingPunct="1">
                        <a:defRPr sz="1800" kern="1200">
                          <a:solidFill>
                            <a:schemeClr val="tx1"/>
                          </a:solidFill>
                          <a:latin typeface="Arial"/>
                          <a:ea typeface="宋体"/>
                        </a:defRPr>
                      </a:lvl4pPr>
                      <a:lvl5pPr marL="1828831" algn="l" defTabSz="457207" rtl="0" eaLnBrk="1" latinLnBrk="0" hangingPunct="1">
                        <a:defRPr sz="1800" kern="1200">
                          <a:solidFill>
                            <a:schemeClr val="tx1"/>
                          </a:solidFill>
                          <a:latin typeface="Arial"/>
                          <a:ea typeface="宋体"/>
                        </a:defRPr>
                      </a:lvl5pPr>
                      <a:lvl6pPr marL="2286038" algn="l" defTabSz="457207" rtl="0" eaLnBrk="1" latinLnBrk="0" hangingPunct="1">
                        <a:defRPr sz="1800" kern="1200">
                          <a:solidFill>
                            <a:schemeClr val="tx1"/>
                          </a:solidFill>
                          <a:latin typeface="Arial"/>
                          <a:ea typeface="宋体"/>
                        </a:defRPr>
                      </a:lvl6pPr>
                      <a:lvl7pPr marL="2743246" algn="l" defTabSz="457207" rtl="0" eaLnBrk="1" latinLnBrk="0" hangingPunct="1">
                        <a:defRPr sz="1800" kern="1200">
                          <a:solidFill>
                            <a:schemeClr val="tx1"/>
                          </a:solidFill>
                          <a:latin typeface="Arial"/>
                          <a:ea typeface="宋体"/>
                        </a:defRPr>
                      </a:lvl7pPr>
                      <a:lvl8pPr marL="3200453" algn="l" defTabSz="457207" rtl="0" eaLnBrk="1" latinLnBrk="0" hangingPunct="1">
                        <a:defRPr sz="1800" kern="1200">
                          <a:solidFill>
                            <a:schemeClr val="tx1"/>
                          </a:solidFill>
                          <a:latin typeface="Arial"/>
                          <a:ea typeface="宋体"/>
                        </a:defRPr>
                      </a:lvl8pPr>
                      <a:lvl9pPr marL="3657661" algn="l" defTabSz="457207"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bg1"/>
                          </a:solidFill>
                          <a:effectLst/>
                          <a:latin typeface="Arial" charset="0"/>
                          <a:ea typeface="宋体" pitchFamily="2" charset="-122"/>
                        </a:rPr>
                        <a:t>段内地址</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 xmlns:a16="http://schemas.microsoft.com/office/drawing/2014/main" val="10000"/>
                  </a:ext>
                </a:extLst>
              </a:tr>
            </a:tbl>
          </a:graphicData>
        </a:graphic>
      </p:graphicFrame>
      <p:sp>
        <p:nvSpPr>
          <p:cNvPr id="18" name="Text Box 12">
            <a:extLst>
              <a:ext uri="{FF2B5EF4-FFF2-40B4-BE49-F238E27FC236}">
                <a16:creationId xmlns="" xmlns:a16="http://schemas.microsoft.com/office/drawing/2014/main" id="{FD184E91-1AB1-4641-8C51-0FE69A24D85E}"/>
              </a:ext>
            </a:extLst>
          </p:cNvPr>
          <p:cNvSpPr txBox="1">
            <a:spLocks noChangeArrowheads="1"/>
          </p:cNvSpPr>
          <p:nvPr/>
        </p:nvSpPr>
        <p:spPr bwMode="auto">
          <a:xfrm>
            <a:off x="1634182" y="4404458"/>
            <a:ext cx="8032968"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rPr>
              <a:t>31                           16    15                              0</a:t>
            </a:r>
          </a:p>
        </p:txBody>
      </p:sp>
      <p:sp>
        <p:nvSpPr>
          <p:cNvPr id="19" name="Text Box 5">
            <a:extLst>
              <a:ext uri="{FF2B5EF4-FFF2-40B4-BE49-F238E27FC236}">
                <a16:creationId xmlns="" xmlns:a16="http://schemas.microsoft.com/office/drawing/2014/main" id="{DE27900B-97AE-4D94-ADC6-20247D1C8819}"/>
              </a:ext>
            </a:extLst>
          </p:cNvPr>
          <p:cNvSpPr txBox="1">
            <a:spLocks noChangeArrowheads="1"/>
          </p:cNvSpPr>
          <p:nvPr/>
        </p:nvSpPr>
        <p:spPr bwMode="auto">
          <a:xfrm>
            <a:off x="467544" y="5107722"/>
            <a:ext cx="7810500" cy="1196120"/>
          </a:xfrm>
          <a:prstGeom prst="rect">
            <a:avLst/>
          </a:prstGeom>
          <a:noFill/>
          <a:ln w="9525">
            <a:noFill/>
            <a:miter lim="800000"/>
            <a:headEnd/>
            <a:tailEnd/>
          </a:ln>
        </p:spPr>
        <p:txBody>
          <a:bodyPr lIns="87273" tIns="43636" rIns="87273" bIns="43636">
            <a:spAutoFit/>
          </a:bodyPr>
          <a:lstStyle/>
          <a:p>
            <a:pPr algn="l" defTabSz="873125">
              <a:lnSpc>
                <a:spcPct val="150000"/>
              </a:lnSpc>
            </a:pPr>
            <a:r>
              <a:rPr lang="zh-CN" altLang="en-US" dirty="0" smtClean="0">
                <a:solidFill>
                  <a:schemeClr val="tx1"/>
                </a:solidFill>
                <a:latin typeface="仿宋" panose="02010609060101010101" pitchFamily="49" charset="-122"/>
                <a:ea typeface="仿宋" panose="02010609060101010101" pitchFamily="49" charset="-122"/>
              </a:rPr>
              <a:t>分段</a:t>
            </a:r>
            <a:r>
              <a:rPr lang="zh-CN" altLang="en-US" dirty="0">
                <a:solidFill>
                  <a:schemeClr val="tx1"/>
                </a:solidFill>
                <a:latin typeface="仿宋" panose="02010609060101010101" pitchFamily="49" charset="-122"/>
                <a:ea typeface="仿宋" panose="02010609060101010101" pitchFamily="49" charset="-122"/>
              </a:rPr>
              <a:t>程序已得到许多编译程序的支持，编译程序能自动根据源程序的情况产生若干个段</a:t>
            </a:r>
          </a:p>
        </p:txBody>
      </p:sp>
    </p:spTree>
    <p:extLst>
      <p:ext uri="{BB962C8B-B14F-4D97-AF65-F5344CB8AC3E}">
        <p14:creationId xmlns:p14="http://schemas.microsoft.com/office/powerpoint/2010/main" val="34072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2" name="Rectangle 6">
            <a:extLst>
              <a:ext uri="{FF2B5EF4-FFF2-40B4-BE49-F238E27FC236}">
                <a16:creationId xmlns="" xmlns:a16="http://schemas.microsoft.com/office/drawing/2014/main" id="{DB05F37E-7A39-4700-9C5A-AF2D6873C340}"/>
              </a:ext>
            </a:extLst>
          </p:cNvPr>
          <p:cNvSpPr>
            <a:spLocks noChangeArrowheads="1"/>
          </p:cNvSpPr>
          <p:nvPr/>
        </p:nvSpPr>
        <p:spPr bwMode="auto">
          <a:xfrm>
            <a:off x="592110" y="2824244"/>
            <a:ext cx="7993062" cy="2308324"/>
          </a:xfrm>
          <a:prstGeom prst="rect">
            <a:avLst/>
          </a:prstGeom>
          <a:noFill/>
          <a:ln w="9525">
            <a:noFill/>
            <a:miter lim="800000"/>
            <a:headEnd/>
            <a:tailEnd/>
          </a:ln>
        </p:spPr>
        <p:txBody>
          <a:bodyPr>
            <a:spAutoFit/>
          </a:bodyPr>
          <a:lstStyle/>
          <a:p>
            <a:pPr marL="457200" indent="-457200" algn="l">
              <a:lnSpc>
                <a:spcPct val="150000"/>
              </a:lnSpc>
              <a:buFont typeface="+mj-lt"/>
              <a:buAutoNum type="arabicPeriod"/>
            </a:pPr>
            <a:r>
              <a:rPr kumimoji="0" lang="en-US" altLang="zh-CN" dirty="0">
                <a:solidFill>
                  <a:schemeClr val="tx1"/>
                </a:solidFill>
                <a:latin typeface="仿宋" panose="02010609060101010101" pitchFamily="49" charset="-122"/>
                <a:ea typeface="仿宋" panose="02010609060101010101" pitchFamily="49" charset="-122"/>
              </a:rPr>
              <a:t>  </a:t>
            </a:r>
            <a:r>
              <a:rPr kumimoji="0" lang="zh-CN" altLang="en-US" dirty="0">
                <a:solidFill>
                  <a:schemeClr val="tx1"/>
                </a:solidFill>
                <a:latin typeface="仿宋" panose="02010609060101010101" pitchFamily="49" charset="-122"/>
                <a:ea typeface="仿宋" panose="02010609060101010101" pitchFamily="49" charset="-122"/>
              </a:rPr>
              <a:t>每段分配一个连续的存储空间</a:t>
            </a:r>
            <a:endParaRPr kumimoji="0" lang="en-US" altLang="zh-CN" dirty="0">
              <a:solidFill>
                <a:schemeClr val="tx1"/>
              </a:solidFill>
              <a:latin typeface="仿宋" panose="02010609060101010101" pitchFamily="49" charset="-122"/>
              <a:ea typeface="仿宋" panose="02010609060101010101" pitchFamily="49" charset="-122"/>
            </a:endParaRPr>
          </a:p>
          <a:p>
            <a:pPr marL="457200" indent="-457200" algn="l">
              <a:lnSpc>
                <a:spcPct val="150000"/>
              </a:lnSpc>
              <a:buFont typeface="+mj-lt"/>
              <a:buAutoNum type="arabicPeriod"/>
            </a:pPr>
            <a:r>
              <a:rPr kumimoji="0" lang="zh-CN" altLang="en-US" dirty="0">
                <a:solidFill>
                  <a:schemeClr val="tx1"/>
                </a:solidFill>
                <a:latin typeface="仿宋" panose="02010609060101010101" pitchFamily="49" charset="-122"/>
                <a:ea typeface="仿宋" panose="02010609060101010101" pitchFamily="49" charset="-122"/>
              </a:rPr>
              <a:t>  不同段，可以离散装入内存不同分区</a:t>
            </a:r>
            <a:endParaRPr kumimoji="0" lang="en-US" altLang="zh-CN" dirty="0">
              <a:solidFill>
                <a:schemeClr val="tx1"/>
              </a:solidFill>
              <a:latin typeface="仿宋" panose="02010609060101010101" pitchFamily="49" charset="-122"/>
              <a:ea typeface="仿宋" panose="02010609060101010101" pitchFamily="49" charset="-122"/>
            </a:endParaRPr>
          </a:p>
          <a:p>
            <a:pPr marL="457200" indent="-457200" algn="l">
              <a:lnSpc>
                <a:spcPct val="150000"/>
              </a:lnSpc>
              <a:buFont typeface="+mj-lt"/>
              <a:buAutoNum type="arabicPeriod"/>
            </a:pPr>
            <a:r>
              <a:rPr kumimoji="0" lang="zh-CN" altLang="en-US" dirty="0">
                <a:solidFill>
                  <a:srgbClr val="A50021"/>
                </a:solidFill>
                <a:latin typeface="仿宋" panose="02010609060101010101" pitchFamily="49" charset="-122"/>
                <a:ea typeface="仿宋" panose="02010609060101010101" pitchFamily="49" charset="-122"/>
              </a:rPr>
              <a:t>  段表</a:t>
            </a:r>
            <a:r>
              <a:rPr kumimoji="0" lang="en-US" altLang="zh-CN" dirty="0">
                <a:solidFill>
                  <a:schemeClr val="tx1"/>
                </a:solidFill>
                <a:latin typeface="仿宋" panose="02010609060101010101" pitchFamily="49" charset="-122"/>
                <a:ea typeface="仿宋" panose="02010609060101010101" pitchFamily="49" charset="-122"/>
              </a:rPr>
              <a:t>——</a:t>
            </a:r>
            <a:r>
              <a:rPr kumimoji="0" lang="zh-CN" altLang="en-US" dirty="0">
                <a:solidFill>
                  <a:schemeClr val="tx1"/>
                </a:solidFill>
                <a:latin typeface="仿宋" panose="02010609060101010101" pitchFamily="49" charset="-122"/>
                <a:ea typeface="仿宋" panose="02010609060101010101" pitchFamily="49" charset="-122"/>
              </a:rPr>
              <a:t>段映射表，每个作业一个，实现逻辑段到物理内存区的映射</a:t>
            </a:r>
          </a:p>
        </p:txBody>
      </p:sp>
      <p:sp>
        <p:nvSpPr>
          <p:cNvPr id="15"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37695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5" name="Picture 5">
            <a:extLst>
              <a:ext uri="{FF2B5EF4-FFF2-40B4-BE49-F238E27FC236}">
                <a16:creationId xmlns="" xmlns:a16="http://schemas.microsoft.com/office/drawing/2014/main" id="{4AD76B23-E83D-4B09-95FC-66F9BAC7BEB4}"/>
              </a:ext>
            </a:extLst>
          </p:cNvPr>
          <p:cNvPicPr>
            <a:picLocks noChangeAspect="1" noChangeArrowheads="1"/>
          </p:cNvPicPr>
          <p:nvPr/>
        </p:nvPicPr>
        <p:blipFill>
          <a:blip r:embed="rId2" cstate="print"/>
          <a:srcRect/>
          <a:stretch>
            <a:fillRect/>
          </a:stretch>
        </p:blipFill>
        <p:spPr bwMode="auto">
          <a:xfrm>
            <a:off x="916632" y="2797896"/>
            <a:ext cx="7334250" cy="2667000"/>
          </a:xfrm>
          <a:prstGeom prst="rect">
            <a:avLst/>
          </a:prstGeom>
          <a:noFill/>
          <a:ln w="9525">
            <a:noFill/>
            <a:miter lim="800000"/>
            <a:headEnd/>
            <a:tailEnd/>
          </a:ln>
        </p:spPr>
      </p:pic>
      <p:sp>
        <p:nvSpPr>
          <p:cNvPr id="18"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14122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graphicFrame>
        <p:nvGraphicFramePr>
          <p:cNvPr id="18" name="Object 3">
            <a:extLst>
              <a:ext uri="{FF2B5EF4-FFF2-40B4-BE49-F238E27FC236}">
                <a16:creationId xmlns="" xmlns:a16="http://schemas.microsoft.com/office/drawing/2014/main" id="{A9F9DCE2-B2FD-4CF5-B6FA-286CC5B025B9}"/>
              </a:ext>
            </a:extLst>
          </p:cNvPr>
          <p:cNvGraphicFramePr>
            <a:graphicFrameLocks noChangeAspect="1"/>
          </p:cNvGraphicFramePr>
          <p:nvPr>
            <p:extLst>
              <p:ext uri="{D42A27DB-BD31-4B8C-83A1-F6EECF244321}">
                <p14:modId xmlns:p14="http://schemas.microsoft.com/office/powerpoint/2010/main" val="940203905"/>
              </p:ext>
            </p:extLst>
          </p:nvPr>
        </p:nvGraphicFramePr>
        <p:xfrm>
          <a:off x="251520" y="1947827"/>
          <a:ext cx="8652818" cy="4623971"/>
        </p:xfrm>
        <a:graphic>
          <a:graphicData uri="http://schemas.openxmlformats.org/presentationml/2006/ole">
            <mc:AlternateContent xmlns:mc="http://schemas.openxmlformats.org/markup-compatibility/2006">
              <mc:Choice xmlns:v="urn:schemas-microsoft-com:vml" Requires="v">
                <p:oleObj spid="_x0000_s36898" name="VISIO" r:id="rId3" imgW="3449160" imgH="2153160" progId="">
                  <p:embed/>
                </p:oleObj>
              </mc:Choice>
              <mc:Fallback>
                <p:oleObj name="VISIO" r:id="rId3" imgW="3449160" imgH="2153160" progId="">
                  <p:embed/>
                  <p:pic>
                    <p:nvPicPr>
                      <p:cNvPr id="2355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947827"/>
                        <a:ext cx="8652818" cy="4623971"/>
                      </a:xfrm>
                      <a:prstGeom prst="rect">
                        <a:avLst/>
                      </a:prstGeom>
                      <a:solidFill>
                        <a:schemeClr val="tx1"/>
                      </a:solidFill>
                      <a:ln>
                        <a:noFill/>
                      </a:ln>
                      <a:effectLst/>
                    </p:spPr>
                  </p:pic>
                </p:oleObj>
              </mc:Fallback>
            </mc:AlternateContent>
          </a:graphicData>
        </a:graphic>
      </p:graphicFrame>
      <p:sp>
        <p:nvSpPr>
          <p:cNvPr id="15"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19923507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pic>
        <p:nvPicPr>
          <p:cNvPr id="12" name="Picture 4">
            <a:extLst>
              <a:ext uri="{FF2B5EF4-FFF2-40B4-BE49-F238E27FC236}">
                <a16:creationId xmlns="" xmlns:a16="http://schemas.microsoft.com/office/drawing/2014/main" id="{812A1E41-AC65-4A30-83AC-2116017BD4E0}"/>
              </a:ext>
            </a:extLst>
          </p:cNvPr>
          <p:cNvPicPr>
            <a:picLocks noChangeAspect="1" noChangeArrowheads="1"/>
          </p:cNvPicPr>
          <p:nvPr/>
        </p:nvPicPr>
        <p:blipFill>
          <a:blip r:embed="rId2" cstate="print"/>
          <a:srcRect/>
          <a:stretch>
            <a:fillRect/>
          </a:stretch>
        </p:blipFill>
        <p:spPr bwMode="auto">
          <a:xfrm>
            <a:off x="395537" y="1772816"/>
            <a:ext cx="8323070" cy="4860072"/>
          </a:xfrm>
          <a:prstGeom prst="rect">
            <a:avLst/>
          </a:prstGeom>
          <a:noFill/>
          <a:ln w="9525">
            <a:noFill/>
            <a:miter lim="800000"/>
            <a:headEnd/>
            <a:tailEnd/>
          </a:ln>
        </p:spPr>
      </p:pic>
      <p:sp>
        <p:nvSpPr>
          <p:cNvPr id="15"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2792142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sp>
        <p:nvSpPr>
          <p:cNvPr id="8" name="Rectangle 5">
            <a:extLst>
              <a:ext uri="{FF2B5EF4-FFF2-40B4-BE49-F238E27FC236}">
                <a16:creationId xmlns="" xmlns:a16="http://schemas.microsoft.com/office/drawing/2014/main" id="{5C8E7253-2ABB-465C-8B6D-C07A15976C95}"/>
              </a:ext>
            </a:extLst>
          </p:cNvPr>
          <p:cNvSpPr>
            <a:spLocks noChangeArrowheads="1"/>
          </p:cNvSpPr>
          <p:nvPr/>
        </p:nvSpPr>
        <p:spPr bwMode="auto">
          <a:xfrm>
            <a:off x="179513" y="2348880"/>
            <a:ext cx="3312368" cy="2485296"/>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1 #include &lt;</a:t>
            </a:r>
            <a:r>
              <a:rPr lang="en-US" altLang="zh-CN" sz="2000" b="1" dirty="0" err="1">
                <a:solidFill>
                  <a:schemeClr val="tx1"/>
                </a:solidFill>
                <a:latin typeface="Arial Unicode MS" pitchFamily="34" charset="-122"/>
                <a:ea typeface="Arial Unicode MS" pitchFamily="34" charset="-122"/>
                <a:cs typeface="Arial Unicode MS" pitchFamily="34" charset="-122"/>
              </a:rPr>
              <a:t>stdio.h</a:t>
            </a:r>
            <a:r>
              <a:rPr lang="en-US" altLang="zh-CN" sz="2000" b="1" dirty="0">
                <a:solidFill>
                  <a:schemeClr val="tx1"/>
                </a:solidFill>
                <a:latin typeface="Arial Unicode MS" pitchFamily="34" charset="-122"/>
                <a:ea typeface="Arial Unicode MS" pitchFamily="34" charset="-122"/>
                <a:cs typeface="Arial Unicode MS" pitchFamily="34" charset="-122"/>
              </a:rPr>
              <a:t>&gt;</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2 </a:t>
            </a:r>
            <a:r>
              <a:rPr lang="en-US" altLang="zh-CN" sz="2000" b="1" dirty="0" err="1">
                <a:solidFill>
                  <a:schemeClr val="tx1"/>
                </a:solidFill>
                <a:latin typeface="Arial Unicode MS" pitchFamily="34" charset="-122"/>
                <a:ea typeface="Arial Unicode MS" pitchFamily="34" charset="-122"/>
                <a:cs typeface="Arial Unicode MS" pitchFamily="34" charset="-122"/>
              </a:rPr>
              <a:t>int</a:t>
            </a:r>
            <a:r>
              <a:rPr lang="en-US" altLang="zh-CN" sz="2000" b="1" dirty="0">
                <a:solidFill>
                  <a:schemeClr val="tx1"/>
                </a:solidFill>
                <a:latin typeface="Arial Unicode MS" pitchFamily="34" charset="-122"/>
                <a:ea typeface="Arial Unicode MS" pitchFamily="34" charset="-122"/>
                <a:cs typeface="Arial Unicode MS" pitchFamily="34" charset="-122"/>
              </a:rPr>
              <a:t> main()</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3 {</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4 </a:t>
            </a:r>
            <a:r>
              <a:rPr lang="en-US" altLang="zh-CN" sz="2000" b="1" dirty="0" err="1">
                <a:solidFill>
                  <a:schemeClr val="tx1"/>
                </a:solidFill>
                <a:latin typeface="Arial Unicode MS" pitchFamily="34" charset="-122"/>
                <a:ea typeface="Arial Unicode MS" pitchFamily="34" charset="-122"/>
                <a:cs typeface="Arial Unicode MS" pitchFamily="34" charset="-122"/>
              </a:rPr>
              <a:t>printf</a:t>
            </a:r>
            <a:r>
              <a:rPr lang="en-US" altLang="zh-CN" sz="2000" b="1" dirty="0">
                <a:solidFill>
                  <a:schemeClr val="tx1"/>
                </a:solidFill>
                <a:latin typeface="Arial Unicode MS" pitchFamily="34" charset="-122"/>
                <a:ea typeface="Arial Unicode MS" pitchFamily="34" charset="-122"/>
                <a:cs typeface="Arial Unicode MS" pitchFamily="34" charset="-122"/>
              </a:rPr>
              <a:t>("hello, world\n");</a:t>
            </a:r>
          </a:p>
          <a:p>
            <a:pPr marL="342900" indent="-342900" algn="l" latinLnBrk="1">
              <a:lnSpc>
                <a:spcPts val="2100"/>
              </a:lnSpc>
              <a:spcBef>
                <a:spcPct val="50000"/>
              </a:spcBef>
              <a:spcAft>
                <a:spcPct val="35000"/>
              </a:spcAft>
            </a:pPr>
            <a:r>
              <a:rPr lang="en-US" altLang="zh-CN" sz="2000" b="1" dirty="0">
                <a:solidFill>
                  <a:schemeClr val="tx1"/>
                </a:solidFill>
                <a:latin typeface="Arial Unicode MS" pitchFamily="34" charset="-122"/>
                <a:ea typeface="Arial Unicode MS" pitchFamily="34" charset="-122"/>
                <a:cs typeface="Arial Unicode MS" pitchFamily="34" charset="-122"/>
              </a:rPr>
              <a:t>5 }</a:t>
            </a:r>
          </a:p>
        </p:txBody>
      </p:sp>
      <p:sp>
        <p:nvSpPr>
          <p:cNvPr id="9" name="Rectangle 6">
            <a:extLst>
              <a:ext uri="{FF2B5EF4-FFF2-40B4-BE49-F238E27FC236}">
                <a16:creationId xmlns="" xmlns:a16="http://schemas.microsoft.com/office/drawing/2014/main" id="{8F146900-8C68-46EE-AE63-8AA760FFDF79}"/>
              </a:ext>
            </a:extLst>
          </p:cNvPr>
          <p:cNvSpPr>
            <a:spLocks noChangeArrowheads="1"/>
          </p:cNvSpPr>
          <p:nvPr/>
        </p:nvSpPr>
        <p:spPr bwMode="auto">
          <a:xfrm>
            <a:off x="29111" y="5942940"/>
            <a:ext cx="3743845" cy="358775"/>
          </a:xfrm>
          <a:prstGeom prst="rect">
            <a:avLst/>
          </a:prstGeom>
          <a:noFill/>
          <a:ln w="19050" algn="ctr">
            <a:noFill/>
            <a:miter lim="800000"/>
            <a:headEnd/>
            <a:tailEnd/>
          </a:ln>
        </p:spPr>
        <p:txBody>
          <a:bodyPr wrap="square">
            <a:spAutoFit/>
          </a:bodyPr>
          <a:lstStyle/>
          <a:p>
            <a:pPr marL="342900" indent="-342900" latinLnBrk="1">
              <a:lnSpc>
                <a:spcPts val="2100"/>
              </a:lnSpc>
              <a:spcBef>
                <a:spcPct val="50000"/>
              </a:spcBef>
              <a:spcAft>
                <a:spcPct val="35000"/>
              </a:spcAft>
            </a:pPr>
            <a:r>
              <a:rPr lang="en-US" altLang="zh-CN" sz="2000" b="1" dirty="0">
                <a:solidFill>
                  <a:schemeClr val="accent2"/>
                </a:solidFill>
                <a:latin typeface="Arial Unicode MS" pitchFamily="34" charset="-122"/>
                <a:ea typeface="Arial Unicode MS" pitchFamily="34" charset="-122"/>
                <a:cs typeface="Arial Unicode MS" pitchFamily="34" charset="-122"/>
              </a:rPr>
              <a:t>Figure 1.1: The hello program.</a:t>
            </a:r>
          </a:p>
        </p:txBody>
      </p:sp>
      <p:sp>
        <p:nvSpPr>
          <p:cNvPr id="10" name="Rectangle 5">
            <a:extLst>
              <a:ext uri="{FF2B5EF4-FFF2-40B4-BE49-F238E27FC236}">
                <a16:creationId xmlns="" xmlns:a16="http://schemas.microsoft.com/office/drawing/2014/main" id="{0C081626-9DEE-4B70-93CB-DB85BF804022}"/>
              </a:ext>
            </a:extLst>
          </p:cNvPr>
          <p:cNvSpPr>
            <a:spLocks noChangeArrowheads="1"/>
          </p:cNvSpPr>
          <p:nvPr/>
        </p:nvSpPr>
        <p:spPr bwMode="auto">
          <a:xfrm>
            <a:off x="3686480" y="1196752"/>
            <a:ext cx="5278007" cy="5476884"/>
          </a:xfrm>
          <a:prstGeom prst="rect">
            <a:avLst/>
          </a:prstGeom>
          <a:noFill/>
          <a:ln w="19050" algn="ctr">
            <a:noFill/>
            <a:miter lim="800000"/>
            <a:headEnd/>
            <a:tailEnd/>
          </a:ln>
        </p:spPr>
        <p:txBody>
          <a:bodyPr wrap="square">
            <a:spAutoFit/>
          </a:bodyPr>
          <a:lstStyle/>
          <a:p>
            <a:pPr marL="342900" indent="-342900" algn="l" latinLnBrk="1">
              <a:lnSpc>
                <a:spcPts val="2100"/>
              </a:lnSpc>
              <a:spcBef>
                <a:spcPct val="50000"/>
              </a:spcBef>
              <a:spcAft>
                <a:spcPct val="35000"/>
              </a:spcAft>
            </a:pPr>
            <a:r>
              <a:rPr lang="en-US" altLang="zh-CN" sz="1800" b="1" dirty="0">
                <a:ea typeface="楷体_GB2312" pitchFamily="49" charset="-122"/>
              </a:rPr>
              <a:t>1  # </a:t>
            </a:r>
            <a:r>
              <a:rPr lang="en-US" altLang="zh-CN" sz="1800" b="1" dirty="0" err="1">
                <a:ea typeface="楷体_GB2312" pitchFamily="49" charset="-122"/>
              </a:rPr>
              <a:t>i</a:t>
            </a:r>
            <a:r>
              <a:rPr lang="en-US" altLang="zh-CN" sz="1800" b="1" dirty="0">
                <a:ea typeface="楷体_GB2312" pitchFamily="49" charset="-122"/>
              </a:rPr>
              <a:t> n c l u d e &lt;</a:t>
            </a:r>
            <a:r>
              <a:rPr lang="en-US" altLang="zh-CN" sz="1800" b="1" dirty="0" err="1">
                <a:ea typeface="楷体_GB2312" pitchFamily="49" charset="-122"/>
              </a:rPr>
              <a:t>sp</a:t>
            </a:r>
            <a:r>
              <a:rPr lang="en-US" altLang="zh-CN" sz="1800" b="1" dirty="0">
                <a:ea typeface="楷体_GB2312" pitchFamily="49" charset="-122"/>
              </a:rPr>
              <a:t>&gt; &lt; s t d </a:t>
            </a:r>
            <a:r>
              <a:rPr lang="en-US" altLang="zh-CN" sz="1800" b="1" dirty="0" err="1">
                <a:ea typeface="楷体_GB2312" pitchFamily="49" charset="-122"/>
              </a:rPr>
              <a:t>i</a:t>
            </a:r>
            <a:r>
              <a:rPr lang="en-US" altLang="zh-CN" sz="1800" b="1" dirty="0">
                <a:ea typeface="楷体_GB2312" pitchFamily="49" charset="-122"/>
              </a:rPr>
              <a:t> o . h &gt; \n \n </a:t>
            </a:r>
          </a:p>
          <a:p>
            <a:pPr marL="342900" indent="-342900" algn="l" latinLnBrk="1">
              <a:lnSpc>
                <a:spcPts val="2100"/>
              </a:lnSpc>
              <a:spcBef>
                <a:spcPct val="50000"/>
              </a:spcBef>
              <a:spcAft>
                <a:spcPct val="35000"/>
              </a:spcAft>
            </a:pPr>
            <a:r>
              <a:rPr lang="en-US" altLang="zh-CN" sz="1800" b="1" dirty="0">
                <a:ea typeface="楷体_GB2312" pitchFamily="49" charset="-122"/>
              </a:rPr>
              <a:t>35 105 110 99 108 117 100 101 32 60 115 116 100 105 111 46</a:t>
            </a:r>
          </a:p>
          <a:p>
            <a:pPr marL="342900" indent="-342900" algn="l" latinLnBrk="1">
              <a:lnSpc>
                <a:spcPts val="2100"/>
              </a:lnSpc>
              <a:spcBef>
                <a:spcPct val="50000"/>
              </a:spcBef>
              <a:spcAft>
                <a:spcPct val="35000"/>
              </a:spcAft>
            </a:pPr>
            <a:r>
              <a:rPr lang="en-US" altLang="zh-CN" sz="1800" b="1" dirty="0">
                <a:ea typeface="楷体_GB2312" pitchFamily="49" charset="-122"/>
              </a:rPr>
              <a:t>2  </a:t>
            </a:r>
            <a:r>
              <a:rPr lang="en-US" altLang="zh-CN" sz="1800" b="1" dirty="0" err="1">
                <a:ea typeface="楷体_GB2312" pitchFamily="49" charset="-122"/>
              </a:rPr>
              <a:t>i</a:t>
            </a:r>
            <a:r>
              <a:rPr lang="en-US" altLang="zh-CN" sz="1800" b="1" dirty="0">
                <a:ea typeface="楷体_GB2312" pitchFamily="49" charset="-122"/>
              </a:rPr>
              <a:t> n t &lt;</a:t>
            </a:r>
            <a:r>
              <a:rPr lang="en-US" altLang="zh-CN" sz="1800" b="1" dirty="0" err="1">
                <a:ea typeface="楷体_GB2312" pitchFamily="49" charset="-122"/>
              </a:rPr>
              <a:t>sp</a:t>
            </a:r>
            <a:r>
              <a:rPr lang="en-US" altLang="zh-CN" sz="1800" b="1" dirty="0">
                <a:ea typeface="楷体_GB2312" pitchFamily="49" charset="-122"/>
              </a:rPr>
              <a:t>&gt; m a </a:t>
            </a:r>
            <a:r>
              <a:rPr lang="en-US" altLang="zh-CN" sz="1800" b="1" dirty="0" err="1">
                <a:ea typeface="楷体_GB2312" pitchFamily="49" charset="-122"/>
              </a:rPr>
              <a:t>i</a:t>
            </a:r>
            <a:r>
              <a:rPr lang="en-US" altLang="zh-CN" sz="1800" b="1" dirty="0">
                <a:ea typeface="楷体_GB2312" pitchFamily="49" charset="-122"/>
              </a:rPr>
              <a:t> n ( ) \n {\n &lt;</a:t>
            </a:r>
            <a:r>
              <a:rPr lang="en-US" altLang="zh-CN" sz="1800" b="1" dirty="0" err="1">
                <a:ea typeface="楷体_GB2312" pitchFamily="49" charset="-122"/>
              </a:rPr>
              <a:t>sp</a:t>
            </a:r>
            <a:r>
              <a:rPr lang="en-US" altLang="zh-CN" sz="1800" b="1" dirty="0">
                <a:ea typeface="楷体_GB2312" pitchFamily="49" charset="-122"/>
              </a:rPr>
              <a:t>&gt; &lt;</a:t>
            </a:r>
            <a:r>
              <a:rPr lang="en-US" altLang="zh-CN" sz="1800" b="1" dirty="0" err="1">
                <a:ea typeface="楷体_GB2312" pitchFamily="49" charset="-122"/>
              </a:rPr>
              <a:t>sp</a:t>
            </a:r>
            <a:r>
              <a:rPr lang="en-US" altLang="zh-CN" sz="1800" b="1" dirty="0">
                <a:ea typeface="楷体_GB2312" pitchFamily="49" charset="-122"/>
              </a:rPr>
              <a:t>&gt; &lt;</a:t>
            </a:r>
            <a:r>
              <a:rPr lang="en-US" altLang="zh-CN" sz="1800" b="1" dirty="0" err="1">
                <a:ea typeface="楷体_GB2312" pitchFamily="49" charset="-122"/>
              </a:rPr>
              <a:t>sp</a:t>
            </a:r>
            <a:r>
              <a:rPr lang="en-US" altLang="zh-CN" sz="1800" b="1" dirty="0">
                <a:ea typeface="楷体_GB2312" pitchFamily="49" charset="-122"/>
              </a:rPr>
              <a:t>&gt; &lt;</a:t>
            </a:r>
            <a:r>
              <a:rPr lang="en-US" altLang="zh-CN" sz="1800" b="1" dirty="0" err="1">
                <a:ea typeface="楷体_GB2312" pitchFamily="49" charset="-122"/>
              </a:rPr>
              <a:t>sp</a:t>
            </a:r>
            <a:r>
              <a:rPr lang="en-US" altLang="zh-CN" sz="1800" b="1" dirty="0">
                <a:ea typeface="楷体_GB2312" pitchFamily="49" charset="-122"/>
              </a:rPr>
              <a:t>&gt; </a:t>
            </a:r>
          </a:p>
          <a:p>
            <a:pPr marL="342900" indent="-342900" algn="l" latinLnBrk="1">
              <a:lnSpc>
                <a:spcPts val="2100"/>
              </a:lnSpc>
              <a:spcBef>
                <a:spcPct val="50000"/>
              </a:spcBef>
              <a:spcAft>
                <a:spcPct val="35000"/>
              </a:spcAft>
            </a:pPr>
            <a:r>
              <a:rPr lang="en-US" altLang="zh-CN" sz="1800" b="1" dirty="0">
                <a:ea typeface="楷体_GB2312" pitchFamily="49" charset="-122"/>
              </a:rPr>
              <a:t>104 62 10 10 105 110 116 32 109 97 105 110 40 41 10 123</a:t>
            </a:r>
          </a:p>
          <a:p>
            <a:pPr marL="342900" indent="-342900" algn="l" latinLnBrk="1">
              <a:lnSpc>
                <a:spcPts val="2100"/>
              </a:lnSpc>
              <a:spcBef>
                <a:spcPct val="50000"/>
              </a:spcBef>
              <a:spcAft>
                <a:spcPct val="35000"/>
              </a:spcAft>
            </a:pPr>
            <a:r>
              <a:rPr lang="en-US" altLang="zh-CN" sz="1800" b="1" dirty="0">
                <a:ea typeface="楷体_GB2312" pitchFamily="49" charset="-122"/>
              </a:rPr>
              <a:t>4  p r </a:t>
            </a:r>
            <a:r>
              <a:rPr lang="en-US" altLang="zh-CN" sz="1800" b="1" dirty="0" err="1">
                <a:ea typeface="楷体_GB2312" pitchFamily="49" charset="-122"/>
              </a:rPr>
              <a:t>i</a:t>
            </a:r>
            <a:r>
              <a:rPr lang="en-US" altLang="zh-CN" sz="1800" b="1" dirty="0">
                <a:ea typeface="楷体_GB2312" pitchFamily="49" charset="-122"/>
              </a:rPr>
              <a:t> n t f ( " h e </a:t>
            </a:r>
            <a:r>
              <a:rPr lang="en-US" altLang="zh-CN" sz="1800" b="1" dirty="0" err="1">
                <a:ea typeface="楷体_GB2312" pitchFamily="49" charset="-122"/>
              </a:rPr>
              <a:t>ll</a:t>
            </a:r>
            <a:r>
              <a:rPr lang="en-US" altLang="zh-CN" sz="1800" b="1" dirty="0">
                <a:ea typeface="楷体_GB2312" pitchFamily="49" charset="-122"/>
              </a:rPr>
              <a:t> o , &lt;</a:t>
            </a:r>
            <a:r>
              <a:rPr lang="en-US" altLang="zh-CN" sz="1800" b="1" dirty="0" err="1">
                <a:ea typeface="楷体_GB2312" pitchFamily="49" charset="-122"/>
              </a:rPr>
              <a:t>sp</a:t>
            </a:r>
            <a:r>
              <a:rPr lang="en-US" altLang="zh-CN" sz="1800" b="1" dirty="0">
                <a:ea typeface="楷体_GB2312" pitchFamily="49" charset="-122"/>
              </a:rPr>
              <a:t>&gt; w o r l d \ n " ) ; \n }</a:t>
            </a:r>
          </a:p>
          <a:p>
            <a:pPr marL="342900" indent="-342900" algn="l" latinLnBrk="1">
              <a:lnSpc>
                <a:spcPts val="2100"/>
              </a:lnSpc>
              <a:spcBef>
                <a:spcPct val="50000"/>
              </a:spcBef>
              <a:spcAft>
                <a:spcPct val="35000"/>
              </a:spcAft>
            </a:pPr>
            <a:r>
              <a:rPr lang="en-US" altLang="zh-CN" sz="1800" b="1" dirty="0">
                <a:ea typeface="楷体_GB2312" pitchFamily="49" charset="-122"/>
              </a:rPr>
              <a:t>10 32 32 32 32 112 114 105 110 116 102 40 34 104 101 108</a:t>
            </a:r>
          </a:p>
          <a:p>
            <a:pPr marL="342900" indent="-342900" algn="l" latinLnBrk="1">
              <a:lnSpc>
                <a:spcPts val="2100"/>
              </a:lnSpc>
              <a:spcBef>
                <a:spcPct val="50000"/>
              </a:spcBef>
              <a:spcAft>
                <a:spcPct val="35000"/>
              </a:spcAft>
            </a:pPr>
            <a:r>
              <a:rPr lang="en-US" altLang="zh-CN" sz="1800" b="1" dirty="0">
                <a:ea typeface="楷体_GB2312" pitchFamily="49" charset="-122"/>
              </a:rPr>
              <a:t>108 111 44 32 119 111 114 108 100 92 110 34 41 59 10 125</a:t>
            </a:r>
          </a:p>
          <a:p>
            <a:pPr marL="342900" indent="-342900" latinLnBrk="1">
              <a:lnSpc>
                <a:spcPts val="2100"/>
              </a:lnSpc>
              <a:spcBef>
                <a:spcPct val="50000"/>
              </a:spcBef>
              <a:spcAft>
                <a:spcPct val="35000"/>
              </a:spcAft>
            </a:pPr>
            <a:endParaRPr lang="en-US" altLang="zh-CN" sz="1800" dirty="0">
              <a:ea typeface="楷体_GB2312" pitchFamily="49" charset="-122"/>
            </a:endParaRPr>
          </a:p>
          <a:p>
            <a:pPr marL="342900" indent="-342900" latinLnBrk="1">
              <a:lnSpc>
                <a:spcPts val="2100"/>
              </a:lnSpc>
              <a:spcBef>
                <a:spcPct val="50000"/>
              </a:spcBef>
              <a:spcAft>
                <a:spcPct val="35000"/>
              </a:spcAft>
            </a:pPr>
            <a:r>
              <a:rPr lang="en-US" altLang="zh-CN" sz="1800" b="1" dirty="0">
                <a:solidFill>
                  <a:schemeClr val="accent2"/>
                </a:solidFill>
                <a:ea typeface="楷体_GB2312" pitchFamily="49" charset="-122"/>
              </a:rPr>
              <a:t>Figure 1.2: The ASCII text representation of </a:t>
            </a:r>
            <a:r>
              <a:rPr lang="en-US" altLang="zh-CN" sz="1800" b="1" dirty="0" err="1">
                <a:solidFill>
                  <a:schemeClr val="accent2"/>
                </a:solidFill>
                <a:ea typeface="楷体_GB2312" pitchFamily="49" charset="-122"/>
              </a:rPr>
              <a:t>hello.c</a:t>
            </a:r>
            <a:r>
              <a:rPr lang="en-US" altLang="zh-CN" sz="1800" b="1" dirty="0">
                <a:solidFill>
                  <a:schemeClr val="accent2"/>
                </a:solidFill>
                <a:ea typeface="楷体_GB2312" pitchFamily="49" charset="-122"/>
              </a:rPr>
              <a:t>.</a:t>
            </a:r>
          </a:p>
        </p:txBody>
      </p:sp>
    </p:spTree>
    <p:extLst>
      <p:ext uri="{BB962C8B-B14F-4D97-AF65-F5344CB8AC3E}">
        <p14:creationId xmlns:p14="http://schemas.microsoft.com/office/powerpoint/2010/main" val="84422216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graphicFrame>
        <p:nvGraphicFramePr>
          <p:cNvPr id="16" name="Object 5">
            <a:extLst>
              <a:ext uri="{FF2B5EF4-FFF2-40B4-BE49-F238E27FC236}">
                <a16:creationId xmlns="" xmlns:a16="http://schemas.microsoft.com/office/drawing/2014/main" id="{57AB433F-5D06-487B-8CDA-EC5438B84D20}"/>
              </a:ext>
            </a:extLst>
          </p:cNvPr>
          <p:cNvGraphicFramePr>
            <a:graphicFrameLocks noChangeAspect="1"/>
          </p:cNvGraphicFramePr>
          <p:nvPr>
            <p:extLst>
              <p:ext uri="{D42A27DB-BD31-4B8C-83A1-F6EECF244321}">
                <p14:modId xmlns:p14="http://schemas.microsoft.com/office/powerpoint/2010/main" val="781976030"/>
              </p:ext>
            </p:extLst>
          </p:nvPr>
        </p:nvGraphicFramePr>
        <p:xfrm>
          <a:off x="3779912" y="2144670"/>
          <a:ext cx="5285432" cy="3588586"/>
        </p:xfrm>
        <a:graphic>
          <a:graphicData uri="http://schemas.openxmlformats.org/presentationml/2006/ole">
            <mc:AlternateContent xmlns:mc="http://schemas.openxmlformats.org/markup-compatibility/2006">
              <mc:Choice xmlns:v="urn:schemas-microsoft-com:vml" Requires="v">
                <p:oleObj spid="_x0000_s37922" name="图片" r:id="rId3" imgW="4915080" imgH="3524400" progId="Word.Picture.8">
                  <p:embed/>
                </p:oleObj>
              </mc:Choice>
              <mc:Fallback>
                <p:oleObj name="图片" r:id="rId3" imgW="4915080" imgH="3524400" progId="Word.Picture.8">
                  <p:embed/>
                  <p:pic>
                    <p:nvPicPr>
                      <p:cNvPr id="2457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144670"/>
                        <a:ext cx="5285432" cy="3588586"/>
                      </a:xfrm>
                      <a:prstGeom prst="rect">
                        <a:avLst/>
                      </a:prstGeom>
                      <a:solidFill>
                        <a:schemeClr val="tx1"/>
                      </a:solidFill>
                      <a:ln>
                        <a:noFill/>
                      </a:ln>
                      <a:effectLst/>
                    </p:spPr>
                  </p:pic>
                </p:oleObj>
              </mc:Fallback>
            </mc:AlternateContent>
          </a:graphicData>
        </a:graphic>
      </p:graphicFrame>
      <p:sp>
        <p:nvSpPr>
          <p:cNvPr id="18" name="内容占位符 2">
            <a:extLst>
              <a:ext uri="{FF2B5EF4-FFF2-40B4-BE49-F238E27FC236}">
                <a16:creationId xmlns="" xmlns:a16="http://schemas.microsoft.com/office/drawing/2014/main" id="{99164A02-5713-4C1D-8042-4F2974E6B449}"/>
              </a:ext>
            </a:extLst>
          </p:cNvPr>
          <p:cNvSpPr txBox="1">
            <a:spLocks/>
          </p:cNvSpPr>
          <p:nvPr/>
        </p:nvSpPr>
        <p:spPr bwMode="auto">
          <a:xfrm>
            <a:off x="14711" y="2042498"/>
            <a:ext cx="3391412" cy="34838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914400" marR="0" lvl="1" indent="-4572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16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段式管理可以采用地址转换机制进行</a:t>
            </a:r>
            <a:r>
              <a:rPr kumimoji="0" lang="zh-CN" altLang="en-US" sz="1600" b="1" i="0" u="none" strike="noStrike" kern="0" cap="none" spc="0" normalizeH="0" baseline="0" noProof="0" dirty="0">
                <a:ln>
                  <a:noFill/>
                </a:ln>
                <a:effectLst/>
                <a:uLnTx/>
                <a:uFillTx/>
                <a:latin typeface="仿宋" panose="02010609060101010101" pitchFamily="49" charset="-122"/>
                <a:ea typeface="仿宋" panose="02010609060101010101" pitchFamily="49" charset="-122"/>
              </a:rPr>
              <a:t>越界保护和存取控制保护</a:t>
            </a:r>
          </a:p>
          <a:p>
            <a:pPr marL="914400" marR="0" lvl="1" indent="-4572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16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越界保护。段表控制寄存器中存放的段表长度、在段表中设置的段长可进行越界保护</a:t>
            </a:r>
          </a:p>
          <a:p>
            <a:pPr marL="914400" marR="0" lvl="1" indent="-457200" algn="l" defTabSz="914400" rtl="0" eaLnBrk="1" fontAlgn="base" latinLnBrk="0" hangingPunct="1">
              <a:lnSpc>
                <a:spcPct val="150000"/>
              </a:lnSpc>
              <a:spcBef>
                <a:spcPct val="20000"/>
              </a:spcBef>
              <a:spcAft>
                <a:spcPct val="0"/>
              </a:spcAft>
              <a:buClrTx/>
              <a:buSzTx/>
              <a:buFont typeface="+mj-lt"/>
              <a:buAutoNum type="arabicPeriod"/>
              <a:tabLst/>
              <a:defRPr/>
            </a:pPr>
            <a:r>
              <a:rPr kumimoji="0" lang="zh-CN" altLang="en-US" sz="16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存取控制保护。可在段表中设置存取权限项实现存取控制保护</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kumimoji="0" lang="zh-CN" altLang="en-US" sz="2400" b="0"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p:sp>
        <p:nvSpPr>
          <p:cNvPr id="19"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611560" y="-16332"/>
            <a:ext cx="6264275" cy="519113"/>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分段系统的基本原理</a:t>
            </a:r>
          </a:p>
        </p:txBody>
      </p:sp>
    </p:spTree>
    <p:extLst>
      <p:ext uri="{BB962C8B-B14F-4D97-AF65-F5344CB8AC3E}">
        <p14:creationId xmlns:p14="http://schemas.microsoft.com/office/powerpoint/2010/main" val="340907711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1" name="Text Box 2">
            <a:extLst>
              <a:ext uri="{FF2B5EF4-FFF2-40B4-BE49-F238E27FC236}">
                <a16:creationId xmlns="" xmlns:a16="http://schemas.microsoft.com/office/drawing/2014/main" id="{AE77476C-FD2F-4BB2-A87E-DD0F0B675AF9}"/>
              </a:ext>
            </a:extLst>
          </p:cNvPr>
          <p:cNvSpPr txBox="1">
            <a:spLocks noChangeArrowheads="1"/>
          </p:cNvSpPr>
          <p:nvPr/>
        </p:nvSpPr>
        <p:spPr bwMode="auto">
          <a:xfrm>
            <a:off x="11759" y="-2363"/>
            <a:ext cx="7728593" cy="646331"/>
          </a:xfrm>
          <a:prstGeom prst="rect">
            <a:avLst/>
          </a:prstGeom>
          <a:noFill/>
          <a:ln w="9525">
            <a:noFill/>
            <a:miter lim="800000"/>
            <a:headEnd/>
            <a:tailEnd/>
          </a:ln>
        </p:spPr>
        <p:txBody>
          <a:bodyPr/>
          <a:lstStyle>
            <a:defPPr>
              <a:defRPr lang="zh-CN"/>
            </a:defPPr>
            <a:lvl1pPr>
              <a:defRPr kumimoji="0" sz="36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分</a:t>
            </a:r>
            <a:r>
              <a:rPr lang="zh-CN" altLang="en-US" dirty="0"/>
              <a:t>页和分段的主要区别 </a:t>
            </a:r>
          </a:p>
        </p:txBody>
      </p:sp>
      <p:sp>
        <p:nvSpPr>
          <p:cNvPr id="12" name="Text Box 3">
            <a:extLst>
              <a:ext uri="{FF2B5EF4-FFF2-40B4-BE49-F238E27FC236}">
                <a16:creationId xmlns="" xmlns:a16="http://schemas.microsoft.com/office/drawing/2014/main" id="{D2B3D40F-97CC-4ED7-A2F1-1CC3EBB16311}"/>
              </a:ext>
            </a:extLst>
          </p:cNvPr>
          <p:cNvSpPr txBox="1">
            <a:spLocks noChangeArrowheads="1"/>
          </p:cNvSpPr>
          <p:nvPr/>
        </p:nvSpPr>
        <p:spPr bwMode="auto">
          <a:xfrm>
            <a:off x="479541" y="2086919"/>
            <a:ext cx="8458200" cy="569387"/>
          </a:xfrm>
          <a:prstGeom prst="rect">
            <a:avLst/>
          </a:prstGeom>
          <a:noFill/>
          <a:ln w="9525">
            <a:noFill/>
            <a:miter lim="800000"/>
            <a:headEnd/>
            <a:tailEnd/>
          </a:ln>
        </p:spPr>
        <p:txBody>
          <a:bodyPr>
            <a:spAutoFit/>
          </a:bodyPr>
          <a:lstStyle/>
          <a:p>
            <a:pPr algn="just">
              <a:lnSpc>
                <a:spcPct val="155000"/>
              </a:lnSpc>
              <a:spcBef>
                <a:spcPct val="50000"/>
              </a:spcBef>
              <a:buClr>
                <a:srgbClr val="CC0000"/>
              </a:buClr>
              <a:buFont typeface="Wingdings" pitchFamily="2" charset="2"/>
              <a:buNone/>
            </a:pPr>
            <a:r>
              <a:rPr lang="zh-CN" altLang="en-US" sz="2000" dirty="0">
                <a:solidFill>
                  <a:schemeClr val="tx1"/>
                </a:solidFill>
                <a:latin typeface="仿宋" panose="02010609060101010101" pitchFamily="49" charset="-122"/>
                <a:ea typeface="仿宋" panose="02010609060101010101" pitchFamily="49" charset="-122"/>
              </a:rPr>
              <a:t>共同点：</a:t>
            </a:r>
            <a:r>
              <a:rPr lang="zh-CN" altLang="en-US" sz="2000" b="1" dirty="0">
                <a:solidFill>
                  <a:srgbClr val="7030A0"/>
                </a:solidFill>
                <a:latin typeface="仿宋" panose="02010609060101010101" pitchFamily="49" charset="-122"/>
                <a:ea typeface="仿宋" panose="02010609060101010101" pitchFamily="49" charset="-122"/>
              </a:rPr>
              <a:t>离散分配</a:t>
            </a:r>
            <a:r>
              <a:rPr lang="zh-CN" altLang="en-US" sz="2000" dirty="0">
                <a:solidFill>
                  <a:schemeClr val="tx1"/>
                </a:solidFill>
                <a:latin typeface="仿宋" panose="02010609060101010101" pitchFamily="49" charset="-122"/>
                <a:ea typeface="仿宋" panose="02010609060101010101" pitchFamily="49" charset="-122"/>
              </a:rPr>
              <a:t>方式，通过</a:t>
            </a:r>
            <a:r>
              <a:rPr lang="zh-CN" altLang="en-US" sz="2000" b="1" dirty="0">
                <a:solidFill>
                  <a:srgbClr val="7030A0"/>
                </a:solidFill>
                <a:latin typeface="仿宋" panose="02010609060101010101" pitchFamily="49" charset="-122"/>
                <a:ea typeface="仿宋" panose="02010609060101010101" pitchFamily="49" charset="-122"/>
              </a:rPr>
              <a:t>地址映射机构</a:t>
            </a:r>
            <a:r>
              <a:rPr lang="zh-CN" altLang="en-US" sz="2000" dirty="0">
                <a:solidFill>
                  <a:schemeClr val="tx1"/>
                </a:solidFill>
                <a:latin typeface="仿宋" panose="02010609060101010101" pitchFamily="49" charset="-122"/>
                <a:ea typeface="仿宋" panose="02010609060101010101" pitchFamily="49" charset="-122"/>
              </a:rPr>
              <a:t>实现地址变换</a:t>
            </a:r>
          </a:p>
        </p:txBody>
      </p:sp>
      <p:sp>
        <p:nvSpPr>
          <p:cNvPr id="15" name="Text Box 3">
            <a:extLst>
              <a:ext uri="{FF2B5EF4-FFF2-40B4-BE49-F238E27FC236}">
                <a16:creationId xmlns="" xmlns:a16="http://schemas.microsoft.com/office/drawing/2014/main" id="{FAA81A0B-D3F2-4845-92F6-7CF1FE7A0A09}"/>
              </a:ext>
            </a:extLst>
          </p:cNvPr>
          <p:cNvSpPr txBox="1">
            <a:spLocks noChangeArrowheads="1"/>
          </p:cNvSpPr>
          <p:nvPr/>
        </p:nvSpPr>
        <p:spPr bwMode="auto">
          <a:xfrm>
            <a:off x="323528" y="3076684"/>
            <a:ext cx="8606031" cy="2862322"/>
          </a:xfrm>
          <a:prstGeom prst="rect">
            <a:avLst/>
          </a:prstGeom>
          <a:noFill/>
          <a:ln w="9525">
            <a:noFill/>
            <a:miter lim="800000"/>
            <a:headEnd/>
            <a:tailEnd/>
          </a:ln>
        </p:spPr>
        <p:txBody>
          <a:bodyPr wrap="square">
            <a:spAutoFit/>
          </a:bodyPr>
          <a:lstStyle/>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段是信息的</a:t>
            </a:r>
            <a:r>
              <a:rPr lang="zh-CN" altLang="en-US" sz="2000" b="1" dirty="0">
                <a:solidFill>
                  <a:srgbClr val="FF0000"/>
                </a:solidFill>
                <a:latin typeface="仿宋" panose="02010609060101010101" pitchFamily="49" charset="-122"/>
                <a:ea typeface="仿宋" panose="02010609060101010101" pitchFamily="49" charset="-122"/>
              </a:rPr>
              <a:t>逻辑</a:t>
            </a:r>
            <a:r>
              <a:rPr lang="zh-CN" altLang="en-US" sz="2000" dirty="0">
                <a:solidFill>
                  <a:schemeClr val="tx1"/>
                </a:solidFill>
                <a:latin typeface="仿宋" panose="02010609060101010101" pitchFamily="49" charset="-122"/>
                <a:ea typeface="仿宋" panose="02010609060101010101" pitchFamily="49" charset="-122"/>
              </a:rPr>
              <a:t>单位，用户可见，长度可变；页是信息的</a:t>
            </a:r>
            <a:r>
              <a:rPr lang="zh-CN" altLang="en-US" sz="2000" b="1" dirty="0">
                <a:solidFill>
                  <a:srgbClr val="FF0000"/>
                </a:solidFill>
                <a:latin typeface="仿宋" panose="02010609060101010101" pitchFamily="49" charset="-122"/>
                <a:ea typeface="仿宋" panose="02010609060101010101" pitchFamily="49" charset="-122"/>
              </a:rPr>
              <a:t>物理</a:t>
            </a:r>
            <a:r>
              <a:rPr lang="zh-CN" altLang="en-US" sz="2000" dirty="0">
                <a:solidFill>
                  <a:schemeClr val="tx1"/>
                </a:solidFill>
                <a:latin typeface="仿宋" panose="02010609060101010101" pitchFamily="49" charset="-122"/>
                <a:ea typeface="仿宋" panose="02010609060101010101" pitchFamily="49" charset="-122"/>
              </a:rPr>
              <a:t>单位，用户透明，长度固定</a:t>
            </a:r>
          </a:p>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段式：若干独立的逻辑空间构成进程的非连续逻辑空间，</a:t>
            </a:r>
            <a:r>
              <a:rPr lang="zh-CN" altLang="en-US" sz="2000" dirty="0">
                <a:solidFill>
                  <a:srgbClr val="FF0000"/>
                </a:solidFill>
                <a:latin typeface="仿宋" panose="02010609060101010101" pitchFamily="49" charset="-122"/>
                <a:ea typeface="仿宋" panose="02010609060101010101" pitchFamily="49" charset="-122"/>
              </a:rPr>
              <a:t>二维地址空间</a:t>
            </a:r>
            <a:r>
              <a:rPr lang="zh-CN" altLang="en-US" sz="2000" dirty="0">
                <a:solidFill>
                  <a:schemeClr val="tx1"/>
                </a:solidFill>
                <a:latin typeface="仿宋" panose="02010609060101010101" pitchFamily="49" charset="-122"/>
                <a:ea typeface="仿宋" panose="02010609060101010101" pitchFamily="49" charset="-122"/>
              </a:rPr>
              <a:t>；页式：</a:t>
            </a:r>
            <a:r>
              <a:rPr lang="zh-CN" altLang="en-US" sz="2000" b="1" dirty="0">
                <a:solidFill>
                  <a:srgbClr val="FF0000"/>
                </a:solidFill>
                <a:latin typeface="仿宋" panose="02010609060101010101" pitchFamily="49" charset="-122"/>
                <a:ea typeface="仿宋" panose="02010609060101010101" pitchFamily="49" charset="-122"/>
              </a:rPr>
              <a:t>一维地址空间</a:t>
            </a:r>
            <a:r>
              <a:rPr lang="zh-CN" altLang="en-US" sz="2000" dirty="0">
                <a:solidFill>
                  <a:srgbClr val="000000"/>
                </a:solidFill>
                <a:latin typeface="仿宋" panose="02010609060101010101" pitchFamily="49" charset="-122"/>
                <a:ea typeface="仿宋" panose="02010609060101010101" pitchFamily="49" charset="-122"/>
              </a:rPr>
              <a:t>。</a:t>
            </a:r>
          </a:p>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段式：物理空间不连续，但段内连续；页式：物理空间不连续。</a:t>
            </a:r>
          </a:p>
          <a:p>
            <a:pPr marL="457200" indent="-457200" algn="l">
              <a:lnSpc>
                <a:spcPct val="150000"/>
              </a:lnSpc>
              <a:buFont typeface="+mj-ea"/>
              <a:buAutoNum type="circleNumDbPlain"/>
            </a:pPr>
            <a:r>
              <a:rPr lang="zh-CN" altLang="en-US" sz="2000" dirty="0">
                <a:solidFill>
                  <a:schemeClr val="tx1"/>
                </a:solidFill>
                <a:latin typeface="仿宋" panose="02010609060101010101" pitchFamily="49" charset="-122"/>
                <a:ea typeface="仿宋" panose="02010609060101010101" pitchFamily="49" charset="-122"/>
              </a:rPr>
              <a:t> 分页是系统管理的需要；分段是为了更好满足用户的需要</a:t>
            </a:r>
          </a:p>
        </p:txBody>
      </p:sp>
      <p:sp>
        <p:nvSpPr>
          <p:cNvPr id="16" name="Text Box 3">
            <a:extLst>
              <a:ext uri="{FF2B5EF4-FFF2-40B4-BE49-F238E27FC236}">
                <a16:creationId xmlns="" xmlns:a16="http://schemas.microsoft.com/office/drawing/2014/main" id="{5DFD8E7B-FEEE-4653-A14A-8B278D60A55F}"/>
              </a:ext>
            </a:extLst>
          </p:cNvPr>
          <p:cNvSpPr txBox="1">
            <a:spLocks noChangeArrowheads="1"/>
          </p:cNvSpPr>
          <p:nvPr/>
        </p:nvSpPr>
        <p:spPr bwMode="auto">
          <a:xfrm>
            <a:off x="471359" y="2517166"/>
            <a:ext cx="8458200" cy="569387"/>
          </a:xfrm>
          <a:prstGeom prst="rect">
            <a:avLst/>
          </a:prstGeom>
          <a:noFill/>
          <a:ln w="9525">
            <a:noFill/>
            <a:miter lim="800000"/>
            <a:headEnd/>
            <a:tailEnd/>
          </a:ln>
        </p:spPr>
        <p:txBody>
          <a:bodyPr>
            <a:spAutoFit/>
          </a:bodyPr>
          <a:lstStyle/>
          <a:p>
            <a:pPr algn="just">
              <a:lnSpc>
                <a:spcPct val="155000"/>
              </a:lnSpc>
              <a:spcBef>
                <a:spcPct val="50000"/>
              </a:spcBef>
              <a:buClr>
                <a:srgbClr val="CC0000"/>
              </a:buClr>
              <a:buFont typeface="Wingdings" pitchFamily="2" charset="2"/>
              <a:buNone/>
            </a:pPr>
            <a:r>
              <a:rPr lang="zh-CN" altLang="en-US" sz="2000" dirty="0">
                <a:solidFill>
                  <a:schemeClr val="tx1"/>
                </a:solidFill>
                <a:latin typeface="仿宋" panose="02010609060101010101" pitchFamily="49" charset="-122"/>
                <a:ea typeface="仿宋" panose="02010609060101010101" pitchFamily="49" charset="-122"/>
              </a:rPr>
              <a:t>主要区别：</a:t>
            </a:r>
          </a:p>
        </p:txBody>
      </p:sp>
    </p:spTree>
    <p:extLst>
      <p:ext uri="{BB962C8B-B14F-4D97-AF65-F5344CB8AC3E}">
        <p14:creationId xmlns:p14="http://schemas.microsoft.com/office/powerpoint/2010/main" val="42255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build="p"/>
      <p:bldP spid="1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sp>
        <p:nvSpPr>
          <p:cNvPr id="11" name="Rectangle 8">
            <a:extLst>
              <a:ext uri="{FF2B5EF4-FFF2-40B4-BE49-F238E27FC236}">
                <a16:creationId xmlns="" xmlns:a16="http://schemas.microsoft.com/office/drawing/2014/main" id="{C5164646-B2F0-4768-B9A3-1D2A17292AF9}"/>
              </a:ext>
            </a:extLst>
          </p:cNvPr>
          <p:cNvSpPr txBox="1">
            <a:spLocks noChangeArrowheads="1"/>
          </p:cNvSpPr>
          <p:nvPr/>
        </p:nvSpPr>
        <p:spPr bwMode="auto">
          <a:xfrm>
            <a:off x="445442" y="2431432"/>
            <a:ext cx="8229600"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14350" indent="-457200" eaLnBrk="1" hangingPunct="1">
              <a:lnSpc>
                <a:spcPct val="150000"/>
              </a:lnSpc>
              <a:buFont typeface="Wingdings" pitchFamily="2" charset="2"/>
              <a:buChar char="u"/>
            </a:pPr>
            <a:r>
              <a:rPr kumimoji="0" lang="zh-CN" altLang="en-US" sz="2400" kern="0" dirty="0">
                <a:latin typeface="黑体" pitchFamily="2" charset="-122"/>
                <a:ea typeface="黑体" pitchFamily="2" charset="-122"/>
              </a:rPr>
              <a:t>由于用户的共享要求是以段为单位的，所以段式管理的信息共享</a:t>
            </a:r>
            <a:r>
              <a:rPr kumimoji="0" lang="zh-CN" altLang="en-US" sz="2400" b="1" kern="0" dirty="0">
                <a:solidFill>
                  <a:srgbClr val="FFC000"/>
                </a:solidFill>
                <a:latin typeface="黑体" pitchFamily="2" charset="-122"/>
                <a:ea typeface="黑体" pitchFamily="2" charset="-122"/>
              </a:rPr>
              <a:t>较易实现。</a:t>
            </a:r>
          </a:p>
          <a:p>
            <a:pPr marL="533400" indent="-533400" eaLnBrk="1" hangingPunct="1">
              <a:lnSpc>
                <a:spcPct val="150000"/>
              </a:lnSpc>
              <a:buFont typeface="Wingdings" pitchFamily="2" charset="2"/>
              <a:buChar char="u"/>
            </a:pPr>
            <a:endParaRPr kumimoji="0" lang="en-US" altLang="zh-CN" sz="2400" b="1" kern="0" dirty="0">
              <a:solidFill>
                <a:srgbClr val="A50021"/>
              </a:solidFill>
              <a:latin typeface="黑体" pitchFamily="2" charset="-122"/>
              <a:ea typeface="黑体" pitchFamily="2" charset="-122"/>
            </a:endParaRPr>
          </a:p>
        </p:txBody>
      </p:sp>
      <p:pic>
        <p:nvPicPr>
          <p:cNvPr id="12" name="Picture 4">
            <a:extLst>
              <a:ext uri="{FF2B5EF4-FFF2-40B4-BE49-F238E27FC236}">
                <a16:creationId xmlns="" xmlns:a16="http://schemas.microsoft.com/office/drawing/2014/main" id="{635E5822-A2F0-4E71-93AC-D6132B188412}"/>
              </a:ext>
            </a:extLst>
          </p:cNvPr>
          <p:cNvPicPr>
            <a:picLocks noChangeAspect="1" noChangeArrowheads="1"/>
          </p:cNvPicPr>
          <p:nvPr/>
        </p:nvPicPr>
        <p:blipFill>
          <a:blip r:embed="rId2" cstate="print"/>
          <a:srcRect/>
          <a:stretch>
            <a:fillRect/>
          </a:stretch>
        </p:blipFill>
        <p:spPr bwMode="auto">
          <a:xfrm>
            <a:off x="4139952" y="3070921"/>
            <a:ext cx="4848274" cy="3603203"/>
          </a:xfrm>
          <a:prstGeom prst="rect">
            <a:avLst/>
          </a:prstGeom>
          <a:noFill/>
          <a:ln w="19050" algn="ctr">
            <a:noFill/>
            <a:miter lim="800000"/>
            <a:headEnd/>
            <a:tailEnd/>
          </a:ln>
        </p:spPr>
      </p:pic>
      <p:sp>
        <p:nvSpPr>
          <p:cNvPr id="15" name="Rectangle 5">
            <a:extLst>
              <a:ext uri="{FF2B5EF4-FFF2-40B4-BE49-F238E27FC236}">
                <a16:creationId xmlns="" xmlns:a16="http://schemas.microsoft.com/office/drawing/2014/main" id="{65DF95E5-5460-4021-8801-C2ABEDCDEC57}"/>
              </a:ext>
            </a:extLst>
          </p:cNvPr>
          <p:cNvSpPr>
            <a:spLocks noChangeArrowheads="1"/>
          </p:cNvSpPr>
          <p:nvPr/>
        </p:nvSpPr>
        <p:spPr bwMode="auto">
          <a:xfrm>
            <a:off x="1259632" y="3770240"/>
            <a:ext cx="2088232" cy="584775"/>
          </a:xfrm>
          <a:prstGeom prst="rect">
            <a:avLst/>
          </a:prstGeom>
          <a:noFill/>
          <a:ln w="9525">
            <a:noFill/>
            <a:miter lim="800000"/>
            <a:headEnd/>
            <a:tailEnd/>
          </a:ln>
        </p:spPr>
        <p:txBody>
          <a:bodyPr wrap="square">
            <a:spAutoFit/>
          </a:bodyPr>
          <a:lstStyle/>
          <a:p>
            <a:pPr algn="l"/>
            <a:r>
              <a:rPr kumimoji="0" lang="zh-CN" altLang="en-US" sz="3200" b="1" dirty="0">
                <a:solidFill>
                  <a:srgbClr val="FFC000"/>
                </a:solidFill>
                <a:latin typeface="Arial" charset="0"/>
              </a:rPr>
              <a:t>段的共享</a:t>
            </a:r>
          </a:p>
        </p:txBody>
      </p:sp>
    </p:spTree>
    <p:extLst>
      <p:ext uri="{BB962C8B-B14F-4D97-AF65-F5344CB8AC3E}">
        <p14:creationId xmlns:p14="http://schemas.microsoft.com/office/powerpoint/2010/main" val="11559970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sp>
        <p:nvSpPr>
          <p:cNvPr id="11" name="Rectangle 3">
            <a:extLst>
              <a:ext uri="{FF2B5EF4-FFF2-40B4-BE49-F238E27FC236}">
                <a16:creationId xmlns="" xmlns:a16="http://schemas.microsoft.com/office/drawing/2014/main" id="{87DC1F17-80F7-42B0-9C61-DED626BD125D}"/>
              </a:ext>
            </a:extLst>
          </p:cNvPr>
          <p:cNvSpPr>
            <a:spLocks noChangeArrowheads="1"/>
          </p:cNvSpPr>
          <p:nvPr/>
        </p:nvSpPr>
        <p:spPr bwMode="auto">
          <a:xfrm>
            <a:off x="539552" y="2443422"/>
            <a:ext cx="2160588" cy="650255"/>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nchorCtr="1">
            <a:norm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实例分析</a:t>
            </a:r>
          </a:p>
        </p:txBody>
      </p:sp>
      <p:sp>
        <p:nvSpPr>
          <p:cNvPr id="12" name="Rectangle 4">
            <a:extLst>
              <a:ext uri="{FF2B5EF4-FFF2-40B4-BE49-F238E27FC236}">
                <a16:creationId xmlns="" xmlns:a16="http://schemas.microsoft.com/office/drawing/2014/main" id="{5E7023A1-1C55-4E9B-B898-582A3E060C9C}"/>
              </a:ext>
            </a:extLst>
          </p:cNvPr>
          <p:cNvSpPr>
            <a:spLocks noChangeArrowheads="1"/>
          </p:cNvSpPr>
          <p:nvPr/>
        </p:nvSpPr>
        <p:spPr bwMode="auto">
          <a:xfrm>
            <a:off x="611560" y="3363736"/>
            <a:ext cx="7488832" cy="2862322"/>
          </a:xfrm>
          <a:prstGeom prst="rect">
            <a:avLst/>
          </a:prstGeom>
          <a:noFill/>
          <a:ln w="9525">
            <a:noFill/>
            <a:miter lim="800000"/>
            <a:headEnd/>
            <a:tailEnd/>
          </a:ln>
        </p:spPr>
        <p:txBody>
          <a:bodyPr wrap="square">
            <a:spAutoFit/>
          </a:bodyPr>
          <a:lstStyle/>
          <a:p>
            <a:pPr algn="l">
              <a:lnSpc>
                <a:spcPct val="150000"/>
              </a:lnSpc>
            </a:pPr>
            <a:r>
              <a:rPr lang="zh-CN" altLang="en-US" dirty="0">
                <a:solidFill>
                  <a:schemeClr val="tx1"/>
                </a:solidFill>
                <a:latin typeface="黑体" pitchFamily="2" charset="-122"/>
                <a:ea typeface="黑体" pitchFamily="2" charset="-122"/>
              </a:rPr>
              <a:t>一个多用户系统，可容纳</a:t>
            </a:r>
            <a:r>
              <a:rPr lang="en-US" altLang="zh-CN" dirty="0">
                <a:solidFill>
                  <a:schemeClr val="tx1"/>
                </a:solidFill>
                <a:latin typeface="黑体" pitchFamily="2" charset="-122"/>
                <a:ea typeface="黑体" pitchFamily="2" charset="-122"/>
              </a:rPr>
              <a:t>40</a:t>
            </a:r>
            <a:r>
              <a:rPr lang="zh-CN" altLang="en-US" dirty="0">
                <a:solidFill>
                  <a:schemeClr val="tx1"/>
                </a:solidFill>
                <a:latin typeface="黑体" pitchFamily="2" charset="-122"/>
                <a:ea typeface="黑体" pitchFamily="2" charset="-122"/>
              </a:rPr>
              <a:t>个用户，他们都执行一个文本编辑程序，文本编辑程序有</a:t>
            </a:r>
            <a:r>
              <a:rPr lang="en-US" altLang="zh-CN" b="1" dirty="0">
                <a:solidFill>
                  <a:srgbClr val="FFC000"/>
                </a:solidFill>
                <a:latin typeface="黑体" pitchFamily="2" charset="-122"/>
                <a:ea typeface="黑体" pitchFamily="2" charset="-122"/>
              </a:rPr>
              <a:t>160KB</a:t>
            </a:r>
            <a:r>
              <a:rPr lang="zh-CN" altLang="en-US" b="1" dirty="0">
                <a:solidFill>
                  <a:srgbClr val="FFC000"/>
                </a:solidFill>
                <a:latin typeface="黑体" pitchFamily="2" charset="-122"/>
                <a:ea typeface="黑体" pitchFamily="2" charset="-122"/>
              </a:rPr>
              <a:t>的代码</a:t>
            </a:r>
            <a:r>
              <a:rPr lang="zh-CN" altLang="en-US" dirty="0">
                <a:solidFill>
                  <a:schemeClr val="tx1"/>
                </a:solidFill>
                <a:latin typeface="黑体" pitchFamily="2" charset="-122"/>
                <a:ea typeface="黑体" pitchFamily="2" charset="-122"/>
              </a:rPr>
              <a:t>和另外</a:t>
            </a:r>
            <a:r>
              <a:rPr lang="en-US" altLang="zh-CN" dirty="0">
                <a:solidFill>
                  <a:schemeClr val="tx1"/>
                </a:solidFill>
                <a:latin typeface="黑体" pitchFamily="2" charset="-122"/>
                <a:ea typeface="黑体" pitchFamily="2" charset="-122"/>
              </a:rPr>
              <a:t>40KB</a:t>
            </a:r>
            <a:r>
              <a:rPr lang="zh-CN" altLang="en-US" dirty="0">
                <a:solidFill>
                  <a:schemeClr val="tx1"/>
                </a:solidFill>
                <a:latin typeface="黑体" pitchFamily="2" charset="-122"/>
                <a:ea typeface="黑体" pitchFamily="2" charset="-122"/>
              </a:rPr>
              <a:t>的数据区，请分别用分页存储（</a:t>
            </a:r>
            <a:r>
              <a:rPr lang="zh-CN" altLang="en-US" b="1" dirty="0">
                <a:solidFill>
                  <a:srgbClr val="FFC000"/>
                </a:solidFill>
                <a:latin typeface="黑体" pitchFamily="2" charset="-122"/>
                <a:ea typeface="黑体" pitchFamily="2" charset="-122"/>
              </a:rPr>
              <a:t>页面大小为</a:t>
            </a:r>
            <a:r>
              <a:rPr lang="en-US" altLang="zh-CN" b="1" dirty="0">
                <a:solidFill>
                  <a:srgbClr val="FFC000"/>
                </a:solidFill>
                <a:latin typeface="黑体" pitchFamily="2" charset="-122"/>
                <a:ea typeface="黑体" pitchFamily="2" charset="-122"/>
              </a:rPr>
              <a:t>4KB</a:t>
            </a:r>
            <a:r>
              <a:rPr lang="zh-CN" altLang="en-US" dirty="0">
                <a:solidFill>
                  <a:schemeClr val="tx1"/>
                </a:solidFill>
                <a:latin typeface="黑体" pitchFamily="2" charset="-122"/>
                <a:ea typeface="黑体" pitchFamily="2" charset="-122"/>
              </a:rPr>
              <a:t>）和分段存储方式来说明各进程的页表和段表结构以及它们是如何实现信息共享的。</a:t>
            </a:r>
          </a:p>
        </p:txBody>
      </p:sp>
    </p:spTree>
    <p:extLst>
      <p:ext uri="{BB962C8B-B14F-4D97-AF65-F5344CB8AC3E}">
        <p14:creationId xmlns:p14="http://schemas.microsoft.com/office/powerpoint/2010/main" val="165573611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graphicFrame>
        <p:nvGraphicFramePr>
          <p:cNvPr id="15" name="Object 4">
            <a:extLst>
              <a:ext uri="{FF2B5EF4-FFF2-40B4-BE49-F238E27FC236}">
                <a16:creationId xmlns="" xmlns:a16="http://schemas.microsoft.com/office/drawing/2014/main" id="{39FC6C71-05F5-4776-93D0-B387E85930DA}"/>
              </a:ext>
            </a:extLst>
          </p:cNvPr>
          <p:cNvGraphicFramePr>
            <a:graphicFrameLocks noChangeAspect="1"/>
          </p:cNvGraphicFramePr>
          <p:nvPr>
            <p:extLst>
              <p:ext uri="{D42A27DB-BD31-4B8C-83A1-F6EECF244321}">
                <p14:modId xmlns:p14="http://schemas.microsoft.com/office/powerpoint/2010/main" val="673845748"/>
              </p:ext>
            </p:extLst>
          </p:nvPr>
        </p:nvGraphicFramePr>
        <p:xfrm>
          <a:off x="2843808" y="2070343"/>
          <a:ext cx="5689327" cy="4323249"/>
        </p:xfrm>
        <a:graphic>
          <a:graphicData uri="http://schemas.openxmlformats.org/presentationml/2006/ole">
            <mc:AlternateContent xmlns:mc="http://schemas.openxmlformats.org/markup-compatibility/2006">
              <mc:Choice xmlns:v="urn:schemas-microsoft-com:vml" Requires="v">
                <p:oleObj spid="_x0000_s38946" name="图片" r:id="rId3" imgW="4581360" imgH="4076640" progId="Word.Picture.8">
                  <p:embed/>
                </p:oleObj>
              </mc:Choice>
              <mc:Fallback>
                <p:oleObj name="图片" r:id="rId3" imgW="4581360" imgH="4076640" progId="Word.Picture.8">
                  <p:embed/>
                  <p:pic>
                    <p:nvPicPr>
                      <p:cNvPr id="256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070343"/>
                        <a:ext cx="5689327" cy="4323249"/>
                      </a:xfrm>
                      <a:prstGeom prst="rect">
                        <a:avLst/>
                      </a:prstGeom>
                      <a:solidFill>
                        <a:schemeClr val="tx1"/>
                      </a:solidFill>
                      <a:ln>
                        <a:noFill/>
                      </a:ln>
                      <a:effectLst/>
                    </p:spPr>
                  </p:pic>
                </p:oleObj>
              </mc:Fallback>
            </mc:AlternateContent>
          </a:graphicData>
        </a:graphic>
      </p:graphicFrame>
      <p:sp>
        <p:nvSpPr>
          <p:cNvPr id="16" name="Rectangle 5">
            <a:extLst>
              <a:ext uri="{FF2B5EF4-FFF2-40B4-BE49-F238E27FC236}">
                <a16:creationId xmlns="" xmlns:a16="http://schemas.microsoft.com/office/drawing/2014/main" id="{90801137-824A-4BC5-B1F0-083B51308620}"/>
              </a:ext>
            </a:extLst>
          </p:cNvPr>
          <p:cNvSpPr>
            <a:spLocks noChangeArrowheads="1"/>
          </p:cNvSpPr>
          <p:nvPr/>
        </p:nvSpPr>
        <p:spPr bwMode="auto">
          <a:xfrm>
            <a:off x="211336" y="3052949"/>
            <a:ext cx="2684462" cy="519112"/>
          </a:xfrm>
          <a:prstGeom prst="rect">
            <a:avLst/>
          </a:prstGeom>
          <a:noFill/>
          <a:ln w="9525">
            <a:noFill/>
            <a:miter lim="800000"/>
            <a:headEnd/>
            <a:tailEnd/>
          </a:ln>
        </p:spPr>
        <p:txBody>
          <a:bodyPr wrap="none">
            <a:spAutoFit/>
          </a:bodyPr>
          <a:lstStyle/>
          <a:p>
            <a:pPr algn="l" latinLnBrk="1"/>
            <a:r>
              <a:rPr lang="zh-CN" altLang="en-US" sz="2800" b="1" dirty="0">
                <a:solidFill>
                  <a:srgbClr val="FFC000"/>
                </a:solidFill>
                <a:latin typeface="Arial" charset="0"/>
                <a:ea typeface="黑体" pitchFamily="2" charset="-122"/>
              </a:rPr>
              <a:t>分页中实现共享</a:t>
            </a:r>
          </a:p>
        </p:txBody>
      </p:sp>
    </p:spTree>
    <p:extLst>
      <p:ext uri="{BB962C8B-B14F-4D97-AF65-F5344CB8AC3E}">
        <p14:creationId xmlns:p14="http://schemas.microsoft.com/office/powerpoint/2010/main" val="339867898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0" name="Text Box 2">
            <a:extLst>
              <a:ext uri="{FF2B5EF4-FFF2-40B4-BE49-F238E27FC236}">
                <a16:creationId xmlns="" xmlns:a16="http://schemas.microsoft.com/office/drawing/2014/main" id="{4708D300-6934-405A-B0F6-CABAB52A7742}"/>
              </a:ext>
            </a:extLst>
          </p:cNvPr>
          <p:cNvSpPr txBox="1">
            <a:spLocks noChangeArrowheads="1"/>
          </p:cNvSpPr>
          <p:nvPr/>
        </p:nvSpPr>
        <p:spPr bwMode="auto">
          <a:xfrm>
            <a:off x="211336" y="1654250"/>
            <a:ext cx="6264275" cy="519113"/>
          </a:xfrm>
          <a:prstGeom prst="rect">
            <a:avLst/>
          </a:prstGeom>
          <a:noFill/>
          <a:ln w="9525" algn="ctr">
            <a:noFill/>
            <a:miter lim="800000"/>
            <a:headEnd/>
            <a:tailEnd/>
          </a:ln>
        </p:spPr>
        <p:txBody>
          <a:bodyPr anchor="ctr"/>
          <a:lstStyle/>
          <a:p>
            <a:pPr algn="l"/>
            <a:r>
              <a:rPr lang="zh-CN" altLang="en-US" sz="3200" b="1" dirty="0">
                <a:solidFill>
                  <a:srgbClr val="FF0000"/>
                </a:solidFill>
                <a:latin typeface="黑体" pitchFamily="2" charset="-122"/>
                <a:ea typeface="黑体" pitchFamily="2" charset="-122"/>
              </a:rPr>
              <a:t>信息共享</a:t>
            </a:r>
            <a:endParaRPr kumimoji="0" lang="zh-CN" altLang="en-US" sz="3200" b="1" dirty="0">
              <a:solidFill>
                <a:srgbClr val="FF0000"/>
              </a:solidFill>
              <a:latin typeface="黑体" pitchFamily="2" charset="-122"/>
              <a:ea typeface="黑体" pitchFamily="2" charset="-122"/>
            </a:endParaRPr>
          </a:p>
        </p:txBody>
      </p:sp>
      <p:graphicFrame>
        <p:nvGraphicFramePr>
          <p:cNvPr id="11" name="Object 4">
            <a:extLst>
              <a:ext uri="{FF2B5EF4-FFF2-40B4-BE49-F238E27FC236}">
                <a16:creationId xmlns="" xmlns:a16="http://schemas.microsoft.com/office/drawing/2014/main" id="{FE7210AC-506A-426E-8B32-F0D6872D3510}"/>
              </a:ext>
            </a:extLst>
          </p:cNvPr>
          <p:cNvGraphicFramePr>
            <a:graphicFrameLocks noChangeAspect="1"/>
          </p:cNvGraphicFramePr>
          <p:nvPr>
            <p:extLst>
              <p:ext uri="{D42A27DB-BD31-4B8C-83A1-F6EECF244321}">
                <p14:modId xmlns:p14="http://schemas.microsoft.com/office/powerpoint/2010/main" val="3412486736"/>
              </p:ext>
            </p:extLst>
          </p:nvPr>
        </p:nvGraphicFramePr>
        <p:xfrm>
          <a:off x="1979712" y="2983201"/>
          <a:ext cx="7056437" cy="3336925"/>
        </p:xfrm>
        <a:graphic>
          <a:graphicData uri="http://schemas.openxmlformats.org/presentationml/2006/ole">
            <mc:AlternateContent xmlns:mc="http://schemas.openxmlformats.org/markup-compatibility/2006">
              <mc:Choice xmlns:v="urn:schemas-microsoft-com:vml" Requires="v">
                <p:oleObj spid="_x0000_s39970" name="图片" r:id="rId3" imgW="4010040" imgH="1895400" progId="Word.Picture.8">
                  <p:embed/>
                </p:oleObj>
              </mc:Choice>
              <mc:Fallback>
                <p:oleObj name="图片" r:id="rId3" imgW="4010040" imgH="1895400" progId="Word.Picture.8">
                  <p:embed/>
                  <p:pic>
                    <p:nvPicPr>
                      <p:cNvPr id="266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983201"/>
                        <a:ext cx="7056437" cy="3336925"/>
                      </a:xfrm>
                      <a:prstGeom prst="rect">
                        <a:avLst/>
                      </a:prstGeom>
                      <a:solidFill>
                        <a:schemeClr val="tx1"/>
                      </a:solidFill>
                      <a:ln>
                        <a:noFill/>
                      </a:ln>
                      <a:effectLst/>
                    </p:spPr>
                  </p:pic>
                </p:oleObj>
              </mc:Fallback>
            </mc:AlternateContent>
          </a:graphicData>
        </a:graphic>
      </p:graphicFrame>
      <p:sp>
        <p:nvSpPr>
          <p:cNvPr id="12" name="Rectangle 6">
            <a:extLst>
              <a:ext uri="{FF2B5EF4-FFF2-40B4-BE49-F238E27FC236}">
                <a16:creationId xmlns="" xmlns:a16="http://schemas.microsoft.com/office/drawing/2014/main" id="{A75C611A-D6EA-40EE-B4BA-30511432438F}"/>
              </a:ext>
            </a:extLst>
          </p:cNvPr>
          <p:cNvSpPr>
            <a:spLocks noChangeArrowheads="1"/>
          </p:cNvSpPr>
          <p:nvPr/>
        </p:nvSpPr>
        <p:spPr bwMode="auto">
          <a:xfrm>
            <a:off x="174823" y="2349992"/>
            <a:ext cx="3168650" cy="519112"/>
          </a:xfrm>
          <a:prstGeom prst="rect">
            <a:avLst/>
          </a:prstGeom>
          <a:noFill/>
          <a:ln w="9525" algn="ctr">
            <a:noFill/>
            <a:miter lim="800000"/>
            <a:headEnd/>
            <a:tailEnd/>
          </a:ln>
        </p:spPr>
        <p:txBody>
          <a:bodyPr>
            <a:spAutoFit/>
          </a:bodyPr>
          <a:lstStyle/>
          <a:p>
            <a:pPr algn="l" latinLnBrk="1"/>
            <a:r>
              <a:rPr lang="zh-CN" altLang="en-US" sz="2800" b="1" dirty="0">
                <a:solidFill>
                  <a:srgbClr val="FFC000"/>
                </a:solidFill>
                <a:latin typeface="Arial" charset="0"/>
                <a:ea typeface="黑体" pitchFamily="2" charset="-122"/>
              </a:rPr>
              <a:t>分段中实现共享</a:t>
            </a:r>
          </a:p>
        </p:txBody>
      </p:sp>
    </p:spTree>
    <p:extLst>
      <p:ext uri="{BB962C8B-B14F-4D97-AF65-F5344CB8AC3E}">
        <p14:creationId xmlns:p14="http://schemas.microsoft.com/office/powerpoint/2010/main" val="111124842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3" name="组合 12">
            <a:extLst>
              <a:ext uri="{FF2B5EF4-FFF2-40B4-BE49-F238E27FC236}">
                <a16:creationId xmlns="" xmlns:a16="http://schemas.microsoft.com/office/drawing/2014/main" id="{7F469ADD-7195-451C-A16E-E221210F64C9}"/>
              </a:ext>
            </a:extLst>
          </p:cNvPr>
          <p:cNvGrpSpPr/>
          <p:nvPr/>
        </p:nvGrpSpPr>
        <p:grpSpPr>
          <a:xfrm>
            <a:off x="11759" y="1268760"/>
            <a:ext cx="9132240" cy="345135"/>
            <a:chOff x="2992693" y="878200"/>
            <a:chExt cx="6085995" cy="504056"/>
          </a:xfrm>
          <a:solidFill>
            <a:schemeClr val="bg2">
              <a:lumMod val="50000"/>
            </a:schemeClr>
          </a:solidFill>
        </p:grpSpPr>
        <p:sp>
          <p:nvSpPr>
            <p:cNvPr id="14" name="剪去单角的矩形 3">
              <a:extLst>
                <a:ext uri="{FF2B5EF4-FFF2-40B4-BE49-F238E27FC236}">
                  <a16:creationId xmlns="" xmlns:a16="http://schemas.microsoft.com/office/drawing/2014/main" id="{C33653C3-AC8F-460E-9281-C733C1F15EF1}"/>
                </a:ext>
              </a:extLst>
            </p:cNvPr>
            <p:cNvSpPr/>
            <p:nvPr/>
          </p:nvSpPr>
          <p:spPr>
            <a:xfrm>
              <a:off x="2992693" y="878200"/>
              <a:ext cx="3031244"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7" name="剪去单角的矩形 4">
              <a:extLst>
                <a:ext uri="{FF2B5EF4-FFF2-40B4-BE49-F238E27FC236}">
                  <a16:creationId xmlns="" xmlns:a16="http://schemas.microsoft.com/office/drawing/2014/main" id="{9B3D51DE-2BFB-4EA9-8C04-5770081B1DA7}"/>
                </a:ext>
              </a:extLst>
            </p:cNvPr>
            <p:cNvSpPr/>
            <p:nvPr/>
          </p:nvSpPr>
          <p:spPr>
            <a:xfrm>
              <a:off x="6039608" y="878200"/>
              <a:ext cx="303908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grpSp>
      <p:sp>
        <p:nvSpPr>
          <p:cNvPr id="11" name="Text Box 2">
            <a:extLst>
              <a:ext uri="{FF2B5EF4-FFF2-40B4-BE49-F238E27FC236}">
                <a16:creationId xmlns="" xmlns:a16="http://schemas.microsoft.com/office/drawing/2014/main" id="{E571A2EA-79EC-44B0-A9AE-58FCD0CFDFE4}"/>
              </a:ext>
            </a:extLst>
          </p:cNvPr>
          <p:cNvSpPr txBox="1">
            <a:spLocks noChangeArrowheads="1"/>
          </p:cNvSpPr>
          <p:nvPr/>
        </p:nvSpPr>
        <p:spPr bwMode="auto">
          <a:xfrm>
            <a:off x="59631" y="1716615"/>
            <a:ext cx="5424337" cy="579438"/>
          </a:xfrm>
          <a:prstGeom prst="rect">
            <a:avLst/>
          </a:prstGeom>
          <a:noFill/>
          <a:ln w="9525" algn="ctr">
            <a:noFill/>
            <a:miter lim="800000"/>
            <a:headEnd/>
            <a:tailEnd/>
          </a:ln>
        </p:spPr>
        <p:txBody>
          <a:bodyPr anchor="ctr"/>
          <a:lstStyle/>
          <a:p>
            <a:r>
              <a:rPr lang="zh-CN" altLang="en-US" sz="3200" b="1" dirty="0">
                <a:solidFill>
                  <a:srgbClr val="FF0000"/>
                </a:solidFill>
                <a:latin typeface="黑体" pitchFamily="2" charset="-122"/>
                <a:ea typeface="黑体" pitchFamily="2" charset="-122"/>
              </a:rPr>
              <a:t>分段存储管理方案的评价</a:t>
            </a:r>
          </a:p>
        </p:txBody>
      </p:sp>
      <p:pic>
        <p:nvPicPr>
          <p:cNvPr id="12" name="Picture 3">
            <a:extLst>
              <a:ext uri="{FF2B5EF4-FFF2-40B4-BE49-F238E27FC236}">
                <a16:creationId xmlns="" xmlns:a16="http://schemas.microsoft.com/office/drawing/2014/main" id="{2622944C-2949-4436-B560-F338A3A98574}"/>
              </a:ext>
            </a:extLst>
          </p:cNvPr>
          <p:cNvPicPr>
            <a:picLocks noChangeAspect="1" noChangeArrowheads="1"/>
          </p:cNvPicPr>
          <p:nvPr/>
        </p:nvPicPr>
        <p:blipFill>
          <a:blip r:embed="rId2" cstate="print"/>
          <a:srcRect/>
          <a:stretch>
            <a:fillRect/>
          </a:stretch>
        </p:blipFill>
        <p:spPr bwMode="auto">
          <a:xfrm>
            <a:off x="1370316" y="2486608"/>
            <a:ext cx="6426882" cy="4064205"/>
          </a:xfrm>
          <a:prstGeom prst="rect">
            <a:avLst/>
          </a:prstGeom>
          <a:noFill/>
          <a:ln w="9525">
            <a:noFill/>
            <a:miter lim="800000"/>
            <a:headEnd/>
            <a:tailEnd/>
          </a:ln>
        </p:spPr>
      </p:pic>
    </p:spTree>
    <p:extLst>
      <p:ext uri="{BB962C8B-B14F-4D97-AF65-F5344CB8AC3E}">
        <p14:creationId xmlns:p14="http://schemas.microsoft.com/office/powerpoint/2010/main" val="271717568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8" name="Rectangle 4">
            <a:extLst>
              <a:ext uri="{FF2B5EF4-FFF2-40B4-BE49-F238E27FC236}">
                <a16:creationId xmlns="" xmlns:a16="http://schemas.microsoft.com/office/drawing/2014/main" id="{FAE17F16-E56C-487B-929D-0D9A86213F02}"/>
              </a:ext>
            </a:extLst>
          </p:cNvPr>
          <p:cNvSpPr>
            <a:spLocks noChangeArrowheads="1"/>
          </p:cNvSpPr>
          <p:nvPr/>
        </p:nvSpPr>
        <p:spPr bwMode="auto">
          <a:xfrm>
            <a:off x="947590" y="2171955"/>
            <a:ext cx="7272338" cy="4247317"/>
          </a:xfrm>
          <a:prstGeom prst="rect">
            <a:avLst/>
          </a:prstGeom>
          <a:noFill/>
          <a:ln w="9525">
            <a:noFill/>
            <a:miter lim="800000"/>
            <a:headEnd/>
            <a:tailEnd/>
          </a:ln>
        </p:spPr>
        <p:txBody>
          <a:bodyPr>
            <a:spAutoFit/>
          </a:bodyPr>
          <a:lstStyle/>
          <a:p>
            <a:pPr algn="l">
              <a:lnSpc>
                <a:spcPct val="150000"/>
              </a:lnSpc>
              <a:buFont typeface="Wingdings" pitchFamily="2" charset="2"/>
              <a:buChar char="l"/>
            </a:pPr>
            <a:r>
              <a:rPr kumimoji="0" lang="en-US" altLang="zh-CN" sz="2000" b="1" dirty="0">
                <a:solidFill>
                  <a:schemeClr val="tx1"/>
                </a:solidFill>
                <a:latin typeface="黑体" pitchFamily="2" charset="-122"/>
                <a:ea typeface="黑体" pitchFamily="2" charset="-122"/>
              </a:rPr>
              <a:t> </a:t>
            </a:r>
            <a:r>
              <a:rPr kumimoji="0" lang="zh-CN" altLang="en-US" sz="2000" b="1" dirty="0">
                <a:solidFill>
                  <a:schemeClr val="tx1"/>
                </a:solidFill>
                <a:latin typeface="黑体" pitchFamily="2" charset="-122"/>
                <a:ea typeface="黑体" pitchFamily="2" charset="-122"/>
              </a:rPr>
              <a:t> 分段结构具有逻辑上清晰的优点，但它的一个致命弱点是每个段必须占据主存储器的连续区域，于是，要装入一个分段时可能要移动已在主存储器中的信息。</a:t>
            </a:r>
            <a:endParaRPr kumimoji="0" lang="en-US" altLang="zh-CN" sz="2000" b="1" dirty="0">
              <a:solidFill>
                <a:schemeClr val="tx1"/>
              </a:solidFill>
              <a:latin typeface="黑体" pitchFamily="2" charset="-122"/>
              <a:ea typeface="黑体" pitchFamily="2" charset="-122"/>
            </a:endParaRP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为了克服这个缺点，可兼用分段和分页的方法，构成</a:t>
            </a:r>
            <a:r>
              <a:rPr kumimoji="0" lang="zh-CN" altLang="en-US" sz="2000" b="1" dirty="0">
                <a:solidFill>
                  <a:srgbClr val="FFC000"/>
                </a:solidFill>
                <a:latin typeface="黑体" pitchFamily="2" charset="-122"/>
                <a:ea typeface="黑体" pitchFamily="2" charset="-122"/>
              </a:rPr>
              <a:t>段页式存储管理。</a:t>
            </a:r>
            <a:endParaRPr kumimoji="0" lang="en-US" altLang="zh-CN" sz="2000" b="1" dirty="0">
              <a:solidFill>
                <a:srgbClr val="FFC000"/>
              </a:solidFill>
              <a:latin typeface="黑体" pitchFamily="2" charset="-122"/>
              <a:ea typeface="黑体" pitchFamily="2" charset="-122"/>
            </a:endParaRP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每个作业仍按逻辑分段，但对每一段不是按单一的连续整体存放到存储器中，而是把每个段再分成若干个页面，每一段不必占据连续的主存空间，可把它按页存放在不连续的主存块中。</a:t>
            </a:r>
          </a:p>
        </p:txBody>
      </p:sp>
    </p:spTree>
    <p:extLst>
      <p:ext uri="{BB962C8B-B14F-4D97-AF65-F5344CB8AC3E}">
        <p14:creationId xmlns:p14="http://schemas.microsoft.com/office/powerpoint/2010/main" val="135966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1. </a:t>
            </a:r>
            <a:r>
              <a:rPr lang="zh-CN" altLang="en-US" sz="2800" b="1" dirty="0">
                <a:solidFill>
                  <a:srgbClr val="FFC000"/>
                </a:solidFill>
                <a:latin typeface="Arial" charset="0"/>
                <a:ea typeface="黑体" pitchFamily="2" charset="-122"/>
              </a:rPr>
              <a:t>基本原理 </a:t>
            </a:r>
          </a:p>
        </p:txBody>
      </p:sp>
      <p:sp>
        <p:nvSpPr>
          <p:cNvPr id="14" name="Rectangle 7">
            <a:extLst>
              <a:ext uri="{FF2B5EF4-FFF2-40B4-BE49-F238E27FC236}">
                <a16:creationId xmlns="" xmlns:a16="http://schemas.microsoft.com/office/drawing/2014/main" id="{0CEB36CE-2AE6-48B8-A689-43071F6E9043}"/>
              </a:ext>
            </a:extLst>
          </p:cNvPr>
          <p:cNvSpPr txBox="1">
            <a:spLocks noChangeArrowheads="1"/>
          </p:cNvSpPr>
          <p:nvPr/>
        </p:nvSpPr>
        <p:spPr bwMode="auto">
          <a:xfrm>
            <a:off x="468959" y="2922284"/>
            <a:ext cx="8229600" cy="28829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逻辑地址空间分段，段内分页，内存分块（页框），存储管理的分配单位是：物理块（页框）</a:t>
            </a:r>
          </a:p>
          <a:p>
            <a:pPr eaLnBrk="1" hangingPunct="1">
              <a:lnSpc>
                <a:spcPct val="150000"/>
              </a:lnSpc>
              <a:buFont typeface="Wingdings" pitchFamily="2" charset="2"/>
              <a:buChar char="l"/>
            </a:pPr>
            <a:r>
              <a:rPr kumimoji="0" lang="zh-CN" altLang="en-US" sz="2400" kern="0" dirty="0">
                <a:latin typeface="黑体" pitchFamily="2" charset="-122"/>
                <a:ea typeface="黑体" pitchFamily="2" charset="-122"/>
              </a:rPr>
              <a:t>地址结构：</a:t>
            </a:r>
            <a:r>
              <a:rPr kumimoji="0" lang="zh-CN" altLang="en-US" sz="2400" b="1" kern="0" dirty="0">
                <a:solidFill>
                  <a:srgbClr val="FFC000"/>
                </a:solidFill>
                <a:latin typeface="黑体" pitchFamily="2" charset="-122"/>
                <a:ea typeface="黑体" pitchFamily="2" charset="-122"/>
              </a:rPr>
              <a:t>段号，页号，页内偏移地址。</a:t>
            </a:r>
          </a:p>
          <a:p>
            <a:pPr eaLnBrk="1" hangingPunct="1">
              <a:lnSpc>
                <a:spcPct val="150000"/>
              </a:lnSpc>
              <a:buFont typeface="Wingdings" pitchFamily="2" charset="2"/>
              <a:buChar char="l"/>
            </a:pPr>
            <a:r>
              <a:rPr kumimoji="0" lang="zh-CN" altLang="en-US" sz="2400" b="1" kern="0" dirty="0">
                <a:solidFill>
                  <a:srgbClr val="CC00FF"/>
                </a:solidFill>
                <a:latin typeface="黑体" pitchFamily="2" charset="-122"/>
                <a:ea typeface="黑体" pitchFamily="2" charset="-122"/>
              </a:rPr>
              <a:t>每个作业一张段表，每段一张页表。</a:t>
            </a:r>
            <a:r>
              <a:rPr kumimoji="0" lang="zh-CN" altLang="en-US" sz="2400" kern="0" dirty="0">
                <a:latin typeface="黑体" pitchFamily="2" charset="-122"/>
                <a:ea typeface="黑体" pitchFamily="2" charset="-122"/>
              </a:rPr>
              <a:t>地址变换：先查段表，再查该段的页表。</a:t>
            </a:r>
          </a:p>
        </p:txBody>
      </p:sp>
    </p:spTree>
    <p:extLst>
      <p:ext uri="{BB962C8B-B14F-4D97-AF65-F5344CB8AC3E}">
        <p14:creationId xmlns:p14="http://schemas.microsoft.com/office/powerpoint/2010/main" val="407188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1. </a:t>
            </a:r>
            <a:r>
              <a:rPr lang="zh-CN" altLang="en-US" sz="2800" b="1" dirty="0">
                <a:solidFill>
                  <a:srgbClr val="FFC000"/>
                </a:solidFill>
                <a:latin typeface="Arial" charset="0"/>
                <a:ea typeface="黑体" pitchFamily="2" charset="-122"/>
              </a:rPr>
              <a:t>基本原理 </a:t>
            </a:r>
          </a:p>
        </p:txBody>
      </p:sp>
      <p:pic>
        <p:nvPicPr>
          <p:cNvPr id="17" name="Picture 2" descr="http://a0.att.hudong.com/44/22/01200000028787134374220920285.jpg">
            <a:extLst>
              <a:ext uri="{FF2B5EF4-FFF2-40B4-BE49-F238E27FC236}">
                <a16:creationId xmlns="" xmlns:a16="http://schemas.microsoft.com/office/drawing/2014/main" id="{12E9C071-E29A-4029-84B9-37A61214D36C}"/>
              </a:ext>
            </a:extLst>
          </p:cNvPr>
          <p:cNvPicPr>
            <a:picLocks noChangeAspect="1" noChangeArrowheads="1"/>
          </p:cNvPicPr>
          <p:nvPr/>
        </p:nvPicPr>
        <p:blipFill>
          <a:blip r:embed="rId2" cstate="print"/>
          <a:srcRect/>
          <a:stretch>
            <a:fillRect/>
          </a:stretch>
        </p:blipFill>
        <p:spPr bwMode="auto">
          <a:xfrm>
            <a:off x="2610381" y="2622426"/>
            <a:ext cx="5640759" cy="3266848"/>
          </a:xfrm>
          <a:prstGeom prst="rect">
            <a:avLst/>
          </a:prstGeom>
          <a:noFill/>
        </p:spPr>
      </p:pic>
      <p:sp>
        <p:nvSpPr>
          <p:cNvPr id="18" name="Text Box 3">
            <a:extLst>
              <a:ext uri="{FF2B5EF4-FFF2-40B4-BE49-F238E27FC236}">
                <a16:creationId xmlns="" xmlns:a16="http://schemas.microsoft.com/office/drawing/2014/main" id="{7E71FC70-FB36-4A51-8CF0-C02133953A3D}"/>
              </a:ext>
            </a:extLst>
          </p:cNvPr>
          <p:cNvSpPr txBox="1">
            <a:spLocks noChangeArrowheads="1"/>
          </p:cNvSpPr>
          <p:nvPr/>
        </p:nvSpPr>
        <p:spPr bwMode="auto">
          <a:xfrm>
            <a:off x="4031179" y="6025790"/>
            <a:ext cx="2799164"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C000"/>
                </a:solidFill>
                <a:effectLst/>
                <a:uLnTx/>
                <a:uFillTx/>
              </a:rPr>
              <a:t>作业地址空间和地址结构 </a:t>
            </a:r>
          </a:p>
        </p:txBody>
      </p:sp>
    </p:spTree>
    <p:extLst>
      <p:ext uri="{BB962C8B-B14F-4D97-AF65-F5344CB8AC3E}">
        <p14:creationId xmlns:p14="http://schemas.microsoft.com/office/powerpoint/2010/main" val="4184259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latin typeface="华文楷体" panose="02010600040101010101" pitchFamily="2" charset="-122"/>
                <a:ea typeface="华文楷体" panose="02010600040101010101" pitchFamily="2" charset="-122"/>
              </a:rPr>
              <a:t>程序执行示例</a:t>
            </a:r>
          </a:p>
        </p:txBody>
      </p:sp>
      <p:pic>
        <p:nvPicPr>
          <p:cNvPr id="12" name="Picture 5">
            <a:extLst>
              <a:ext uri="{FF2B5EF4-FFF2-40B4-BE49-F238E27FC236}">
                <a16:creationId xmlns="" xmlns:a16="http://schemas.microsoft.com/office/drawing/2014/main" id="{926981AF-8821-4B94-93C6-31ED2282F437}"/>
              </a:ext>
            </a:extLst>
          </p:cNvPr>
          <p:cNvPicPr>
            <a:picLocks noChangeAspect="1" noChangeArrowheads="1"/>
          </p:cNvPicPr>
          <p:nvPr/>
        </p:nvPicPr>
        <p:blipFill>
          <a:blip r:embed="rId2" cstate="print"/>
          <a:srcRect/>
          <a:stretch>
            <a:fillRect/>
          </a:stretch>
        </p:blipFill>
        <p:spPr bwMode="auto">
          <a:xfrm>
            <a:off x="223374" y="1960540"/>
            <a:ext cx="8713788" cy="2454275"/>
          </a:xfrm>
          <a:prstGeom prst="rect">
            <a:avLst/>
          </a:prstGeom>
          <a:noFill/>
          <a:ln w="19050" algn="ctr">
            <a:noFill/>
            <a:miter lim="800000"/>
            <a:headEnd/>
            <a:tailEnd/>
          </a:ln>
        </p:spPr>
      </p:pic>
      <p:pic>
        <p:nvPicPr>
          <p:cNvPr id="13" name="Picture 6">
            <a:extLst>
              <a:ext uri="{FF2B5EF4-FFF2-40B4-BE49-F238E27FC236}">
                <a16:creationId xmlns="" xmlns:a16="http://schemas.microsoft.com/office/drawing/2014/main" id="{F344E7B8-38D3-4B1F-B8A0-76CDF5FB7469}"/>
              </a:ext>
            </a:extLst>
          </p:cNvPr>
          <p:cNvPicPr>
            <a:picLocks noChangeAspect="1" noChangeArrowheads="1"/>
          </p:cNvPicPr>
          <p:nvPr/>
        </p:nvPicPr>
        <p:blipFill>
          <a:blip r:embed="rId3" cstate="print"/>
          <a:srcRect/>
          <a:stretch>
            <a:fillRect/>
          </a:stretch>
        </p:blipFill>
        <p:spPr bwMode="auto">
          <a:xfrm>
            <a:off x="3582120" y="4939336"/>
            <a:ext cx="2196603" cy="880894"/>
          </a:xfrm>
          <a:prstGeom prst="rect">
            <a:avLst/>
          </a:prstGeom>
          <a:noFill/>
          <a:ln w="19050" algn="ctr">
            <a:noFill/>
            <a:miter lim="800000"/>
            <a:headEnd/>
            <a:tailEnd/>
          </a:ln>
        </p:spPr>
      </p:pic>
    </p:spTree>
    <p:extLst>
      <p:ext uri="{BB962C8B-B14F-4D97-AF65-F5344CB8AC3E}">
        <p14:creationId xmlns:p14="http://schemas.microsoft.com/office/powerpoint/2010/main" val="398889027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1. </a:t>
            </a:r>
            <a:r>
              <a:rPr lang="zh-CN" altLang="en-US" sz="2800" b="1" dirty="0">
                <a:solidFill>
                  <a:srgbClr val="FFC000"/>
                </a:solidFill>
                <a:latin typeface="Arial" charset="0"/>
                <a:ea typeface="黑体" pitchFamily="2" charset="-122"/>
              </a:rPr>
              <a:t>基本原理 </a:t>
            </a:r>
          </a:p>
        </p:txBody>
      </p:sp>
      <p:graphicFrame>
        <p:nvGraphicFramePr>
          <p:cNvPr id="14" name="Object 4">
            <a:extLst>
              <a:ext uri="{FF2B5EF4-FFF2-40B4-BE49-F238E27FC236}">
                <a16:creationId xmlns="" xmlns:a16="http://schemas.microsoft.com/office/drawing/2014/main" id="{C7E89A3C-E1B7-481E-8A2E-2CD67FB63430}"/>
              </a:ext>
            </a:extLst>
          </p:cNvPr>
          <p:cNvGraphicFramePr>
            <a:graphicFrameLocks noChangeAspect="1"/>
          </p:cNvGraphicFramePr>
          <p:nvPr>
            <p:extLst>
              <p:ext uri="{D42A27DB-BD31-4B8C-83A1-F6EECF244321}">
                <p14:modId xmlns:p14="http://schemas.microsoft.com/office/powerpoint/2010/main" val="3392508007"/>
              </p:ext>
            </p:extLst>
          </p:nvPr>
        </p:nvGraphicFramePr>
        <p:xfrm>
          <a:off x="2932906" y="2723171"/>
          <a:ext cx="5940570" cy="3317042"/>
        </p:xfrm>
        <a:graphic>
          <a:graphicData uri="http://schemas.openxmlformats.org/presentationml/2006/ole">
            <mc:AlternateContent xmlns:mc="http://schemas.openxmlformats.org/markup-compatibility/2006">
              <mc:Choice xmlns:v="urn:schemas-microsoft-com:vml" Requires="v">
                <p:oleObj spid="_x0000_s40994" name="图片" r:id="rId3" imgW="5610240" imgH="3133800" progId="Word.Picture.8">
                  <p:embed/>
                </p:oleObj>
              </mc:Choice>
              <mc:Fallback>
                <p:oleObj name="图片" r:id="rId3" imgW="5610240" imgH="3133800" progId="Word.Picture.8">
                  <p:embed/>
                  <p:pic>
                    <p:nvPicPr>
                      <p:cNvPr id="286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906" y="2723171"/>
                        <a:ext cx="5940570" cy="3317042"/>
                      </a:xfrm>
                      <a:prstGeom prst="rect">
                        <a:avLst/>
                      </a:prstGeom>
                      <a:solidFill>
                        <a:schemeClr val="tx1"/>
                      </a:solidFill>
                      <a:ln>
                        <a:noFill/>
                      </a:ln>
                      <a:effectLst/>
                    </p:spPr>
                  </p:pic>
                </p:oleObj>
              </mc:Fallback>
            </mc:AlternateContent>
          </a:graphicData>
        </a:graphic>
      </p:graphicFrame>
      <p:sp>
        <p:nvSpPr>
          <p:cNvPr id="19" name="Text Box 5">
            <a:extLst>
              <a:ext uri="{FF2B5EF4-FFF2-40B4-BE49-F238E27FC236}">
                <a16:creationId xmlns="" xmlns:a16="http://schemas.microsoft.com/office/drawing/2014/main" id="{CEA15F42-DA7F-41F7-896E-335477E2B5F2}"/>
              </a:ext>
            </a:extLst>
          </p:cNvPr>
          <p:cNvSpPr txBox="1">
            <a:spLocks noChangeArrowheads="1"/>
          </p:cNvSpPr>
          <p:nvPr/>
        </p:nvSpPr>
        <p:spPr bwMode="auto">
          <a:xfrm>
            <a:off x="3851920" y="5971008"/>
            <a:ext cx="3842719" cy="36933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rPr>
              <a:t>图   </a:t>
            </a:r>
            <a:r>
              <a:rPr kumimoji="0" lang="en-US" altLang="zh-CN" sz="1800" b="1" i="0" u="none" strike="noStrike" kern="0" cap="none" spc="0" normalizeH="0" baseline="0" noProof="0" dirty="0">
                <a:ln>
                  <a:noFill/>
                </a:ln>
                <a:solidFill>
                  <a:schemeClr val="tx1"/>
                </a:solidFill>
                <a:effectLst/>
                <a:uLnTx/>
                <a:uFillTx/>
              </a:rPr>
              <a:t> </a:t>
            </a:r>
            <a:r>
              <a:rPr kumimoji="0" lang="zh-CN" altLang="en-US" sz="1800" b="1" i="0" u="none" strike="noStrike" kern="0" cap="none" spc="0" normalizeH="0" baseline="0" noProof="0" dirty="0">
                <a:ln>
                  <a:noFill/>
                </a:ln>
                <a:solidFill>
                  <a:schemeClr val="tx1"/>
                </a:solidFill>
                <a:effectLst/>
                <a:uLnTx/>
                <a:uFillTx/>
              </a:rPr>
              <a:t>利用段表和页表实现地址映射 </a:t>
            </a:r>
          </a:p>
        </p:txBody>
      </p:sp>
      <p:sp>
        <p:nvSpPr>
          <p:cNvPr id="20" name="Text Box 6">
            <a:extLst>
              <a:ext uri="{FF2B5EF4-FFF2-40B4-BE49-F238E27FC236}">
                <a16:creationId xmlns="" xmlns:a16="http://schemas.microsoft.com/office/drawing/2014/main" id="{107417F1-FEEC-48A1-9D08-A4D95DC7BEA8}"/>
              </a:ext>
            </a:extLst>
          </p:cNvPr>
          <p:cNvSpPr txBox="1">
            <a:spLocks noChangeArrowheads="1"/>
          </p:cNvSpPr>
          <p:nvPr/>
        </p:nvSpPr>
        <p:spPr bwMode="auto">
          <a:xfrm>
            <a:off x="183679" y="3367723"/>
            <a:ext cx="2577308" cy="1631216"/>
          </a:xfrm>
          <a:prstGeom prst="rect">
            <a:avLst/>
          </a:prstGeom>
          <a:noFill/>
          <a:ln w="12700" cap="sq">
            <a:noFill/>
            <a:miter lim="800000"/>
            <a:headEnd type="none" w="sm" len="sm"/>
            <a:tailEnd type="none" w="sm" len="sm"/>
          </a:ln>
        </p:spPr>
        <p:txBody>
          <a:bodyPr wrap="square">
            <a:spAutoFit/>
          </a:bodyPr>
          <a:lstStyle/>
          <a:p>
            <a:pPr algn="l"/>
            <a:r>
              <a:rPr lang="zh-CN" altLang="en-US" sz="2000" dirty="0">
                <a:solidFill>
                  <a:schemeClr val="tx1"/>
                </a:solidFill>
                <a:latin typeface="黑体" pitchFamily="2" charset="-122"/>
                <a:ea typeface="黑体" pitchFamily="2" charset="-122"/>
              </a:rPr>
              <a:t>段表的内容略有变化：不再是段</a:t>
            </a:r>
          </a:p>
          <a:p>
            <a:pPr algn="l"/>
            <a:r>
              <a:rPr lang="zh-CN" altLang="en-US" sz="2000" dirty="0">
                <a:solidFill>
                  <a:schemeClr val="tx1"/>
                </a:solidFill>
                <a:latin typeface="黑体" pitchFamily="2" charset="-122"/>
                <a:ea typeface="黑体" pitchFamily="2" charset="-122"/>
              </a:rPr>
              <a:t>的内存始址和段长，而是页表始</a:t>
            </a:r>
          </a:p>
          <a:p>
            <a:pPr algn="l"/>
            <a:r>
              <a:rPr lang="zh-CN" altLang="en-US" sz="2000" dirty="0">
                <a:solidFill>
                  <a:schemeClr val="tx1"/>
                </a:solidFill>
                <a:latin typeface="黑体" pitchFamily="2" charset="-122"/>
                <a:ea typeface="黑体" pitchFamily="2" charset="-122"/>
              </a:rPr>
              <a:t>址和页表长度</a:t>
            </a:r>
          </a:p>
        </p:txBody>
      </p:sp>
    </p:spTree>
    <p:extLst>
      <p:ext uri="{BB962C8B-B14F-4D97-AF65-F5344CB8AC3E}">
        <p14:creationId xmlns:p14="http://schemas.microsoft.com/office/powerpoint/2010/main" val="19153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sp>
        <p:nvSpPr>
          <p:cNvPr id="13" name="Text Box 4">
            <a:extLst>
              <a:ext uri="{FF2B5EF4-FFF2-40B4-BE49-F238E27FC236}">
                <a16:creationId xmlns="" xmlns:a16="http://schemas.microsoft.com/office/drawing/2014/main" id="{A1E0F973-8F2B-4CEC-BBFB-09B74DB9906F}"/>
              </a:ext>
            </a:extLst>
          </p:cNvPr>
          <p:cNvSpPr txBox="1">
            <a:spLocks noChangeArrowheads="1"/>
          </p:cNvSpPr>
          <p:nvPr/>
        </p:nvSpPr>
        <p:spPr bwMode="auto">
          <a:xfrm>
            <a:off x="395934" y="2058685"/>
            <a:ext cx="3168650" cy="519113"/>
          </a:xfrm>
          <a:prstGeom prst="rect">
            <a:avLst/>
          </a:prstGeom>
          <a:noFill/>
          <a:ln w="9525" algn="ctr">
            <a:noFill/>
            <a:miter lim="800000"/>
            <a:headEnd/>
            <a:tailEnd/>
          </a:ln>
        </p:spPr>
        <p:txBody>
          <a:bodyPr>
            <a:spAutoFit/>
          </a:bodyPr>
          <a:lstStyle/>
          <a:p>
            <a:pPr algn="l" latinLnBrk="1"/>
            <a:r>
              <a:rPr lang="en-US" altLang="zh-CN" sz="2800" b="1" dirty="0">
                <a:solidFill>
                  <a:srgbClr val="FFC000"/>
                </a:solidFill>
                <a:latin typeface="Arial" charset="0"/>
                <a:ea typeface="黑体" pitchFamily="2" charset="-122"/>
              </a:rPr>
              <a:t>2. </a:t>
            </a:r>
            <a:r>
              <a:rPr lang="zh-CN" altLang="en-US" sz="2800" b="1" dirty="0">
                <a:solidFill>
                  <a:srgbClr val="FFC000"/>
                </a:solidFill>
                <a:latin typeface="Arial" charset="0"/>
                <a:ea typeface="黑体" pitchFamily="2" charset="-122"/>
              </a:rPr>
              <a:t>地址变换过程 </a:t>
            </a:r>
          </a:p>
        </p:txBody>
      </p:sp>
      <p:graphicFrame>
        <p:nvGraphicFramePr>
          <p:cNvPr id="17" name="Object 4">
            <a:extLst>
              <a:ext uri="{FF2B5EF4-FFF2-40B4-BE49-F238E27FC236}">
                <a16:creationId xmlns="" xmlns:a16="http://schemas.microsoft.com/office/drawing/2014/main" id="{36BB99FE-D323-4F5F-ACB6-14AE712194A2}"/>
              </a:ext>
            </a:extLst>
          </p:cNvPr>
          <p:cNvGraphicFramePr>
            <a:graphicFrameLocks noChangeAspect="1"/>
          </p:cNvGraphicFramePr>
          <p:nvPr>
            <p:extLst>
              <p:ext uri="{D42A27DB-BD31-4B8C-83A1-F6EECF244321}">
                <p14:modId xmlns:p14="http://schemas.microsoft.com/office/powerpoint/2010/main" val="553577580"/>
              </p:ext>
            </p:extLst>
          </p:nvPr>
        </p:nvGraphicFramePr>
        <p:xfrm>
          <a:off x="1466189" y="2721544"/>
          <a:ext cx="6047753" cy="3676858"/>
        </p:xfrm>
        <a:graphic>
          <a:graphicData uri="http://schemas.openxmlformats.org/presentationml/2006/ole">
            <mc:AlternateContent xmlns:mc="http://schemas.openxmlformats.org/markup-compatibility/2006">
              <mc:Choice xmlns:v="urn:schemas-microsoft-com:vml" Requires="v">
                <p:oleObj spid="_x0000_s42018" name="图片" r:id="rId3" imgW="5019840" imgH="3276720" progId="Word.Picture.8">
                  <p:embed/>
                </p:oleObj>
              </mc:Choice>
              <mc:Fallback>
                <p:oleObj name="图片" r:id="rId3" imgW="5019840" imgH="3276720" progId="Word.Picture.8">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189" y="2721544"/>
                        <a:ext cx="6047753" cy="3676858"/>
                      </a:xfrm>
                      <a:prstGeom prst="rect">
                        <a:avLst/>
                      </a:prstGeom>
                      <a:solidFill>
                        <a:schemeClr val="tx1"/>
                      </a:solidFill>
                      <a:ln>
                        <a:noFill/>
                      </a:ln>
                      <a:effectLst/>
                    </p:spPr>
                  </p:pic>
                </p:oleObj>
              </mc:Fallback>
            </mc:AlternateContent>
          </a:graphicData>
        </a:graphic>
      </p:graphicFrame>
      <p:sp>
        <p:nvSpPr>
          <p:cNvPr id="18" name="Text Box 5">
            <a:extLst>
              <a:ext uri="{FF2B5EF4-FFF2-40B4-BE49-F238E27FC236}">
                <a16:creationId xmlns="" xmlns:a16="http://schemas.microsoft.com/office/drawing/2014/main" id="{9A112294-7718-4278-BDAB-AEEFCEE0C8EB}"/>
              </a:ext>
            </a:extLst>
          </p:cNvPr>
          <p:cNvSpPr txBox="1">
            <a:spLocks noChangeArrowheads="1"/>
          </p:cNvSpPr>
          <p:nvPr/>
        </p:nvSpPr>
        <p:spPr bwMode="auto">
          <a:xfrm>
            <a:off x="2916238" y="6400800"/>
            <a:ext cx="4495800" cy="366713"/>
          </a:xfrm>
          <a:prstGeom prst="rect">
            <a:avLst/>
          </a:prstGeom>
          <a:noFill/>
          <a:ln w="12700" cap="sq">
            <a:noFill/>
            <a:miter lim="800000"/>
            <a:headEnd type="none" w="sm" len="sm"/>
            <a:tailEnd type="none" w="sm" len="sm"/>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rPr>
              <a:t>段页式系统中的地址变换机构</a:t>
            </a:r>
          </a:p>
        </p:txBody>
      </p:sp>
    </p:spTree>
    <p:extLst>
      <p:ext uri="{BB962C8B-B14F-4D97-AF65-F5344CB8AC3E}">
        <p14:creationId xmlns:p14="http://schemas.microsoft.com/office/powerpoint/2010/main" val="282663691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1" name="组合 10">
            <a:extLst>
              <a:ext uri="{FF2B5EF4-FFF2-40B4-BE49-F238E27FC236}">
                <a16:creationId xmlns="" xmlns:a16="http://schemas.microsoft.com/office/drawing/2014/main" id="{809E77D3-C2C5-461D-A10F-CE2D6A277BE0}"/>
              </a:ext>
            </a:extLst>
          </p:cNvPr>
          <p:cNvGrpSpPr/>
          <p:nvPr/>
        </p:nvGrpSpPr>
        <p:grpSpPr>
          <a:xfrm>
            <a:off x="17638" y="1271072"/>
            <a:ext cx="9132242" cy="504056"/>
            <a:chOff x="2992692" y="878200"/>
            <a:chExt cx="6085996" cy="506465"/>
          </a:xfrm>
        </p:grpSpPr>
        <p:sp>
          <p:nvSpPr>
            <p:cNvPr id="12" name="剪去单角的矩形 3">
              <a:extLst>
                <a:ext uri="{FF2B5EF4-FFF2-40B4-BE49-F238E27FC236}">
                  <a16:creationId xmlns="" xmlns:a16="http://schemas.microsoft.com/office/drawing/2014/main" id="{E29FF4FC-452B-4BE7-A4F0-95DE9BF8E292}"/>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分页存储管理方式</a:t>
              </a:r>
            </a:p>
          </p:txBody>
        </p:sp>
        <p:sp>
          <p:nvSpPr>
            <p:cNvPr id="15" name="剪去单角的矩形 4">
              <a:extLst>
                <a:ext uri="{FF2B5EF4-FFF2-40B4-BE49-F238E27FC236}">
                  <a16:creationId xmlns="" xmlns:a16="http://schemas.microsoft.com/office/drawing/2014/main" id="{82823F8B-C143-420B-A1BA-8E818151FB8D}"/>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分段存储管理方式</a:t>
              </a:r>
            </a:p>
          </p:txBody>
        </p:sp>
        <p:sp>
          <p:nvSpPr>
            <p:cNvPr id="16" name="剪去单角的矩形 4">
              <a:extLst>
                <a:ext uri="{FF2B5EF4-FFF2-40B4-BE49-F238E27FC236}">
                  <a16:creationId xmlns="" xmlns:a16="http://schemas.microsoft.com/office/drawing/2014/main" id="{E6F2E10C-8212-4FAE-938F-FBA8838766D4}"/>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段页式存储管理方式</a:t>
              </a:r>
            </a:p>
          </p:txBody>
        </p:sp>
      </p:grpSp>
      <p:pic>
        <p:nvPicPr>
          <p:cNvPr id="14" name="Picture 2">
            <a:extLst>
              <a:ext uri="{FF2B5EF4-FFF2-40B4-BE49-F238E27FC236}">
                <a16:creationId xmlns="" xmlns:a16="http://schemas.microsoft.com/office/drawing/2014/main" id="{9E11F973-F259-4D5F-B0A5-94D76EE35A27}"/>
              </a:ext>
            </a:extLst>
          </p:cNvPr>
          <p:cNvPicPr>
            <a:picLocks noChangeAspect="1" noChangeArrowheads="1"/>
          </p:cNvPicPr>
          <p:nvPr/>
        </p:nvPicPr>
        <p:blipFill>
          <a:blip r:embed="rId2" cstate="print"/>
          <a:srcRect/>
          <a:stretch>
            <a:fillRect/>
          </a:stretch>
        </p:blipFill>
        <p:spPr bwMode="auto">
          <a:xfrm>
            <a:off x="1033945" y="1972302"/>
            <a:ext cx="6744370" cy="4518073"/>
          </a:xfrm>
          <a:prstGeom prst="rect">
            <a:avLst/>
          </a:prstGeom>
          <a:noFill/>
          <a:ln w="9525">
            <a:noFill/>
            <a:miter lim="800000"/>
            <a:headEnd/>
            <a:tailEnd/>
          </a:ln>
        </p:spPr>
      </p:pic>
    </p:spTree>
    <p:extLst>
      <p:ext uri="{BB962C8B-B14F-4D97-AF65-F5344CB8AC3E}">
        <p14:creationId xmlns:p14="http://schemas.microsoft.com/office/powerpoint/2010/main" val="223945294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12" name="Rectangle 4">
            <a:extLst>
              <a:ext uri="{FF2B5EF4-FFF2-40B4-BE49-F238E27FC236}">
                <a16:creationId xmlns="" xmlns:a16="http://schemas.microsoft.com/office/drawing/2014/main" id="{4CDD0153-B071-4B05-B545-8D1DB19E1B53}"/>
              </a:ext>
            </a:extLst>
          </p:cNvPr>
          <p:cNvSpPr>
            <a:spLocks noChangeArrowheads="1"/>
          </p:cNvSpPr>
          <p:nvPr/>
        </p:nvSpPr>
        <p:spPr bwMode="auto">
          <a:xfrm>
            <a:off x="167628" y="1556544"/>
            <a:ext cx="8964612" cy="3744912"/>
          </a:xfrm>
          <a:prstGeom prst="rect">
            <a:avLst/>
          </a:prstGeom>
          <a:noFill/>
          <a:ln w="9525">
            <a:noFill/>
            <a:miter lim="800000"/>
            <a:headEnd/>
            <a:tailEnd/>
          </a:ln>
        </p:spPr>
        <p:txBody>
          <a:bodyPr/>
          <a:lstStyle/>
          <a:p>
            <a:pPr marL="342900" indent="-342900" algn="just">
              <a:lnSpc>
                <a:spcPct val="120000"/>
              </a:lnSpc>
              <a:spcBef>
                <a:spcPct val="20000"/>
              </a:spcBef>
            </a:pPr>
            <a:r>
              <a:rPr kumimoji="0" lang="en-US" altLang="zh-CN" b="1" dirty="0">
                <a:solidFill>
                  <a:srgbClr val="FFC000"/>
                </a:solidFill>
                <a:latin typeface="黑体" pitchFamily="2" charset="-122"/>
                <a:ea typeface="黑体" pitchFamily="2" charset="-122"/>
              </a:rPr>
              <a:t>* </a:t>
            </a:r>
            <a:r>
              <a:rPr kumimoji="0" lang="zh-CN" altLang="en-US" b="1" dirty="0">
                <a:solidFill>
                  <a:srgbClr val="FFC000"/>
                </a:solidFill>
                <a:latin typeface="黑体" pitchFamily="2" charset="-122"/>
                <a:ea typeface="黑体" pitchFamily="2" charset="-122"/>
              </a:rPr>
              <a:t>作业</a:t>
            </a:r>
            <a:r>
              <a:rPr kumimoji="0" lang="en-US" altLang="zh-CN" b="1" dirty="0">
                <a:solidFill>
                  <a:srgbClr val="FFC000"/>
                </a:solidFill>
                <a:latin typeface="黑体" pitchFamily="2" charset="-122"/>
                <a:ea typeface="黑体" pitchFamily="2" charset="-122"/>
              </a:rPr>
              <a:t>1</a:t>
            </a:r>
            <a:r>
              <a:rPr kumimoji="0" lang="zh-CN" altLang="en-US" b="1" dirty="0">
                <a:solidFill>
                  <a:schemeClr val="tx1"/>
                </a:solidFill>
                <a:latin typeface="黑体" pitchFamily="2" charset="-122"/>
                <a:ea typeface="黑体" pitchFamily="2" charset="-122"/>
              </a:rPr>
              <a:t>．何谓静态链接及装入时动态链接和运行时的动态链接？请用</a:t>
            </a:r>
            <a:r>
              <a:rPr kumimoji="0" lang="en-US" altLang="zh-CN" b="1" dirty="0">
                <a:solidFill>
                  <a:schemeClr val="tx1"/>
                </a:solidFill>
                <a:latin typeface="黑体" pitchFamily="2" charset="-122"/>
                <a:ea typeface="黑体" pitchFamily="2" charset="-122"/>
              </a:rPr>
              <a:t>VC++</a:t>
            </a:r>
            <a:r>
              <a:rPr kumimoji="0" lang="zh-CN" altLang="en-US" b="1" dirty="0">
                <a:solidFill>
                  <a:schemeClr val="tx1"/>
                </a:solidFill>
                <a:latin typeface="黑体" pitchFamily="2" charset="-122"/>
                <a:ea typeface="黑体" pitchFamily="2" charset="-122"/>
              </a:rPr>
              <a:t>实现一个</a:t>
            </a:r>
            <a:r>
              <a:rPr kumimoji="0" lang="en-US" altLang="zh-CN" b="1" dirty="0">
                <a:solidFill>
                  <a:schemeClr val="tx1"/>
                </a:solidFill>
                <a:latin typeface="黑体" pitchFamily="2" charset="-122"/>
                <a:ea typeface="黑体" pitchFamily="2" charset="-122"/>
              </a:rPr>
              <a:t>DLL.</a:t>
            </a:r>
          </a:p>
          <a:p>
            <a:pPr marL="342900" indent="-342900" algn="just">
              <a:lnSpc>
                <a:spcPct val="120000"/>
              </a:lnSpc>
              <a:spcBef>
                <a:spcPct val="20000"/>
              </a:spcBef>
            </a:pPr>
            <a:r>
              <a:rPr kumimoji="0" lang="zh-CN" altLang="en-US" b="1" dirty="0">
                <a:solidFill>
                  <a:srgbClr val="FFC000"/>
                </a:solidFill>
                <a:latin typeface="黑体" pitchFamily="2" charset="-122"/>
                <a:ea typeface="黑体" pitchFamily="2" charset="-122"/>
              </a:rPr>
              <a:t>  作业</a:t>
            </a:r>
            <a:r>
              <a:rPr kumimoji="0" lang="en-US" altLang="zh-CN" b="1" dirty="0">
                <a:solidFill>
                  <a:srgbClr val="FFC000"/>
                </a:solidFill>
                <a:latin typeface="黑体" pitchFamily="2" charset="-122"/>
                <a:ea typeface="黑体" pitchFamily="2" charset="-122"/>
              </a:rPr>
              <a:t>2</a:t>
            </a:r>
            <a:r>
              <a:rPr kumimoji="0" lang="zh-CN" altLang="en-US" b="1" dirty="0">
                <a:solidFill>
                  <a:schemeClr val="tx1"/>
                </a:solidFill>
                <a:latin typeface="黑体" pitchFamily="2" charset="-122"/>
                <a:ea typeface="黑体" pitchFamily="2" charset="-122"/>
              </a:rPr>
              <a:t>．为什么要引入动态重定位？如何实现？</a:t>
            </a:r>
          </a:p>
          <a:p>
            <a:pPr marL="342900" indent="-342900" algn="l">
              <a:lnSpc>
                <a:spcPct val="120000"/>
              </a:lnSpc>
              <a:spcBef>
                <a:spcPct val="20000"/>
              </a:spcBef>
            </a:pPr>
            <a:r>
              <a:rPr kumimoji="0" lang="zh-CN" altLang="en-US" b="1" dirty="0">
                <a:solidFill>
                  <a:srgbClr val="FFC000"/>
                </a:solidFill>
                <a:latin typeface="黑体" pitchFamily="2" charset="-122"/>
                <a:ea typeface="黑体" pitchFamily="2" charset="-122"/>
              </a:rPr>
              <a:t>* 作业</a:t>
            </a:r>
            <a:r>
              <a:rPr kumimoji="0" lang="en-US" altLang="zh-CN" b="1" dirty="0">
                <a:solidFill>
                  <a:srgbClr val="FFC000"/>
                </a:solidFill>
                <a:latin typeface="黑体" pitchFamily="2" charset="-122"/>
                <a:ea typeface="黑体" pitchFamily="2" charset="-122"/>
              </a:rPr>
              <a:t>3</a:t>
            </a:r>
            <a:r>
              <a:rPr kumimoji="0" lang="zh-CN" altLang="en-US" b="1" dirty="0">
                <a:solidFill>
                  <a:schemeClr val="tx1"/>
                </a:solidFill>
                <a:latin typeface="黑体" pitchFamily="2" charset="-122"/>
                <a:ea typeface="黑体" pitchFamily="2" charset="-122"/>
              </a:rPr>
              <a:t>．为实现分页存储管理，需要哪些硬件支持？你认为以</a:t>
            </a:r>
            <a:r>
              <a:rPr kumimoji="0" lang="en-US" altLang="zh-CN" b="1" dirty="0">
                <a:solidFill>
                  <a:schemeClr val="tx1"/>
                </a:solidFill>
                <a:latin typeface="黑体" pitchFamily="2" charset="-122"/>
                <a:ea typeface="黑体" pitchFamily="2" charset="-122"/>
              </a:rPr>
              <a:t>Intel 8086</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MC68000</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Intel 80286</a:t>
            </a:r>
            <a:r>
              <a:rPr kumimoji="0" lang="zh-CN" altLang="en-US" b="1" dirty="0">
                <a:solidFill>
                  <a:schemeClr val="tx1"/>
                </a:solidFill>
                <a:latin typeface="黑体" pitchFamily="2" charset="-122"/>
                <a:ea typeface="黑体" pitchFamily="2" charset="-122"/>
              </a:rPr>
              <a:t>为芯片的微机，是否适合于实现分页管理？</a:t>
            </a:r>
          </a:p>
          <a:p>
            <a:pPr marL="342900" indent="-342900" algn="l">
              <a:lnSpc>
                <a:spcPct val="120000"/>
              </a:lnSpc>
              <a:spcBef>
                <a:spcPct val="20000"/>
              </a:spcBef>
            </a:pPr>
            <a:r>
              <a:rPr kumimoji="0" lang="zh-CN" altLang="en-US" b="1" dirty="0">
                <a:solidFill>
                  <a:srgbClr val="A50021"/>
                </a:solidFill>
                <a:latin typeface="黑体" pitchFamily="2" charset="-122"/>
                <a:ea typeface="黑体" pitchFamily="2" charset="-122"/>
              </a:rPr>
              <a:t>  </a:t>
            </a:r>
            <a:r>
              <a:rPr kumimoji="0" lang="zh-CN" altLang="en-US" b="1" dirty="0">
                <a:solidFill>
                  <a:srgbClr val="FFC000"/>
                </a:solidFill>
                <a:latin typeface="黑体" pitchFamily="2" charset="-122"/>
                <a:ea typeface="黑体" pitchFamily="2" charset="-122"/>
              </a:rPr>
              <a:t>作业</a:t>
            </a:r>
            <a:r>
              <a:rPr kumimoji="0" lang="en-US" altLang="zh-CN" b="1" dirty="0">
                <a:solidFill>
                  <a:srgbClr val="FFC000"/>
                </a:solidFill>
                <a:latin typeface="黑体" pitchFamily="2" charset="-122"/>
                <a:ea typeface="黑体" pitchFamily="2" charset="-122"/>
              </a:rPr>
              <a:t>4</a:t>
            </a:r>
            <a:r>
              <a:rPr kumimoji="0" lang="zh-CN" altLang="en-US" b="1" dirty="0">
                <a:solidFill>
                  <a:schemeClr val="tx1"/>
                </a:solidFill>
                <a:latin typeface="黑体" pitchFamily="2" charset="-122"/>
                <a:ea typeface="黑体" pitchFamily="2" charset="-122"/>
              </a:rPr>
              <a:t>．分页和分段有何区别？</a:t>
            </a:r>
          </a:p>
          <a:p>
            <a:pPr marL="342900" indent="-342900" algn="l">
              <a:lnSpc>
                <a:spcPct val="120000"/>
              </a:lnSpc>
              <a:spcBef>
                <a:spcPct val="20000"/>
              </a:spcBef>
            </a:pPr>
            <a:endParaRPr kumimoji="0" lang="zh-CN" altLang="en-US" dirty="0">
              <a:solidFill>
                <a:srgbClr val="000000"/>
              </a:solidFill>
              <a:latin typeface="黑体" pitchFamily="2" charset="-122"/>
              <a:ea typeface="黑体" pitchFamily="2" charset="-122"/>
            </a:endParaRPr>
          </a:p>
          <a:p>
            <a:pPr marL="342900" indent="-342900" algn="l">
              <a:lnSpc>
                <a:spcPct val="120000"/>
              </a:lnSpc>
              <a:spcBef>
                <a:spcPct val="20000"/>
              </a:spcBef>
            </a:pPr>
            <a:endParaRPr kumimoji="0" lang="en-US" altLang="zh-CN" b="1" dirty="0">
              <a:solidFill>
                <a:srgbClr val="A50021"/>
              </a:solidFill>
              <a:latin typeface="黑体" pitchFamily="2" charset="-122"/>
              <a:ea typeface="黑体" pitchFamily="2" charset="-122"/>
            </a:endParaRPr>
          </a:p>
        </p:txBody>
      </p:sp>
    </p:spTree>
    <p:extLst>
      <p:ext uri="{BB962C8B-B14F-4D97-AF65-F5344CB8AC3E}">
        <p14:creationId xmlns:p14="http://schemas.microsoft.com/office/powerpoint/2010/main" val="364169149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Rectangle 4">
            <a:extLst>
              <a:ext uri="{FF2B5EF4-FFF2-40B4-BE49-F238E27FC236}">
                <a16:creationId xmlns="" xmlns:a16="http://schemas.microsoft.com/office/drawing/2014/main" id="{82DA3459-8DFD-4B22-9567-615AADEA0425}"/>
              </a:ext>
            </a:extLst>
          </p:cNvPr>
          <p:cNvSpPr>
            <a:spLocks noChangeArrowheads="1"/>
          </p:cNvSpPr>
          <p:nvPr/>
        </p:nvSpPr>
        <p:spPr bwMode="auto">
          <a:xfrm>
            <a:off x="395536" y="1681162"/>
            <a:ext cx="8208963" cy="3539430"/>
          </a:xfrm>
          <a:prstGeom prst="rect">
            <a:avLst/>
          </a:prstGeom>
          <a:noFill/>
          <a:ln w="19050" algn="ctr">
            <a:noFill/>
            <a:miter lim="800000"/>
            <a:headEnd/>
            <a:tailEnd/>
          </a:ln>
        </p:spPr>
        <p:txBody>
          <a:bodyPr>
            <a:spAutoFit/>
          </a:bodyPr>
          <a:lstStyle/>
          <a:p>
            <a:pPr marL="342900" indent="-342900" algn="l" latinLnBrk="1">
              <a:lnSpc>
                <a:spcPct val="120000"/>
              </a:lnSpc>
              <a:spcBef>
                <a:spcPct val="20000"/>
              </a:spcBef>
              <a:spcAft>
                <a:spcPct val="20000"/>
              </a:spcAft>
            </a:pPr>
            <a:r>
              <a:rPr lang="zh-CN" altLang="en-US" sz="2000" dirty="0">
                <a:solidFill>
                  <a:srgbClr val="FFC000"/>
                </a:solidFill>
                <a:latin typeface="黑体" pitchFamily="2" charset="-122"/>
                <a:ea typeface="黑体" pitchFamily="2" charset="-122"/>
              </a:rPr>
              <a:t>作业</a:t>
            </a:r>
            <a:r>
              <a:rPr lang="en-US" altLang="zh-CN" sz="2000" dirty="0">
                <a:solidFill>
                  <a:srgbClr val="FFC000"/>
                </a:solidFill>
                <a:latin typeface="黑体" pitchFamily="2" charset="-122"/>
                <a:ea typeface="黑体" pitchFamily="2" charset="-122"/>
              </a:rPr>
              <a:t>5</a:t>
            </a:r>
            <a:r>
              <a:rPr lang="zh-CN" altLang="en-US" sz="2000" dirty="0">
                <a:solidFill>
                  <a:schemeClr val="tx1"/>
                </a:solidFill>
                <a:latin typeface="黑体" pitchFamily="2" charset="-122"/>
                <a:ea typeface="黑体" pitchFamily="2" charset="-122"/>
              </a:rPr>
              <a:t>．在分页存储管理中，某一作业地址空间如下图所示（为</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进制）。它的</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个页面（页面大小为</a:t>
            </a:r>
            <a:r>
              <a:rPr lang="en-US" altLang="zh-CN" sz="2000" dirty="0">
                <a:solidFill>
                  <a:schemeClr val="tx1"/>
                </a:solidFill>
                <a:latin typeface="黑体" pitchFamily="2" charset="-122"/>
                <a:ea typeface="黑体" pitchFamily="2" charset="-122"/>
              </a:rPr>
              <a:t>1KB</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分别被分配到主存的</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6</a:t>
            </a:r>
            <a:r>
              <a:rPr lang="zh-CN" altLang="en-US" sz="2000" dirty="0">
                <a:solidFill>
                  <a:schemeClr val="tx1"/>
                </a:solidFill>
                <a:latin typeface="黑体" pitchFamily="2" charset="-122"/>
                <a:ea typeface="黑体" pitchFamily="2" charset="-122"/>
              </a:rPr>
              <a:t>块中。要求：</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）在图中填页表内容。</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）填指令</a:t>
            </a:r>
            <a:r>
              <a:rPr lang="en-US" altLang="zh-CN" sz="2000" dirty="0">
                <a:solidFill>
                  <a:schemeClr val="tx1"/>
                </a:solidFill>
                <a:latin typeface="黑体" pitchFamily="2" charset="-122"/>
                <a:ea typeface="黑体" pitchFamily="2" charset="-122"/>
              </a:rPr>
              <a:t>L 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1750 </a:t>
            </a:r>
            <a:r>
              <a:rPr lang="zh-CN" altLang="en-US" sz="2000" dirty="0">
                <a:solidFill>
                  <a:schemeClr val="tx1"/>
                </a:solidFill>
                <a:latin typeface="黑体" pitchFamily="2" charset="-122"/>
                <a:ea typeface="黑体" pitchFamily="2" charset="-122"/>
              </a:rPr>
              <a:t>所取数</a:t>
            </a:r>
            <a:r>
              <a:rPr lang="en-US" altLang="zh-CN" sz="2000" dirty="0">
                <a:solidFill>
                  <a:schemeClr val="tx1"/>
                </a:solidFill>
                <a:latin typeface="黑体" pitchFamily="2" charset="-122"/>
                <a:ea typeface="黑体" pitchFamily="2" charset="-122"/>
              </a:rPr>
              <a:t>1234</a:t>
            </a:r>
            <a:r>
              <a:rPr lang="zh-CN" altLang="en-US" sz="2000" dirty="0">
                <a:solidFill>
                  <a:schemeClr val="tx1"/>
                </a:solidFill>
                <a:latin typeface="黑体" pitchFamily="2" charset="-122"/>
                <a:ea typeface="黑体" pitchFamily="2" charset="-122"/>
              </a:rPr>
              <a:t>的逻辑地址与物理地址（用二进制表示。其中页号</a:t>
            </a:r>
            <a:r>
              <a:rPr lang="en-US" altLang="zh-CN" sz="2000" dirty="0">
                <a:solidFill>
                  <a:schemeClr val="tx1"/>
                </a:solidFill>
                <a:latin typeface="黑体" pitchFamily="2" charset="-122"/>
                <a:ea typeface="黑体" pitchFamily="2" charset="-122"/>
              </a:rPr>
              <a:t>P</a:t>
            </a:r>
            <a:r>
              <a:rPr lang="zh-CN" altLang="en-US" sz="2000" dirty="0">
                <a:solidFill>
                  <a:schemeClr val="tx1"/>
                </a:solidFill>
                <a:latin typeface="黑体" pitchFamily="2" charset="-122"/>
                <a:ea typeface="黑体" pitchFamily="2" charset="-122"/>
              </a:rPr>
              <a:t>和块号</a:t>
            </a:r>
            <a:r>
              <a:rPr lang="en-US" altLang="zh-CN" sz="2000" dirty="0">
                <a:solidFill>
                  <a:schemeClr val="tx1"/>
                </a:solidFill>
                <a:latin typeface="黑体" pitchFamily="2" charset="-122"/>
                <a:ea typeface="黑体" pitchFamily="2" charset="-122"/>
              </a:rPr>
              <a:t>B</a:t>
            </a:r>
            <a:r>
              <a:rPr lang="zh-CN" altLang="en-US" sz="2000" dirty="0">
                <a:solidFill>
                  <a:schemeClr val="tx1"/>
                </a:solidFill>
                <a:latin typeface="黑体" pitchFamily="2" charset="-122"/>
                <a:ea typeface="黑体" pitchFamily="2" charset="-122"/>
              </a:rPr>
              <a:t>占</a:t>
            </a:r>
            <a:r>
              <a:rPr lang="en-US" altLang="zh-CN" sz="2000" dirty="0">
                <a:solidFill>
                  <a:schemeClr val="tx1"/>
                </a:solidFill>
                <a:latin typeface="黑体" pitchFamily="2" charset="-122"/>
                <a:ea typeface="黑体" pitchFamily="2" charset="-122"/>
              </a:rPr>
              <a:t>5</a:t>
            </a:r>
            <a:r>
              <a:rPr lang="zh-CN" altLang="en-US" sz="2000" dirty="0">
                <a:solidFill>
                  <a:schemeClr val="tx1"/>
                </a:solidFill>
                <a:latin typeface="黑体" pitchFamily="2" charset="-122"/>
                <a:ea typeface="黑体" pitchFamily="2" charset="-122"/>
              </a:rPr>
              <a:t>位，页内地址</a:t>
            </a:r>
            <a:r>
              <a:rPr lang="en-US" altLang="zh-CN" sz="2000" dirty="0">
                <a:solidFill>
                  <a:schemeClr val="tx1"/>
                </a:solidFill>
                <a:latin typeface="黑体" pitchFamily="2" charset="-122"/>
                <a:ea typeface="黑体" pitchFamily="2" charset="-122"/>
              </a:rPr>
              <a:t>W</a:t>
            </a:r>
            <a:r>
              <a:rPr lang="zh-CN" altLang="en-US" sz="2000" dirty="0">
                <a:solidFill>
                  <a:schemeClr val="tx1"/>
                </a:solidFill>
                <a:latin typeface="黑体" pitchFamily="2" charset="-122"/>
                <a:ea typeface="黑体" pitchFamily="2" charset="-122"/>
              </a:rPr>
              <a:t>占</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位）。</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）填主存中指令</a:t>
            </a:r>
            <a:r>
              <a:rPr lang="en-US" altLang="zh-CN" sz="2000" dirty="0">
                <a:solidFill>
                  <a:schemeClr val="tx1"/>
                </a:solidFill>
                <a:latin typeface="黑体" pitchFamily="2" charset="-122"/>
                <a:ea typeface="黑体" pitchFamily="2" charset="-122"/>
              </a:rPr>
              <a:t>L 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1750 </a:t>
            </a:r>
            <a:r>
              <a:rPr lang="zh-CN" altLang="en-US" sz="2000" dirty="0">
                <a:solidFill>
                  <a:schemeClr val="tx1"/>
                </a:solidFill>
                <a:latin typeface="黑体" pitchFamily="2" charset="-122"/>
                <a:ea typeface="黑体" pitchFamily="2" charset="-122"/>
              </a:rPr>
              <a:t>和数据</a:t>
            </a:r>
            <a:r>
              <a:rPr lang="en-US" altLang="zh-CN" sz="2000" dirty="0">
                <a:solidFill>
                  <a:schemeClr val="tx1"/>
                </a:solidFill>
                <a:latin typeface="黑体" pitchFamily="2" charset="-122"/>
                <a:ea typeface="黑体" pitchFamily="2" charset="-122"/>
              </a:rPr>
              <a:t>1234</a:t>
            </a:r>
            <a:r>
              <a:rPr lang="zh-CN" altLang="en-US" sz="2000" dirty="0">
                <a:solidFill>
                  <a:schemeClr val="tx1"/>
                </a:solidFill>
                <a:latin typeface="黑体" pitchFamily="2" charset="-122"/>
                <a:ea typeface="黑体" pitchFamily="2" charset="-122"/>
              </a:rPr>
              <a:t>的地址（用十进制）。</a:t>
            </a:r>
          </a:p>
          <a:p>
            <a:pPr marL="342900" indent="-342900" algn="l" latinLnBrk="1">
              <a:lnSpc>
                <a:spcPct val="120000"/>
              </a:lnSpc>
              <a:spcBef>
                <a:spcPct val="20000"/>
              </a:spcBef>
              <a:spcAft>
                <a:spcPct val="20000"/>
              </a:spcAft>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a:t>
            </a:r>
            <a:r>
              <a:rPr lang="zh-CN" altLang="en-US" sz="2000" dirty="0">
                <a:solidFill>
                  <a:schemeClr val="tx1"/>
                </a:solidFill>
                <a:latin typeface="黑体" pitchFamily="2" charset="-122"/>
                <a:ea typeface="黑体" pitchFamily="2" charset="-122"/>
              </a:rPr>
              <a:t>）说明分页系统的地址变换过程。</a:t>
            </a:r>
          </a:p>
        </p:txBody>
      </p:sp>
    </p:spTree>
    <p:extLst>
      <p:ext uri="{BB962C8B-B14F-4D97-AF65-F5344CB8AC3E}">
        <p14:creationId xmlns:p14="http://schemas.microsoft.com/office/powerpoint/2010/main" val="18364451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graphicFrame>
        <p:nvGraphicFramePr>
          <p:cNvPr id="6" name="Object 6">
            <a:extLst>
              <a:ext uri="{FF2B5EF4-FFF2-40B4-BE49-F238E27FC236}">
                <a16:creationId xmlns="" xmlns:a16="http://schemas.microsoft.com/office/drawing/2014/main" id="{87DA0263-52F0-494C-9B36-8929EA67944D}"/>
              </a:ext>
            </a:extLst>
          </p:cNvPr>
          <p:cNvGraphicFramePr>
            <a:graphicFrameLocks noChangeAspect="1"/>
          </p:cNvGraphicFramePr>
          <p:nvPr/>
        </p:nvGraphicFramePr>
        <p:xfrm>
          <a:off x="762000" y="2074863"/>
          <a:ext cx="1624013" cy="2616200"/>
        </p:xfrm>
        <a:graphic>
          <a:graphicData uri="http://schemas.openxmlformats.org/presentationml/2006/ole">
            <mc:AlternateContent xmlns:mc="http://schemas.openxmlformats.org/markup-compatibility/2006">
              <mc:Choice xmlns:v="urn:schemas-microsoft-com:vml" Requires="v">
                <p:oleObj spid="_x0000_s43170" name="文档" r:id="rId3" imgW="1953720" imgH="3149640" progId="Word.Document.8">
                  <p:embed/>
                </p:oleObj>
              </mc:Choice>
              <mc:Fallback>
                <p:oleObj name="文档" r:id="rId3" imgW="1953720" imgH="3149640" progId="Word.Document.8">
                  <p:embed/>
                  <p:pic>
                    <p:nvPicPr>
                      <p:cNvPr id="307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074863"/>
                        <a:ext cx="1624013" cy="261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7">
            <a:extLst>
              <a:ext uri="{FF2B5EF4-FFF2-40B4-BE49-F238E27FC236}">
                <a16:creationId xmlns="" xmlns:a16="http://schemas.microsoft.com/office/drawing/2014/main" id="{350EFF99-CB7C-4993-8C39-12CEDEFEE2A4}"/>
              </a:ext>
            </a:extLst>
          </p:cNvPr>
          <p:cNvSpPr txBox="1">
            <a:spLocks noChangeArrowheads="1"/>
          </p:cNvSpPr>
          <p:nvPr/>
        </p:nvSpPr>
        <p:spPr bwMode="auto">
          <a:xfrm>
            <a:off x="228600" y="1312863"/>
            <a:ext cx="20129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作业地址空间</a:t>
            </a:r>
          </a:p>
        </p:txBody>
      </p:sp>
      <p:sp>
        <p:nvSpPr>
          <p:cNvPr id="8" name="Text Box 8">
            <a:extLst>
              <a:ext uri="{FF2B5EF4-FFF2-40B4-BE49-F238E27FC236}">
                <a16:creationId xmlns="" xmlns:a16="http://schemas.microsoft.com/office/drawing/2014/main" id="{5BAA7656-09E0-4E51-BA72-5037B07368CD}"/>
              </a:ext>
            </a:extLst>
          </p:cNvPr>
          <p:cNvSpPr txBox="1">
            <a:spLocks noChangeArrowheads="1"/>
          </p:cNvSpPr>
          <p:nvPr/>
        </p:nvSpPr>
        <p:spPr bwMode="auto">
          <a:xfrm>
            <a:off x="228600" y="2684463"/>
            <a:ext cx="488950" cy="33655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rPr>
              <a:t>100</a:t>
            </a:r>
          </a:p>
        </p:txBody>
      </p:sp>
      <p:sp>
        <p:nvSpPr>
          <p:cNvPr id="9" name="Text Box 9">
            <a:extLst>
              <a:ext uri="{FF2B5EF4-FFF2-40B4-BE49-F238E27FC236}">
                <a16:creationId xmlns="" xmlns:a16="http://schemas.microsoft.com/office/drawing/2014/main" id="{32CD612F-E588-4EC3-A105-47B07A82DB05}"/>
              </a:ext>
            </a:extLst>
          </p:cNvPr>
          <p:cNvSpPr txBox="1">
            <a:spLocks noChangeArrowheads="1"/>
          </p:cNvSpPr>
          <p:nvPr/>
        </p:nvSpPr>
        <p:spPr bwMode="auto">
          <a:xfrm>
            <a:off x="228600" y="3751263"/>
            <a:ext cx="590550" cy="33655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rPr>
              <a:t>1750</a:t>
            </a:r>
          </a:p>
        </p:txBody>
      </p:sp>
      <p:graphicFrame>
        <p:nvGraphicFramePr>
          <p:cNvPr id="10" name="Object 10">
            <a:extLst>
              <a:ext uri="{FF2B5EF4-FFF2-40B4-BE49-F238E27FC236}">
                <a16:creationId xmlns="" xmlns:a16="http://schemas.microsoft.com/office/drawing/2014/main" id="{12627B50-2E96-4F63-89EC-C36AD7A2ADFC}"/>
              </a:ext>
            </a:extLst>
          </p:cNvPr>
          <p:cNvGraphicFramePr>
            <a:graphicFrameLocks noChangeAspect="1"/>
          </p:cNvGraphicFramePr>
          <p:nvPr/>
        </p:nvGraphicFramePr>
        <p:xfrm>
          <a:off x="3184525" y="2455863"/>
          <a:ext cx="1752600" cy="1219200"/>
        </p:xfrm>
        <a:graphic>
          <a:graphicData uri="http://schemas.openxmlformats.org/presentationml/2006/ole">
            <mc:AlternateContent xmlns:mc="http://schemas.openxmlformats.org/markup-compatibility/2006">
              <mc:Choice xmlns:v="urn:schemas-microsoft-com:vml" Requires="v">
                <p:oleObj spid="_x0000_s43171" name="文档" r:id="rId5" imgW="2481480" imgH="1594080" progId="Word.Document.8">
                  <p:embed/>
                </p:oleObj>
              </mc:Choice>
              <mc:Fallback>
                <p:oleObj name="文档" r:id="rId5" imgW="2481480" imgH="1594080" progId="Word.Document.8">
                  <p:embed/>
                  <p:pic>
                    <p:nvPicPr>
                      <p:cNvPr id="30723" name="Object 1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2455863"/>
                        <a:ext cx="17526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1">
            <a:extLst>
              <a:ext uri="{FF2B5EF4-FFF2-40B4-BE49-F238E27FC236}">
                <a16:creationId xmlns="" xmlns:a16="http://schemas.microsoft.com/office/drawing/2014/main" id="{8EB92AB5-51EA-4566-9C14-9B0AA4D70C8F}"/>
              </a:ext>
            </a:extLst>
          </p:cNvPr>
          <p:cNvSpPr txBox="1">
            <a:spLocks noChangeArrowheads="1"/>
          </p:cNvSpPr>
          <p:nvPr/>
        </p:nvSpPr>
        <p:spPr bwMode="auto">
          <a:xfrm>
            <a:off x="3184525" y="1963738"/>
            <a:ext cx="17081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页号    块号</a:t>
            </a:r>
          </a:p>
        </p:txBody>
      </p:sp>
      <p:sp>
        <p:nvSpPr>
          <p:cNvPr id="12" name="Text Box 12">
            <a:extLst>
              <a:ext uri="{FF2B5EF4-FFF2-40B4-BE49-F238E27FC236}">
                <a16:creationId xmlns="" xmlns:a16="http://schemas.microsoft.com/office/drawing/2014/main" id="{9FA53AD2-3BCD-4892-9AD0-CE3170BA3A0F}"/>
              </a:ext>
            </a:extLst>
          </p:cNvPr>
          <p:cNvSpPr txBox="1">
            <a:spLocks noChangeArrowheads="1"/>
          </p:cNvSpPr>
          <p:nvPr/>
        </p:nvSpPr>
        <p:spPr bwMode="auto">
          <a:xfrm>
            <a:off x="3184525" y="1201738"/>
            <a:ext cx="15557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1</a:t>
            </a:r>
            <a:r>
              <a:rPr kumimoji="0" lang="zh-CN" altLang="en-US" sz="1800" b="0" i="0" u="none" strike="noStrike" kern="0" cap="none" spc="0" normalizeH="0" baseline="0" noProof="0">
                <a:ln>
                  <a:noFill/>
                </a:ln>
                <a:solidFill>
                  <a:srgbClr val="000000"/>
                </a:solidFill>
                <a:effectLst/>
                <a:uLnTx/>
                <a:uFillTx/>
              </a:rPr>
              <a:t>）页表</a:t>
            </a:r>
          </a:p>
        </p:txBody>
      </p:sp>
      <p:sp>
        <p:nvSpPr>
          <p:cNvPr id="13" name="Text Box 13">
            <a:extLst>
              <a:ext uri="{FF2B5EF4-FFF2-40B4-BE49-F238E27FC236}">
                <a16:creationId xmlns="" xmlns:a16="http://schemas.microsoft.com/office/drawing/2014/main" id="{3F13B206-05D3-4FB6-B3EA-1563F35322A2}"/>
              </a:ext>
            </a:extLst>
          </p:cNvPr>
          <p:cNvSpPr txBox="1">
            <a:spLocks noChangeArrowheads="1"/>
          </p:cNvSpPr>
          <p:nvPr/>
        </p:nvSpPr>
        <p:spPr bwMode="auto">
          <a:xfrm>
            <a:off x="3184525" y="3716338"/>
            <a:ext cx="21653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2</a:t>
            </a:r>
            <a:r>
              <a:rPr kumimoji="0" lang="zh-CN" altLang="en-US" sz="1800" b="0" i="0" u="none" strike="noStrike" kern="0" cap="none" spc="0" normalizeH="0" baseline="0" noProof="0">
                <a:ln>
                  <a:noFill/>
                </a:ln>
                <a:solidFill>
                  <a:srgbClr val="000000"/>
                </a:solidFill>
                <a:effectLst/>
                <a:uLnTx/>
                <a:uFillTx/>
              </a:rPr>
              <a:t>）逻辑地址</a:t>
            </a:r>
          </a:p>
        </p:txBody>
      </p:sp>
      <p:graphicFrame>
        <p:nvGraphicFramePr>
          <p:cNvPr id="14" name="Object 14">
            <a:extLst>
              <a:ext uri="{FF2B5EF4-FFF2-40B4-BE49-F238E27FC236}">
                <a16:creationId xmlns="" xmlns:a16="http://schemas.microsoft.com/office/drawing/2014/main" id="{741D142C-CA83-4D42-B32F-2F5B47207606}"/>
              </a:ext>
            </a:extLst>
          </p:cNvPr>
          <p:cNvGraphicFramePr>
            <a:graphicFrameLocks noChangeAspect="1"/>
          </p:cNvGraphicFramePr>
          <p:nvPr/>
        </p:nvGraphicFramePr>
        <p:xfrm>
          <a:off x="3184525" y="4437063"/>
          <a:ext cx="2355850" cy="633412"/>
        </p:xfrm>
        <a:graphic>
          <a:graphicData uri="http://schemas.openxmlformats.org/presentationml/2006/ole">
            <mc:AlternateContent xmlns:mc="http://schemas.openxmlformats.org/markup-compatibility/2006">
              <mc:Choice xmlns:v="urn:schemas-microsoft-com:vml" Requires="v">
                <p:oleObj spid="_x0000_s43172" name="文档" r:id="rId7" imgW="2353320" imgH="647640" progId="Word.Document.8">
                  <p:embed/>
                </p:oleObj>
              </mc:Choice>
              <mc:Fallback>
                <p:oleObj name="文档" r:id="rId7" imgW="2353320" imgH="647640" progId="Word.Document.8">
                  <p:embed/>
                  <p:pic>
                    <p:nvPicPr>
                      <p:cNvPr id="30724" name="Object 1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4525" y="4437063"/>
                        <a:ext cx="2355850"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15">
            <a:extLst>
              <a:ext uri="{FF2B5EF4-FFF2-40B4-BE49-F238E27FC236}">
                <a16:creationId xmlns="" xmlns:a16="http://schemas.microsoft.com/office/drawing/2014/main" id="{78000DFC-C7E4-4372-8422-26D104D7E267}"/>
              </a:ext>
            </a:extLst>
          </p:cNvPr>
          <p:cNvSpPr txBox="1">
            <a:spLocks noChangeArrowheads="1"/>
          </p:cNvSpPr>
          <p:nvPr/>
        </p:nvSpPr>
        <p:spPr bwMode="auto">
          <a:xfrm>
            <a:off x="3184525" y="4021138"/>
            <a:ext cx="16319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P             W</a:t>
            </a:r>
          </a:p>
        </p:txBody>
      </p:sp>
      <p:sp>
        <p:nvSpPr>
          <p:cNvPr id="16" name="Text Box 16">
            <a:extLst>
              <a:ext uri="{FF2B5EF4-FFF2-40B4-BE49-F238E27FC236}">
                <a16:creationId xmlns="" xmlns:a16="http://schemas.microsoft.com/office/drawing/2014/main" id="{0E734B30-4CBD-4EF0-9790-2E594E3AF11D}"/>
              </a:ext>
            </a:extLst>
          </p:cNvPr>
          <p:cNvSpPr txBox="1">
            <a:spLocks noChangeArrowheads="1"/>
          </p:cNvSpPr>
          <p:nvPr/>
        </p:nvSpPr>
        <p:spPr bwMode="auto">
          <a:xfrm>
            <a:off x="3184525" y="5087938"/>
            <a:ext cx="14795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物理地址 </a:t>
            </a:r>
          </a:p>
        </p:txBody>
      </p:sp>
      <p:graphicFrame>
        <p:nvGraphicFramePr>
          <p:cNvPr id="17" name="Object 17">
            <a:extLst>
              <a:ext uri="{FF2B5EF4-FFF2-40B4-BE49-F238E27FC236}">
                <a16:creationId xmlns="" xmlns:a16="http://schemas.microsoft.com/office/drawing/2014/main" id="{36A9648A-5913-4905-B914-77D6DC3A054A}"/>
              </a:ext>
            </a:extLst>
          </p:cNvPr>
          <p:cNvGraphicFramePr>
            <a:graphicFrameLocks noChangeAspect="1"/>
          </p:cNvGraphicFramePr>
          <p:nvPr/>
        </p:nvGraphicFramePr>
        <p:xfrm>
          <a:off x="3184525" y="5961063"/>
          <a:ext cx="2355850" cy="633412"/>
        </p:xfrm>
        <a:graphic>
          <a:graphicData uri="http://schemas.openxmlformats.org/presentationml/2006/ole">
            <mc:AlternateContent xmlns:mc="http://schemas.openxmlformats.org/markup-compatibility/2006">
              <mc:Choice xmlns:v="urn:schemas-microsoft-com:vml" Requires="v">
                <p:oleObj spid="_x0000_s43173" name="文档" r:id="rId9" imgW="2353320" imgH="647640" progId="Word.Document.8">
                  <p:embed/>
                </p:oleObj>
              </mc:Choice>
              <mc:Fallback>
                <p:oleObj name="文档" r:id="rId9" imgW="2353320" imgH="647640" progId="Word.Document.8">
                  <p:embed/>
                  <p:pic>
                    <p:nvPicPr>
                      <p:cNvPr id="30725" name="Object 17"/>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4525" y="5961063"/>
                        <a:ext cx="2355850"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18">
            <a:extLst>
              <a:ext uri="{FF2B5EF4-FFF2-40B4-BE49-F238E27FC236}">
                <a16:creationId xmlns="" xmlns:a16="http://schemas.microsoft.com/office/drawing/2014/main" id="{5B9AFE2D-44F4-4469-9011-49AC19075A80}"/>
              </a:ext>
            </a:extLst>
          </p:cNvPr>
          <p:cNvSpPr txBox="1">
            <a:spLocks noChangeArrowheads="1"/>
          </p:cNvSpPr>
          <p:nvPr/>
        </p:nvSpPr>
        <p:spPr bwMode="auto">
          <a:xfrm>
            <a:off x="3184525" y="5503863"/>
            <a:ext cx="1665288"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B             W</a:t>
            </a:r>
          </a:p>
        </p:txBody>
      </p:sp>
      <p:sp>
        <p:nvSpPr>
          <p:cNvPr id="19" name="Text Box 19">
            <a:extLst>
              <a:ext uri="{FF2B5EF4-FFF2-40B4-BE49-F238E27FC236}">
                <a16:creationId xmlns="" xmlns:a16="http://schemas.microsoft.com/office/drawing/2014/main" id="{BC8FD6A5-096A-4F3F-87CD-72B8E00EAC6D}"/>
              </a:ext>
            </a:extLst>
          </p:cNvPr>
          <p:cNvSpPr txBox="1">
            <a:spLocks noChangeArrowheads="1"/>
          </p:cNvSpPr>
          <p:nvPr/>
        </p:nvSpPr>
        <p:spPr bwMode="auto">
          <a:xfrm>
            <a:off x="6461125" y="1201738"/>
            <a:ext cx="1555750"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a:t>
            </a:r>
            <a:r>
              <a:rPr kumimoji="0" lang="en-US" altLang="zh-CN" sz="1800" b="0" i="0" u="none" strike="noStrike" kern="0" cap="none" spc="0" normalizeH="0" baseline="0" noProof="0">
                <a:ln>
                  <a:noFill/>
                </a:ln>
                <a:solidFill>
                  <a:srgbClr val="000000"/>
                </a:solidFill>
                <a:effectLst/>
                <a:uLnTx/>
                <a:uFillTx/>
              </a:rPr>
              <a:t>3</a:t>
            </a:r>
            <a:r>
              <a:rPr kumimoji="0" lang="zh-CN" altLang="en-US" sz="1800" b="0" i="0" u="none" strike="noStrike" kern="0" cap="none" spc="0" normalizeH="0" baseline="0" noProof="0">
                <a:ln>
                  <a:noFill/>
                </a:ln>
                <a:solidFill>
                  <a:srgbClr val="000000"/>
                </a:solidFill>
                <a:effectLst/>
                <a:uLnTx/>
                <a:uFillTx/>
              </a:rPr>
              <a:t>）主存</a:t>
            </a:r>
          </a:p>
        </p:txBody>
      </p:sp>
      <p:graphicFrame>
        <p:nvGraphicFramePr>
          <p:cNvPr id="20" name="Object 20">
            <a:extLst>
              <a:ext uri="{FF2B5EF4-FFF2-40B4-BE49-F238E27FC236}">
                <a16:creationId xmlns="" xmlns:a16="http://schemas.microsoft.com/office/drawing/2014/main" id="{1BE63573-EEDB-4819-B400-23066471A824}"/>
              </a:ext>
            </a:extLst>
          </p:cNvPr>
          <p:cNvGraphicFramePr>
            <a:graphicFrameLocks noChangeAspect="1"/>
          </p:cNvGraphicFramePr>
          <p:nvPr/>
        </p:nvGraphicFramePr>
        <p:xfrm>
          <a:off x="7162800" y="2074863"/>
          <a:ext cx="1624013" cy="2616200"/>
        </p:xfrm>
        <a:graphic>
          <a:graphicData uri="http://schemas.openxmlformats.org/presentationml/2006/ole">
            <mc:AlternateContent xmlns:mc="http://schemas.openxmlformats.org/markup-compatibility/2006">
              <mc:Choice xmlns:v="urn:schemas-microsoft-com:vml" Requires="v">
                <p:oleObj spid="_x0000_s43174" name="文档" r:id="rId11" imgW="1953720" imgH="3149640" progId="Word.Document.8">
                  <p:embed/>
                </p:oleObj>
              </mc:Choice>
              <mc:Fallback>
                <p:oleObj name="文档" r:id="rId11" imgW="1953720" imgH="3149640" progId="Word.Document.8">
                  <p:embed/>
                  <p:pic>
                    <p:nvPicPr>
                      <p:cNvPr id="30726"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074863"/>
                        <a:ext cx="1624013" cy="261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1">
            <a:extLst>
              <a:ext uri="{FF2B5EF4-FFF2-40B4-BE49-F238E27FC236}">
                <a16:creationId xmlns="" xmlns:a16="http://schemas.microsoft.com/office/drawing/2014/main" id="{097E8D54-B026-4E34-AAEA-438B6F53C123}"/>
              </a:ext>
            </a:extLst>
          </p:cNvPr>
          <p:cNvSpPr>
            <a:spLocks noChangeArrowheads="1"/>
          </p:cNvSpPr>
          <p:nvPr/>
        </p:nvSpPr>
        <p:spPr bwMode="auto">
          <a:xfrm>
            <a:off x="6248400" y="2684463"/>
            <a:ext cx="914400" cy="304800"/>
          </a:xfrm>
          <a:prstGeom prst="rect">
            <a:avLst/>
          </a:prstGeom>
          <a:noFill/>
          <a:ln w="9525">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2" name="Rectangle 22">
            <a:extLst>
              <a:ext uri="{FF2B5EF4-FFF2-40B4-BE49-F238E27FC236}">
                <a16:creationId xmlns="" xmlns:a16="http://schemas.microsoft.com/office/drawing/2014/main" id="{90A31B86-2E34-46EE-B6EA-2EAA36F46CD5}"/>
              </a:ext>
            </a:extLst>
          </p:cNvPr>
          <p:cNvSpPr>
            <a:spLocks noChangeArrowheads="1"/>
          </p:cNvSpPr>
          <p:nvPr/>
        </p:nvSpPr>
        <p:spPr bwMode="auto">
          <a:xfrm>
            <a:off x="6248400" y="3751263"/>
            <a:ext cx="914400" cy="304800"/>
          </a:xfrm>
          <a:prstGeom prst="rect">
            <a:avLst/>
          </a:prstGeom>
          <a:noFill/>
          <a:ln w="9525">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3" name="Line 23">
            <a:extLst>
              <a:ext uri="{FF2B5EF4-FFF2-40B4-BE49-F238E27FC236}">
                <a16:creationId xmlns="" xmlns:a16="http://schemas.microsoft.com/office/drawing/2014/main" id="{5EEC2353-3126-4977-9557-6BE8BBB120EB}"/>
              </a:ext>
            </a:extLst>
          </p:cNvPr>
          <p:cNvSpPr>
            <a:spLocks noChangeShapeType="1"/>
          </p:cNvSpPr>
          <p:nvPr/>
        </p:nvSpPr>
        <p:spPr bwMode="auto">
          <a:xfrm>
            <a:off x="5891213" y="908719"/>
            <a:ext cx="14287" cy="5685755"/>
          </a:xfrm>
          <a:prstGeom prst="line">
            <a:avLst/>
          </a:prstGeom>
          <a:noFill/>
          <a:ln w="76200">
            <a:pattFill prst="pct60">
              <a:fgClr>
                <a:srgbClr val="B2B2B2"/>
              </a:fgClr>
              <a:bgClr>
                <a:srgbClr val="FFFFFF"/>
              </a:bgClr>
            </a:pattFill>
            <a:round/>
            <a:headEnd/>
            <a:tailEnd/>
          </a:ln>
        </p:spPr>
        <p:txBody>
          <a:bodyPr wrap="none" anchor="ctr"/>
          <a:lstStyle/>
          <a:p>
            <a:pPr algn="l"/>
            <a:endParaRPr kumimoji="0" lang="zh-CN" altLang="en-US" sz="1800">
              <a:solidFill>
                <a:srgbClr val="000000"/>
              </a:solidFill>
              <a:latin typeface="Arial" charset="0"/>
            </a:endParaRPr>
          </a:p>
        </p:txBody>
      </p:sp>
      <p:sp>
        <p:nvSpPr>
          <p:cNvPr id="24" name="Line 24">
            <a:extLst>
              <a:ext uri="{FF2B5EF4-FFF2-40B4-BE49-F238E27FC236}">
                <a16:creationId xmlns="" xmlns:a16="http://schemas.microsoft.com/office/drawing/2014/main" id="{9D3E96E6-B690-4D97-BFD9-982F485C40EE}"/>
              </a:ext>
            </a:extLst>
          </p:cNvPr>
          <p:cNvSpPr>
            <a:spLocks noChangeShapeType="1"/>
          </p:cNvSpPr>
          <p:nvPr/>
        </p:nvSpPr>
        <p:spPr bwMode="auto">
          <a:xfrm>
            <a:off x="2789238" y="908719"/>
            <a:ext cx="14287" cy="5685755"/>
          </a:xfrm>
          <a:prstGeom prst="line">
            <a:avLst/>
          </a:prstGeom>
          <a:noFill/>
          <a:ln w="76200">
            <a:pattFill prst="pct60">
              <a:fgClr>
                <a:srgbClr val="B2B2B2"/>
              </a:fgClr>
              <a:bgClr>
                <a:srgbClr val="FFFFFF"/>
              </a:bgClr>
            </a:pattFill>
            <a:round/>
            <a:headEnd/>
            <a:tailEnd/>
          </a:ln>
        </p:spPr>
        <p:txBody>
          <a:bodyPr wrap="none" anchor="ctr"/>
          <a:lstStyle/>
          <a:p>
            <a:pPr algn="l"/>
            <a:endParaRPr kumimoji="0" lang="zh-CN" altLang="en-US" sz="1800">
              <a:solidFill>
                <a:srgbClr val="000000"/>
              </a:solidFill>
              <a:latin typeface="Arial" charset="0"/>
            </a:endParaRPr>
          </a:p>
        </p:txBody>
      </p:sp>
    </p:spTree>
    <p:extLst>
      <p:ext uri="{BB962C8B-B14F-4D97-AF65-F5344CB8AC3E}">
        <p14:creationId xmlns:p14="http://schemas.microsoft.com/office/powerpoint/2010/main" val="276347793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Text Box 4">
            <a:extLst>
              <a:ext uri="{FF2B5EF4-FFF2-40B4-BE49-F238E27FC236}">
                <a16:creationId xmlns="" xmlns:a16="http://schemas.microsoft.com/office/drawing/2014/main" id="{5BF10ECF-A942-4A19-A694-9EF2623CBBDA}"/>
              </a:ext>
            </a:extLst>
          </p:cNvPr>
          <p:cNvSpPr txBox="1">
            <a:spLocks noChangeArrowheads="1"/>
          </p:cNvSpPr>
          <p:nvPr/>
        </p:nvSpPr>
        <p:spPr bwMode="auto">
          <a:xfrm>
            <a:off x="467544" y="1576318"/>
            <a:ext cx="6026150" cy="396875"/>
          </a:xfrm>
          <a:prstGeom prst="rect">
            <a:avLst/>
          </a:prstGeom>
          <a:noFill/>
          <a:ln w="9525">
            <a:noFill/>
            <a:miter lim="800000"/>
            <a:headEnd/>
            <a:tailEnd/>
          </a:ln>
        </p:spPr>
        <p:txBody>
          <a:bodyPr wrap="none">
            <a:spAutoFit/>
          </a:bodyPr>
          <a:lstStyle/>
          <a:p>
            <a:pPr algn="l"/>
            <a:r>
              <a:rPr lang="zh-CN" altLang="en-US" sz="2000" dirty="0">
                <a:solidFill>
                  <a:schemeClr val="tx1"/>
                </a:solidFill>
                <a:latin typeface="黑体" pitchFamily="2" charset="-122"/>
                <a:ea typeface="黑体" pitchFamily="2" charset="-122"/>
              </a:rPr>
              <a:t>某段式存储管理系统中采用如下段表：（用十进制）</a:t>
            </a:r>
          </a:p>
        </p:txBody>
      </p:sp>
      <p:graphicFrame>
        <p:nvGraphicFramePr>
          <p:cNvPr id="7" name="Object 5">
            <a:extLst>
              <a:ext uri="{FF2B5EF4-FFF2-40B4-BE49-F238E27FC236}">
                <a16:creationId xmlns="" xmlns:a16="http://schemas.microsoft.com/office/drawing/2014/main" id="{212CA546-2C0E-4A58-9D84-0957422F3F96}"/>
              </a:ext>
            </a:extLst>
          </p:cNvPr>
          <p:cNvGraphicFramePr>
            <a:graphicFrameLocks noChangeAspect="1"/>
          </p:cNvGraphicFramePr>
          <p:nvPr>
            <p:extLst>
              <p:ext uri="{D42A27DB-BD31-4B8C-83A1-F6EECF244321}">
                <p14:modId xmlns:p14="http://schemas.microsoft.com/office/powerpoint/2010/main" val="1108152738"/>
              </p:ext>
            </p:extLst>
          </p:nvPr>
        </p:nvGraphicFramePr>
        <p:xfrm>
          <a:off x="1619672" y="2420888"/>
          <a:ext cx="5759450" cy="2448247"/>
        </p:xfrm>
        <a:graphic>
          <a:graphicData uri="http://schemas.openxmlformats.org/presentationml/2006/ole">
            <mc:AlternateContent xmlns:mc="http://schemas.openxmlformats.org/markup-compatibility/2006">
              <mc:Choice xmlns:v="urn:schemas-microsoft-com:vml" Requires="v">
                <p:oleObj spid="_x0000_s44066" name="文档" r:id="rId3" imgW="5290274" imgH="2755539" progId="Word.Document.8">
                  <p:embed/>
                </p:oleObj>
              </mc:Choice>
              <mc:Fallback>
                <p:oleObj name="文档" r:id="rId3" imgW="5290274" imgH="2755539" progId="Word.Document.8">
                  <p:embed/>
                  <p:pic>
                    <p:nvPicPr>
                      <p:cNvPr id="3174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420888"/>
                        <a:ext cx="5759450" cy="2448247"/>
                      </a:xfrm>
                      <a:prstGeom prst="rect">
                        <a:avLst/>
                      </a:prstGeom>
                      <a:solidFill>
                        <a:schemeClr val="tx1"/>
                      </a:solidFill>
                    </p:spPr>
                  </p:pic>
                </p:oleObj>
              </mc:Fallback>
            </mc:AlternateContent>
          </a:graphicData>
        </a:graphic>
      </p:graphicFrame>
      <p:sp>
        <p:nvSpPr>
          <p:cNvPr id="8" name="Rectangle 6">
            <a:extLst>
              <a:ext uri="{FF2B5EF4-FFF2-40B4-BE49-F238E27FC236}">
                <a16:creationId xmlns="" xmlns:a16="http://schemas.microsoft.com/office/drawing/2014/main" id="{C49BC1CF-D852-4187-95D4-0A73B7183CBF}"/>
              </a:ext>
            </a:extLst>
          </p:cNvPr>
          <p:cNvSpPr>
            <a:spLocks noChangeArrowheads="1"/>
          </p:cNvSpPr>
          <p:nvPr/>
        </p:nvSpPr>
        <p:spPr bwMode="auto">
          <a:xfrm>
            <a:off x="296850" y="977916"/>
            <a:ext cx="950913" cy="457200"/>
          </a:xfrm>
          <a:prstGeom prst="rect">
            <a:avLst/>
          </a:prstGeom>
          <a:noFill/>
          <a:ln w="12700" cap="sq">
            <a:noFill/>
            <a:miter lim="800000"/>
            <a:headEnd type="none" w="sm" len="sm"/>
            <a:tailEnd type="none" w="sm" len="sm"/>
          </a:ln>
        </p:spPr>
        <p:txBody>
          <a:bodyPr wrap="none">
            <a:spAutoFit/>
          </a:bodyPr>
          <a:lstStyle/>
          <a:p>
            <a:pPr algn="l"/>
            <a:r>
              <a:rPr lang="zh-CN" altLang="en-US" dirty="0">
                <a:solidFill>
                  <a:srgbClr val="FFC000"/>
                </a:solidFill>
                <a:latin typeface="黑体" pitchFamily="2" charset="-122"/>
                <a:ea typeface="黑体" pitchFamily="2" charset="-122"/>
              </a:rPr>
              <a:t>作业</a:t>
            </a:r>
            <a:r>
              <a:rPr lang="en-US" altLang="zh-CN" dirty="0">
                <a:solidFill>
                  <a:srgbClr val="FFC000"/>
                </a:solidFill>
                <a:latin typeface="黑体" pitchFamily="2" charset="-122"/>
                <a:ea typeface="黑体" pitchFamily="2" charset="-122"/>
              </a:rPr>
              <a:t>6</a:t>
            </a:r>
          </a:p>
        </p:txBody>
      </p:sp>
      <p:sp>
        <p:nvSpPr>
          <p:cNvPr id="9" name="Text Box 7">
            <a:extLst>
              <a:ext uri="{FF2B5EF4-FFF2-40B4-BE49-F238E27FC236}">
                <a16:creationId xmlns="" xmlns:a16="http://schemas.microsoft.com/office/drawing/2014/main" id="{9EA5D888-38FB-4010-BB03-954DB5CE14CB}"/>
              </a:ext>
            </a:extLst>
          </p:cNvPr>
          <p:cNvSpPr txBox="1">
            <a:spLocks noChangeArrowheads="1"/>
          </p:cNvSpPr>
          <p:nvPr/>
        </p:nvSpPr>
        <p:spPr bwMode="auto">
          <a:xfrm>
            <a:off x="411162" y="4653136"/>
            <a:ext cx="8321675" cy="1917700"/>
          </a:xfrm>
          <a:prstGeom prst="rect">
            <a:avLst/>
          </a:prstGeom>
          <a:noFill/>
          <a:ln w="9525">
            <a:noFill/>
            <a:miter lim="800000"/>
            <a:headEnd/>
            <a:tailEnd/>
          </a:ln>
        </p:spPr>
        <p:txBody>
          <a:bodyPr>
            <a:spAutoFit/>
          </a:bodyPr>
          <a:lstStyle/>
          <a:p>
            <a:pPr algn="l">
              <a:lnSpc>
                <a:spcPct val="120000"/>
              </a:lnSpc>
            </a:pPr>
            <a:r>
              <a:rPr lang="zh-CN" altLang="en-US" sz="2000" dirty="0">
                <a:solidFill>
                  <a:schemeClr val="tx1"/>
                </a:solidFill>
                <a:latin typeface="黑体" pitchFamily="2" charset="-122"/>
                <a:ea typeface="黑体" pitchFamily="2" charset="-122"/>
              </a:rPr>
              <a:t>试回答：</a:t>
            </a:r>
          </a:p>
          <a:p>
            <a:pPr algn="l">
              <a:lnSpc>
                <a:spcPct val="12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）给定段号和段内地址，完成段式管理中的地址变换过程。</a:t>
            </a:r>
          </a:p>
          <a:p>
            <a:pPr algn="l">
              <a:lnSpc>
                <a:spcPct val="12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）计算</a:t>
            </a:r>
            <a:r>
              <a:rPr lang="en-US" altLang="zh-CN" sz="2000" dirty="0">
                <a:solidFill>
                  <a:schemeClr val="tx1"/>
                </a:solidFill>
                <a:latin typeface="黑体" pitchFamily="2" charset="-122"/>
                <a:ea typeface="黑体" pitchFamily="2" charset="-122"/>
              </a:rPr>
              <a:t>[0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430]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500]</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400]</a:t>
            </a:r>
            <a:r>
              <a:rPr lang="zh-CN" altLang="en-US" sz="2000" dirty="0">
                <a:solidFill>
                  <a:schemeClr val="tx1"/>
                </a:solidFill>
                <a:latin typeface="黑体" pitchFamily="2" charset="-122"/>
                <a:ea typeface="黑体" pitchFamily="2" charset="-122"/>
              </a:rPr>
              <a:t>的内存地址，其中方号内的第一元素为段号，第二元素为段内地址。</a:t>
            </a:r>
          </a:p>
          <a:p>
            <a:pPr algn="l">
              <a:lnSpc>
                <a:spcPct val="12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3</a:t>
            </a:r>
            <a:r>
              <a:rPr lang="zh-CN" altLang="en-US" sz="2000" dirty="0">
                <a:solidFill>
                  <a:schemeClr val="tx1"/>
                </a:solidFill>
                <a:latin typeface="黑体" pitchFamily="2" charset="-122"/>
                <a:ea typeface="黑体" pitchFamily="2" charset="-122"/>
              </a:rPr>
              <a:t>）存取主存中的一条指令或数据至少要访问几次主存？</a:t>
            </a:r>
          </a:p>
        </p:txBody>
      </p:sp>
    </p:spTree>
    <p:extLst>
      <p:ext uri="{BB962C8B-B14F-4D97-AF65-F5344CB8AC3E}">
        <p14:creationId xmlns:p14="http://schemas.microsoft.com/office/powerpoint/2010/main" val="28919768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Text Box 4">
            <a:extLst>
              <a:ext uri="{FF2B5EF4-FFF2-40B4-BE49-F238E27FC236}">
                <a16:creationId xmlns="" xmlns:a16="http://schemas.microsoft.com/office/drawing/2014/main" id="{CD301E38-E499-4D43-90DE-E9FE57E3436F}"/>
              </a:ext>
            </a:extLst>
          </p:cNvPr>
          <p:cNvSpPr txBox="1">
            <a:spLocks noChangeArrowheads="1"/>
          </p:cNvSpPr>
          <p:nvPr/>
        </p:nvSpPr>
        <p:spPr bwMode="auto">
          <a:xfrm>
            <a:off x="125412" y="1076047"/>
            <a:ext cx="8893175" cy="1108075"/>
          </a:xfrm>
          <a:prstGeom prst="rect">
            <a:avLst/>
          </a:prstGeom>
          <a:noFill/>
          <a:ln w="9525">
            <a:noFill/>
            <a:miter lim="800000"/>
            <a:headEnd/>
            <a:tailEnd/>
          </a:ln>
        </p:spPr>
        <p:txBody>
          <a:bodyPr>
            <a:spAutoFit/>
          </a:bodyPr>
          <a:lstStyle/>
          <a:p>
            <a:pPr algn="l">
              <a:lnSpc>
                <a:spcPct val="110000"/>
              </a:lnSpc>
            </a:pPr>
            <a:r>
              <a:rPr lang="zh-CN" altLang="en-US" sz="2000" b="1" dirty="0">
                <a:solidFill>
                  <a:srgbClr val="FFC000"/>
                </a:solidFill>
                <a:latin typeface="黑体" pitchFamily="2" charset="-122"/>
                <a:ea typeface="黑体" pitchFamily="2" charset="-122"/>
              </a:rPr>
              <a:t>作业</a:t>
            </a:r>
            <a:r>
              <a:rPr lang="en-US" altLang="zh-CN" sz="2000" b="1" dirty="0">
                <a:solidFill>
                  <a:srgbClr val="FFC000"/>
                </a:solidFill>
                <a:latin typeface="黑体" pitchFamily="2" charset="-122"/>
                <a:ea typeface="黑体" pitchFamily="2" charset="-122"/>
              </a:rPr>
              <a:t>7</a:t>
            </a:r>
            <a:r>
              <a:rPr lang="zh-CN" altLang="en-US" sz="2000" dirty="0">
                <a:solidFill>
                  <a:srgbClr val="FFC000"/>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某系统采用段页式存储管理，有关的数据结构如下图所示。</a:t>
            </a:r>
          </a:p>
          <a:p>
            <a:pPr algn="l">
              <a:lnSpc>
                <a:spcPct val="11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1</a:t>
            </a:r>
            <a:r>
              <a:rPr lang="zh-CN" altLang="en-US" sz="2000" dirty="0">
                <a:solidFill>
                  <a:schemeClr val="tx1"/>
                </a:solidFill>
                <a:latin typeface="黑体" pitchFamily="2" charset="-122"/>
                <a:ea typeface="黑体" pitchFamily="2" charset="-122"/>
              </a:rPr>
              <a:t>）说明在段页式系统中动态地址变换过程。</a:t>
            </a:r>
          </a:p>
          <a:p>
            <a:pPr algn="l">
              <a:lnSpc>
                <a:spcPct val="110000"/>
              </a:lnSpc>
            </a:pPr>
            <a:r>
              <a:rPr lang="zh-CN" altLang="en-US" sz="2000" dirty="0">
                <a:solidFill>
                  <a:schemeClr val="tx1"/>
                </a:solidFill>
                <a:latin typeface="黑体" pitchFamily="2" charset="-122"/>
                <a:ea typeface="黑体" pitchFamily="2" charset="-122"/>
              </a:rPr>
              <a:t>（</a:t>
            </a:r>
            <a:r>
              <a:rPr lang="en-US" altLang="zh-CN" sz="2000" dirty="0">
                <a:solidFill>
                  <a:schemeClr val="tx1"/>
                </a:solidFill>
                <a:latin typeface="黑体" pitchFamily="2" charset="-122"/>
                <a:ea typeface="黑体" pitchFamily="2" charset="-122"/>
              </a:rPr>
              <a:t>2</a:t>
            </a:r>
            <a:r>
              <a:rPr lang="zh-CN" altLang="en-US" sz="2000" dirty="0">
                <a:solidFill>
                  <a:schemeClr val="tx1"/>
                </a:solidFill>
                <a:latin typeface="黑体" pitchFamily="2" charset="-122"/>
                <a:ea typeface="黑体" pitchFamily="2" charset="-122"/>
              </a:rPr>
              <a:t>）计算虚地址</a:t>
            </a:r>
            <a:r>
              <a:rPr lang="en-US" altLang="zh-CN" sz="2000" dirty="0">
                <a:solidFill>
                  <a:schemeClr val="tx1"/>
                </a:solidFill>
                <a:latin typeface="黑体" pitchFamily="2" charset="-122"/>
                <a:ea typeface="黑体" pitchFamily="2" charset="-122"/>
              </a:rPr>
              <a:t>69732</a:t>
            </a:r>
            <a:r>
              <a:rPr lang="zh-CN" altLang="en-US" sz="2000" dirty="0">
                <a:solidFill>
                  <a:schemeClr val="tx1"/>
                </a:solidFill>
                <a:latin typeface="黑体" pitchFamily="2" charset="-122"/>
                <a:ea typeface="黑体" pitchFamily="2" charset="-122"/>
              </a:rPr>
              <a:t>的物理地址（用十进制表示）。</a:t>
            </a:r>
          </a:p>
        </p:txBody>
      </p:sp>
      <p:grpSp>
        <p:nvGrpSpPr>
          <p:cNvPr id="7" name="Group 5">
            <a:extLst>
              <a:ext uri="{FF2B5EF4-FFF2-40B4-BE49-F238E27FC236}">
                <a16:creationId xmlns="" xmlns:a16="http://schemas.microsoft.com/office/drawing/2014/main" id="{3E20C0E5-749D-4B22-A9D4-42CA038D8505}"/>
              </a:ext>
            </a:extLst>
          </p:cNvPr>
          <p:cNvGrpSpPr>
            <a:grpSpLocks/>
          </p:cNvGrpSpPr>
          <p:nvPr/>
        </p:nvGrpSpPr>
        <p:grpSpPr bwMode="auto">
          <a:xfrm>
            <a:off x="1619672" y="2503920"/>
            <a:ext cx="5662315" cy="3790131"/>
            <a:chOff x="308" y="1451"/>
            <a:chExt cx="4474" cy="3111"/>
          </a:xfrm>
          <a:solidFill>
            <a:schemeClr val="tx1"/>
          </a:solidFill>
        </p:grpSpPr>
        <p:sp>
          <p:nvSpPr>
            <p:cNvPr id="8" name="Text Box 6">
              <a:extLst>
                <a:ext uri="{FF2B5EF4-FFF2-40B4-BE49-F238E27FC236}">
                  <a16:creationId xmlns="" xmlns:a16="http://schemas.microsoft.com/office/drawing/2014/main" id="{F8D34067-C4C6-4DFB-9C90-1BEA343C2EF2}"/>
                </a:ext>
              </a:extLst>
            </p:cNvPr>
            <p:cNvSpPr txBox="1">
              <a:spLocks noChangeArrowheads="1"/>
            </p:cNvSpPr>
            <p:nvPr/>
          </p:nvSpPr>
          <p:spPr bwMode="auto">
            <a:xfrm>
              <a:off x="308" y="1813"/>
              <a:ext cx="932" cy="332"/>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逻辑地址 </a:t>
              </a:r>
            </a:p>
          </p:txBody>
        </p:sp>
        <p:graphicFrame>
          <p:nvGraphicFramePr>
            <p:cNvPr id="9" name="Object 7">
              <a:extLst>
                <a:ext uri="{FF2B5EF4-FFF2-40B4-BE49-F238E27FC236}">
                  <a16:creationId xmlns="" xmlns:a16="http://schemas.microsoft.com/office/drawing/2014/main" id="{D37C2348-334F-48EC-87DE-6ED96A2C3709}"/>
                </a:ext>
              </a:extLst>
            </p:cNvPr>
            <p:cNvGraphicFramePr>
              <a:graphicFrameLocks noChangeAspect="1"/>
            </p:cNvGraphicFramePr>
            <p:nvPr>
              <p:extLst>
                <p:ext uri="{D42A27DB-BD31-4B8C-83A1-F6EECF244321}">
                  <p14:modId xmlns:p14="http://schemas.microsoft.com/office/powerpoint/2010/main" val="237851858"/>
                </p:ext>
              </p:extLst>
            </p:nvPr>
          </p:nvGraphicFramePr>
          <p:xfrm>
            <a:off x="366" y="2171"/>
            <a:ext cx="1466" cy="555"/>
          </p:xfrm>
          <a:graphic>
            <a:graphicData uri="http://schemas.openxmlformats.org/presentationml/2006/ole">
              <mc:AlternateContent xmlns:mc="http://schemas.openxmlformats.org/markup-compatibility/2006">
                <mc:Choice xmlns:v="urn:schemas-microsoft-com:vml" Requires="v">
                  <p:oleObj spid="_x0000_s45218" name="文档" r:id="rId3" imgW="2327760" imgH="880920" progId="Word.Document.8">
                    <p:embed/>
                  </p:oleObj>
                </mc:Choice>
                <mc:Fallback>
                  <p:oleObj name="文档" r:id="rId3" imgW="2327760" imgH="880920" progId="Word.Document.8">
                    <p:embed/>
                    <p:pic>
                      <p:nvPicPr>
                        <p:cNvPr id="327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 y="2171"/>
                          <a:ext cx="1466" cy="555"/>
                        </a:xfrm>
                        <a:prstGeom prst="rect">
                          <a:avLst/>
                        </a:prstGeom>
                        <a:solidFill>
                          <a:schemeClr val="tx1"/>
                        </a:solidFill>
                      </p:spPr>
                    </p:pic>
                  </p:oleObj>
                </mc:Fallback>
              </mc:AlternateContent>
            </a:graphicData>
          </a:graphic>
        </p:graphicFrame>
        <p:graphicFrame>
          <p:nvGraphicFramePr>
            <p:cNvPr id="10" name="Object 8">
              <a:extLst>
                <a:ext uri="{FF2B5EF4-FFF2-40B4-BE49-F238E27FC236}">
                  <a16:creationId xmlns="" xmlns:a16="http://schemas.microsoft.com/office/drawing/2014/main" id="{A25B34FD-1622-4969-9959-BCE2E942360A}"/>
                </a:ext>
              </a:extLst>
            </p:cNvPr>
            <p:cNvGraphicFramePr>
              <a:graphicFrameLocks noChangeAspect="1"/>
            </p:cNvGraphicFramePr>
            <p:nvPr>
              <p:extLst>
                <p:ext uri="{D42A27DB-BD31-4B8C-83A1-F6EECF244321}">
                  <p14:modId xmlns:p14="http://schemas.microsoft.com/office/powerpoint/2010/main" val="2602475100"/>
                </p:ext>
              </p:extLst>
            </p:nvPr>
          </p:nvGraphicFramePr>
          <p:xfrm>
            <a:off x="2238" y="2411"/>
            <a:ext cx="1027" cy="1005"/>
          </p:xfrm>
          <a:graphic>
            <a:graphicData uri="http://schemas.openxmlformats.org/presentationml/2006/ole">
              <mc:AlternateContent xmlns:mc="http://schemas.openxmlformats.org/markup-compatibility/2006">
                <mc:Choice xmlns:v="urn:schemas-microsoft-com:vml" Requires="v">
                  <p:oleObj spid="_x0000_s45219" name="文档" r:id="rId5" imgW="1631880" imgH="1600560" progId="Word.Document.8">
                    <p:embed/>
                  </p:oleObj>
                </mc:Choice>
                <mc:Fallback>
                  <p:oleObj name="文档" r:id="rId5" imgW="1631880" imgH="1600560" progId="Word.Document.8">
                    <p:embed/>
                    <p:pic>
                      <p:nvPicPr>
                        <p:cNvPr id="3277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 y="2411"/>
                          <a:ext cx="1027" cy="1005"/>
                        </a:xfrm>
                        <a:prstGeom prst="rect">
                          <a:avLst/>
                        </a:prstGeom>
                        <a:solidFill>
                          <a:schemeClr val="tx1"/>
                        </a:solidFill>
                      </p:spPr>
                    </p:pic>
                  </p:oleObj>
                </mc:Fallback>
              </mc:AlternateContent>
            </a:graphicData>
          </a:graphic>
        </p:graphicFrame>
        <p:graphicFrame>
          <p:nvGraphicFramePr>
            <p:cNvPr id="11" name="Object 9">
              <a:extLst>
                <a:ext uri="{FF2B5EF4-FFF2-40B4-BE49-F238E27FC236}">
                  <a16:creationId xmlns="" xmlns:a16="http://schemas.microsoft.com/office/drawing/2014/main" id="{B2182660-0FAC-4E79-9605-78CBB259C649}"/>
                </a:ext>
              </a:extLst>
            </p:cNvPr>
            <p:cNvGraphicFramePr>
              <a:graphicFrameLocks noChangeAspect="1"/>
            </p:cNvGraphicFramePr>
            <p:nvPr>
              <p:extLst>
                <p:ext uri="{D42A27DB-BD31-4B8C-83A1-F6EECF244321}">
                  <p14:modId xmlns:p14="http://schemas.microsoft.com/office/powerpoint/2010/main" val="1273847530"/>
                </p:ext>
              </p:extLst>
            </p:nvPr>
          </p:nvGraphicFramePr>
          <p:xfrm>
            <a:off x="3787" y="1739"/>
            <a:ext cx="995" cy="783"/>
          </p:xfrm>
          <a:graphic>
            <a:graphicData uri="http://schemas.openxmlformats.org/presentationml/2006/ole">
              <mc:AlternateContent xmlns:mc="http://schemas.openxmlformats.org/markup-compatibility/2006">
                <mc:Choice xmlns:v="urn:schemas-microsoft-com:vml" Requires="v">
                  <p:oleObj spid="_x0000_s45220" name="文档" r:id="rId7" imgW="1580400" imgH="1243800" progId="Word.Document.8">
                    <p:embed/>
                  </p:oleObj>
                </mc:Choice>
                <mc:Fallback>
                  <p:oleObj name="文档" r:id="rId7" imgW="1580400" imgH="1243800" progId="Word.Document.8">
                    <p:embed/>
                    <p:pic>
                      <p:nvPicPr>
                        <p:cNvPr id="32772" name="Object 9"/>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7" y="1739"/>
                          <a:ext cx="995" cy="783"/>
                        </a:xfrm>
                        <a:prstGeom prst="rect">
                          <a:avLst/>
                        </a:prstGeom>
                        <a:solidFill>
                          <a:schemeClr val="tx1"/>
                        </a:solidFill>
                      </p:spPr>
                    </p:pic>
                  </p:oleObj>
                </mc:Fallback>
              </mc:AlternateContent>
            </a:graphicData>
          </a:graphic>
        </p:graphicFrame>
        <p:graphicFrame>
          <p:nvGraphicFramePr>
            <p:cNvPr id="12" name="Object 10">
              <a:extLst>
                <a:ext uri="{FF2B5EF4-FFF2-40B4-BE49-F238E27FC236}">
                  <a16:creationId xmlns="" xmlns:a16="http://schemas.microsoft.com/office/drawing/2014/main" id="{5319CC20-BF6F-49D9-93F1-1AED15AF7F19}"/>
                </a:ext>
              </a:extLst>
            </p:cNvPr>
            <p:cNvGraphicFramePr>
              <a:graphicFrameLocks noChangeAspect="1"/>
            </p:cNvGraphicFramePr>
            <p:nvPr>
              <p:extLst>
                <p:ext uri="{D42A27DB-BD31-4B8C-83A1-F6EECF244321}">
                  <p14:modId xmlns:p14="http://schemas.microsoft.com/office/powerpoint/2010/main" val="1249518576"/>
                </p:ext>
              </p:extLst>
            </p:nvPr>
          </p:nvGraphicFramePr>
          <p:xfrm>
            <a:off x="3787" y="2795"/>
            <a:ext cx="971" cy="759"/>
          </p:xfrm>
          <a:graphic>
            <a:graphicData uri="http://schemas.openxmlformats.org/presentationml/2006/ole">
              <mc:AlternateContent xmlns:mc="http://schemas.openxmlformats.org/markup-compatibility/2006">
                <mc:Choice xmlns:v="urn:schemas-microsoft-com:vml" Requires="v">
                  <p:oleObj spid="_x0000_s45221" name="文档" r:id="rId9" imgW="1542240" imgH="1243800" progId="Word.Document.8">
                    <p:embed/>
                  </p:oleObj>
                </mc:Choice>
                <mc:Fallback>
                  <p:oleObj name="文档" r:id="rId9" imgW="1542240" imgH="1243800" progId="Word.Document.8">
                    <p:embed/>
                    <p:pic>
                      <p:nvPicPr>
                        <p:cNvPr id="32773" name="Object 10"/>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7" y="2795"/>
                          <a:ext cx="971" cy="759"/>
                        </a:xfrm>
                        <a:prstGeom prst="rect">
                          <a:avLst/>
                        </a:prstGeom>
                        <a:solidFill>
                          <a:schemeClr val="tx1"/>
                        </a:solidFill>
                      </p:spPr>
                    </p:pic>
                  </p:oleObj>
                </mc:Fallback>
              </mc:AlternateContent>
            </a:graphicData>
          </a:graphic>
        </p:graphicFrame>
        <p:graphicFrame>
          <p:nvGraphicFramePr>
            <p:cNvPr id="13" name="Object 11">
              <a:extLst>
                <a:ext uri="{FF2B5EF4-FFF2-40B4-BE49-F238E27FC236}">
                  <a16:creationId xmlns="" xmlns:a16="http://schemas.microsoft.com/office/drawing/2014/main" id="{4E819134-B38A-46FD-BCBF-1B2CC98C7E8B}"/>
                </a:ext>
              </a:extLst>
            </p:cNvPr>
            <p:cNvGraphicFramePr>
              <a:graphicFrameLocks noChangeAspect="1"/>
            </p:cNvGraphicFramePr>
            <p:nvPr>
              <p:extLst>
                <p:ext uri="{D42A27DB-BD31-4B8C-83A1-F6EECF244321}">
                  <p14:modId xmlns:p14="http://schemas.microsoft.com/office/powerpoint/2010/main" val="3280867473"/>
                </p:ext>
              </p:extLst>
            </p:nvPr>
          </p:nvGraphicFramePr>
          <p:xfrm>
            <a:off x="3787" y="3803"/>
            <a:ext cx="971" cy="759"/>
          </p:xfrm>
          <a:graphic>
            <a:graphicData uri="http://schemas.openxmlformats.org/presentationml/2006/ole">
              <mc:AlternateContent xmlns:mc="http://schemas.openxmlformats.org/markup-compatibility/2006">
                <mc:Choice xmlns:v="urn:schemas-microsoft-com:vml" Requires="v">
                  <p:oleObj spid="_x0000_s45222" name="文档" r:id="rId11" imgW="1542240" imgH="1243800" progId="Word.Document.8">
                    <p:embed/>
                  </p:oleObj>
                </mc:Choice>
                <mc:Fallback>
                  <p:oleObj name="文档" r:id="rId11" imgW="1542240" imgH="1243800" progId="Word.Document.8">
                    <p:embed/>
                    <p:pic>
                      <p:nvPicPr>
                        <p:cNvPr id="32774" name="Object 11"/>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7" y="3803"/>
                          <a:ext cx="971" cy="759"/>
                        </a:xfrm>
                        <a:prstGeom prst="rect">
                          <a:avLst/>
                        </a:prstGeom>
                        <a:solidFill>
                          <a:schemeClr val="tx1"/>
                        </a:solidFill>
                      </p:spPr>
                    </p:pic>
                  </p:oleObj>
                </mc:Fallback>
              </mc:AlternateContent>
            </a:graphicData>
          </a:graphic>
        </p:graphicFrame>
        <p:sp>
          <p:nvSpPr>
            <p:cNvPr id="14" name="Text Box 12">
              <a:extLst>
                <a:ext uri="{FF2B5EF4-FFF2-40B4-BE49-F238E27FC236}">
                  <a16:creationId xmlns="" xmlns:a16="http://schemas.microsoft.com/office/drawing/2014/main" id="{0B01B96F-1E84-4B85-8AA7-7EB5B52DC359}"/>
                </a:ext>
              </a:extLst>
            </p:cNvPr>
            <p:cNvSpPr txBox="1">
              <a:spLocks noChangeArrowheads="1"/>
            </p:cNvSpPr>
            <p:nvPr/>
          </p:nvSpPr>
          <p:spPr bwMode="auto">
            <a:xfrm>
              <a:off x="3787" y="1451"/>
              <a:ext cx="596" cy="331"/>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r>
                <a:rPr kumimoji="0" lang="en-US" altLang="zh-CN" sz="1800" b="0" i="0" u="none" strike="noStrike" kern="0" cap="none" spc="0" normalizeH="0" baseline="0" noProof="0">
                  <a:ln>
                    <a:noFill/>
                  </a:ln>
                  <a:solidFill>
                    <a:srgbClr val="000000"/>
                  </a:solidFill>
                  <a:effectLst/>
                  <a:uLnTx/>
                  <a:uFillTx/>
                </a:rPr>
                <a:t>0</a:t>
              </a:r>
            </a:p>
          </p:txBody>
        </p:sp>
        <p:sp>
          <p:nvSpPr>
            <p:cNvPr id="15" name="Text Box 13">
              <a:extLst>
                <a:ext uri="{FF2B5EF4-FFF2-40B4-BE49-F238E27FC236}">
                  <a16:creationId xmlns="" xmlns:a16="http://schemas.microsoft.com/office/drawing/2014/main" id="{E1EE4E9D-83D4-42B0-A75A-FD42F212D6BB}"/>
                </a:ext>
              </a:extLst>
            </p:cNvPr>
            <p:cNvSpPr txBox="1">
              <a:spLocks noChangeArrowheads="1"/>
            </p:cNvSpPr>
            <p:nvPr/>
          </p:nvSpPr>
          <p:spPr bwMode="auto">
            <a:xfrm>
              <a:off x="3787" y="2555"/>
              <a:ext cx="596" cy="331"/>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r>
                <a:rPr kumimoji="0" lang="en-US" altLang="zh-CN" sz="1800" b="0" i="0" u="none" strike="noStrike" kern="0" cap="none" spc="0" normalizeH="0" baseline="0" noProof="0">
                  <a:ln>
                    <a:noFill/>
                  </a:ln>
                  <a:solidFill>
                    <a:srgbClr val="000000"/>
                  </a:solidFill>
                  <a:effectLst/>
                  <a:uLnTx/>
                  <a:uFillTx/>
                </a:rPr>
                <a:t>1</a:t>
              </a:r>
            </a:p>
          </p:txBody>
        </p:sp>
        <p:sp>
          <p:nvSpPr>
            <p:cNvPr id="16" name="Text Box 14">
              <a:extLst>
                <a:ext uri="{FF2B5EF4-FFF2-40B4-BE49-F238E27FC236}">
                  <a16:creationId xmlns="" xmlns:a16="http://schemas.microsoft.com/office/drawing/2014/main" id="{5EB94507-5490-46F2-B591-9D7078367E03}"/>
                </a:ext>
              </a:extLst>
            </p:cNvPr>
            <p:cNvSpPr txBox="1">
              <a:spLocks noChangeArrowheads="1"/>
            </p:cNvSpPr>
            <p:nvPr/>
          </p:nvSpPr>
          <p:spPr bwMode="auto">
            <a:xfrm>
              <a:off x="3787" y="3515"/>
              <a:ext cx="596" cy="332"/>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页表</a:t>
              </a:r>
              <a:r>
                <a:rPr kumimoji="0" lang="en-US" altLang="zh-CN" sz="1800" b="0" i="0" u="none" strike="noStrike" kern="0" cap="none" spc="0" normalizeH="0" baseline="0" noProof="0">
                  <a:ln>
                    <a:noFill/>
                  </a:ln>
                  <a:solidFill>
                    <a:srgbClr val="000000"/>
                  </a:solidFill>
                  <a:effectLst/>
                  <a:uLnTx/>
                  <a:uFillTx/>
                </a:rPr>
                <a:t>2</a:t>
              </a:r>
            </a:p>
          </p:txBody>
        </p:sp>
        <p:sp>
          <p:nvSpPr>
            <p:cNvPr id="17" name="Line 15">
              <a:extLst>
                <a:ext uri="{FF2B5EF4-FFF2-40B4-BE49-F238E27FC236}">
                  <a16:creationId xmlns="" xmlns:a16="http://schemas.microsoft.com/office/drawing/2014/main" id="{881B9854-C028-4F72-95CA-CCA2048F499B}"/>
                </a:ext>
              </a:extLst>
            </p:cNvPr>
            <p:cNvSpPr>
              <a:spLocks noChangeShapeType="1"/>
            </p:cNvSpPr>
            <p:nvPr/>
          </p:nvSpPr>
          <p:spPr bwMode="auto">
            <a:xfrm flipV="1">
              <a:off x="2958" y="1739"/>
              <a:ext cx="864" cy="768"/>
            </a:xfrm>
            <a:prstGeom prst="line">
              <a:avLst/>
            </a:prstGeom>
            <a:grpFill/>
            <a:ln w="9525">
              <a:solidFill>
                <a:schemeClr val="tx1"/>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8" name="Line 16">
              <a:extLst>
                <a:ext uri="{FF2B5EF4-FFF2-40B4-BE49-F238E27FC236}">
                  <a16:creationId xmlns="" xmlns:a16="http://schemas.microsoft.com/office/drawing/2014/main" id="{6C335F4A-5FF1-4D00-A650-13D3757D364F}"/>
                </a:ext>
              </a:extLst>
            </p:cNvPr>
            <p:cNvSpPr>
              <a:spLocks noChangeShapeType="1"/>
            </p:cNvSpPr>
            <p:nvPr/>
          </p:nvSpPr>
          <p:spPr bwMode="auto">
            <a:xfrm>
              <a:off x="2958" y="2747"/>
              <a:ext cx="864" cy="48"/>
            </a:xfrm>
            <a:prstGeom prst="line">
              <a:avLst/>
            </a:prstGeom>
            <a:grpFill/>
            <a:ln w="9525">
              <a:solidFill>
                <a:schemeClr val="tx1"/>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19" name="Line 17">
              <a:extLst>
                <a:ext uri="{FF2B5EF4-FFF2-40B4-BE49-F238E27FC236}">
                  <a16:creationId xmlns="" xmlns:a16="http://schemas.microsoft.com/office/drawing/2014/main" id="{80552F44-596C-4726-800C-A960F2B320D8}"/>
                </a:ext>
              </a:extLst>
            </p:cNvPr>
            <p:cNvSpPr>
              <a:spLocks noChangeShapeType="1"/>
            </p:cNvSpPr>
            <p:nvPr/>
          </p:nvSpPr>
          <p:spPr bwMode="auto">
            <a:xfrm>
              <a:off x="2958" y="2987"/>
              <a:ext cx="864" cy="816"/>
            </a:xfrm>
            <a:prstGeom prst="line">
              <a:avLst/>
            </a:prstGeom>
            <a:grpFill/>
            <a:ln w="9525">
              <a:solidFill>
                <a:schemeClr val="tx1"/>
              </a:solidFill>
              <a:round/>
              <a:headEnd/>
              <a:tailEnd type="triangle"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20" name="Text Box 18">
              <a:extLst>
                <a:ext uri="{FF2B5EF4-FFF2-40B4-BE49-F238E27FC236}">
                  <a16:creationId xmlns="" xmlns:a16="http://schemas.microsoft.com/office/drawing/2014/main" id="{8E0257C8-714B-4151-ADE7-7EC98A92D884}"/>
                </a:ext>
              </a:extLst>
            </p:cNvPr>
            <p:cNvSpPr txBox="1">
              <a:spLocks noChangeArrowheads="1"/>
            </p:cNvSpPr>
            <p:nvPr/>
          </p:nvSpPr>
          <p:spPr bwMode="auto">
            <a:xfrm>
              <a:off x="2276" y="2005"/>
              <a:ext cx="548" cy="332"/>
            </a:xfrm>
            <a:prstGeom prst="rect">
              <a:avLst/>
            </a:prstGeom>
            <a:grp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段表 </a:t>
              </a:r>
            </a:p>
          </p:txBody>
        </p:sp>
      </p:grpSp>
    </p:spTree>
    <p:extLst>
      <p:ext uri="{BB962C8B-B14F-4D97-AF65-F5344CB8AC3E}">
        <p14:creationId xmlns:p14="http://schemas.microsoft.com/office/powerpoint/2010/main" val="175948397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Rectangle 4">
            <a:extLst>
              <a:ext uri="{FF2B5EF4-FFF2-40B4-BE49-F238E27FC236}">
                <a16:creationId xmlns="" xmlns:a16="http://schemas.microsoft.com/office/drawing/2014/main" id="{45869C7F-EB90-4F7C-85F2-E6BEC6F06D8D}"/>
              </a:ext>
            </a:extLst>
          </p:cNvPr>
          <p:cNvSpPr>
            <a:spLocks noChangeArrowheads="1"/>
          </p:cNvSpPr>
          <p:nvPr/>
        </p:nvSpPr>
        <p:spPr bwMode="auto">
          <a:xfrm>
            <a:off x="197644" y="980380"/>
            <a:ext cx="950912" cy="457200"/>
          </a:xfrm>
          <a:prstGeom prst="rect">
            <a:avLst/>
          </a:prstGeom>
          <a:noFill/>
          <a:ln w="12700" cap="sq">
            <a:noFill/>
            <a:miter lim="800000"/>
            <a:headEnd type="none" w="sm" len="sm"/>
            <a:tailEnd type="none" w="sm" len="sm"/>
          </a:ln>
        </p:spPr>
        <p:txBody>
          <a:bodyPr wrap="none">
            <a:spAutoFit/>
          </a:bodyPr>
          <a:lstStyle/>
          <a:p>
            <a:pPr algn="l"/>
            <a:r>
              <a:rPr lang="zh-CN" altLang="en-US" b="1" dirty="0">
                <a:solidFill>
                  <a:srgbClr val="FFC000"/>
                </a:solidFill>
                <a:latin typeface="黑体" pitchFamily="2" charset="-122"/>
                <a:ea typeface="黑体" pitchFamily="2" charset="-122"/>
              </a:rPr>
              <a:t>作业</a:t>
            </a:r>
            <a:r>
              <a:rPr lang="en-US" altLang="zh-CN" b="1" dirty="0">
                <a:solidFill>
                  <a:srgbClr val="FFC000"/>
                </a:solidFill>
                <a:latin typeface="黑体" pitchFamily="2" charset="-122"/>
                <a:ea typeface="黑体" pitchFamily="2" charset="-122"/>
              </a:rPr>
              <a:t>8</a:t>
            </a:r>
            <a:endParaRPr lang="en-US" altLang="zh-CN" dirty="0">
              <a:solidFill>
                <a:srgbClr val="FFC000"/>
              </a:solidFill>
              <a:latin typeface="黑体" pitchFamily="2" charset="-122"/>
              <a:ea typeface="黑体" pitchFamily="2" charset="-122"/>
            </a:endParaRPr>
          </a:p>
        </p:txBody>
      </p:sp>
      <p:pic>
        <p:nvPicPr>
          <p:cNvPr id="7" name="Picture 5">
            <a:extLst>
              <a:ext uri="{FF2B5EF4-FFF2-40B4-BE49-F238E27FC236}">
                <a16:creationId xmlns="" xmlns:a16="http://schemas.microsoft.com/office/drawing/2014/main" id="{58CCA2FE-FA68-470A-9E58-ECC874E64BC8}"/>
              </a:ext>
            </a:extLst>
          </p:cNvPr>
          <p:cNvPicPr>
            <a:picLocks noChangeAspect="1" noChangeArrowheads="1"/>
          </p:cNvPicPr>
          <p:nvPr/>
        </p:nvPicPr>
        <p:blipFill>
          <a:blip r:embed="rId2" cstate="print"/>
          <a:srcRect/>
          <a:stretch>
            <a:fillRect/>
          </a:stretch>
        </p:blipFill>
        <p:spPr bwMode="auto">
          <a:xfrm>
            <a:off x="1134269" y="3140968"/>
            <a:ext cx="6875462" cy="3036887"/>
          </a:xfrm>
          <a:prstGeom prst="rect">
            <a:avLst/>
          </a:prstGeom>
          <a:noFill/>
          <a:ln w="9525">
            <a:noFill/>
            <a:miter lim="800000"/>
            <a:headEnd/>
            <a:tailEnd/>
          </a:ln>
        </p:spPr>
      </p:pic>
      <p:sp>
        <p:nvSpPr>
          <p:cNvPr id="8" name="Rectangle 6">
            <a:extLst>
              <a:ext uri="{FF2B5EF4-FFF2-40B4-BE49-F238E27FC236}">
                <a16:creationId xmlns="" xmlns:a16="http://schemas.microsoft.com/office/drawing/2014/main" id="{A63EF0BC-89D2-4FE0-9D78-06CCA11EF175}"/>
              </a:ext>
            </a:extLst>
          </p:cNvPr>
          <p:cNvSpPr>
            <a:spLocks noChangeArrowheads="1"/>
          </p:cNvSpPr>
          <p:nvPr/>
        </p:nvSpPr>
        <p:spPr bwMode="auto">
          <a:xfrm>
            <a:off x="413544" y="1556643"/>
            <a:ext cx="8497887" cy="1582737"/>
          </a:xfrm>
          <a:prstGeom prst="rect">
            <a:avLst/>
          </a:prstGeom>
          <a:noFill/>
          <a:ln w="9525">
            <a:noFill/>
            <a:miter lim="800000"/>
            <a:headEnd/>
            <a:tailEnd/>
          </a:ln>
        </p:spPr>
        <p:txBody>
          <a:bodyPr>
            <a:spAutoFit/>
          </a:bodyPr>
          <a:lstStyle/>
          <a:p>
            <a:pPr algn="l"/>
            <a:endParaRPr kumimoji="0" lang="en-US" altLang="zh-CN" dirty="0">
              <a:solidFill>
                <a:srgbClr val="000000"/>
              </a:solidFill>
              <a:latin typeface="黑体" pitchFamily="2" charset="-122"/>
              <a:ea typeface="黑体" pitchFamily="2" charset="-122"/>
            </a:endParaRPr>
          </a:p>
          <a:p>
            <a:pPr algn="l"/>
            <a:r>
              <a:rPr kumimoji="0" lang="zh-CN" altLang="en-US" dirty="0">
                <a:solidFill>
                  <a:schemeClr val="tx1"/>
                </a:solidFill>
                <a:latin typeface="黑体" pitchFamily="2" charset="-122"/>
                <a:ea typeface="黑体" pitchFamily="2" charset="-122"/>
              </a:rPr>
              <a:t>某段表内容如下：逻辑地址为（</a:t>
            </a:r>
            <a:r>
              <a:rPr kumimoji="0" lang="en-US" altLang="zh-CN" b="1" dirty="0">
                <a:solidFill>
                  <a:schemeClr val="tx1"/>
                </a:solidFill>
                <a:latin typeface="黑体" pitchFamily="2" charset="-122"/>
                <a:ea typeface="黑体" pitchFamily="2" charset="-122"/>
              </a:rPr>
              <a:t>2</a:t>
            </a:r>
            <a:r>
              <a:rPr kumimoji="0" lang="zh-CN" altLang="en-US"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154</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3</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4000</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5</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20</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0</a:t>
            </a:r>
            <a:r>
              <a:rPr kumimoji="0" lang="zh-CN" altLang="en-US" dirty="0">
                <a:solidFill>
                  <a:schemeClr val="tx1"/>
                </a:solidFill>
                <a:latin typeface="黑体" pitchFamily="2" charset="-122"/>
                <a:ea typeface="黑体" pitchFamily="2" charset="-122"/>
              </a:rPr>
              <a:t>，</a:t>
            </a:r>
            <a:r>
              <a:rPr kumimoji="0" lang="en-US" altLang="zh-CN" dirty="0">
                <a:solidFill>
                  <a:schemeClr val="tx1"/>
                </a:solidFill>
                <a:latin typeface="黑体" pitchFamily="2" charset="-122"/>
                <a:ea typeface="黑体" pitchFamily="2" charset="-122"/>
              </a:rPr>
              <a:t>2096</a:t>
            </a:r>
            <a:r>
              <a:rPr kumimoji="0" lang="zh-CN" altLang="en-US" dirty="0">
                <a:solidFill>
                  <a:schemeClr val="tx1"/>
                </a:solidFill>
                <a:latin typeface="黑体" pitchFamily="2" charset="-122"/>
                <a:ea typeface="黑体" pitchFamily="2" charset="-122"/>
              </a:rPr>
              <a:t>）的实际物理地址是多少？</a:t>
            </a:r>
          </a:p>
          <a:p>
            <a:pPr algn="l">
              <a:spcBef>
                <a:spcPts val="50"/>
              </a:spcBef>
            </a:pPr>
            <a:endParaRPr kumimoji="0" lang="en-US" altLang="zh-CN"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54368299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Rectangle 2">
            <a:extLst>
              <a:ext uri="{FF2B5EF4-FFF2-40B4-BE49-F238E27FC236}">
                <a16:creationId xmlns="" xmlns:a16="http://schemas.microsoft.com/office/drawing/2014/main" id="{DD40424B-8981-42F5-A8E7-840531693293}"/>
              </a:ext>
            </a:extLst>
          </p:cNvPr>
          <p:cNvSpPr>
            <a:spLocks noChangeArrowheads="1"/>
          </p:cNvSpPr>
          <p:nvPr/>
        </p:nvSpPr>
        <p:spPr bwMode="auto">
          <a:xfrm>
            <a:off x="250677" y="907727"/>
            <a:ext cx="950912" cy="457200"/>
          </a:xfrm>
          <a:prstGeom prst="rect">
            <a:avLst/>
          </a:prstGeom>
          <a:noFill/>
          <a:ln w="12700" cap="sq">
            <a:noFill/>
            <a:miter lim="800000"/>
            <a:headEnd type="none" w="sm" len="sm"/>
            <a:tailEnd type="none" w="sm" len="sm"/>
          </a:ln>
        </p:spPr>
        <p:txBody>
          <a:bodyPr wrap="none">
            <a:spAutoFit/>
          </a:bodyPr>
          <a:lstStyle/>
          <a:p>
            <a:pPr algn="l"/>
            <a:r>
              <a:rPr lang="zh-CN" altLang="en-US" b="1" dirty="0">
                <a:solidFill>
                  <a:srgbClr val="FFC000"/>
                </a:solidFill>
                <a:latin typeface="黑体" pitchFamily="2" charset="-122"/>
                <a:ea typeface="黑体" pitchFamily="2" charset="-122"/>
              </a:rPr>
              <a:t>作业</a:t>
            </a:r>
            <a:r>
              <a:rPr lang="en-US" altLang="zh-CN" b="1" dirty="0">
                <a:solidFill>
                  <a:srgbClr val="FFC000"/>
                </a:solidFill>
                <a:latin typeface="黑体" pitchFamily="2" charset="-122"/>
                <a:ea typeface="黑体" pitchFamily="2" charset="-122"/>
              </a:rPr>
              <a:t>9</a:t>
            </a:r>
            <a:endParaRPr lang="en-US" altLang="zh-CN" dirty="0">
              <a:solidFill>
                <a:srgbClr val="FFC000"/>
              </a:solidFill>
              <a:latin typeface="黑体" pitchFamily="2" charset="-122"/>
              <a:ea typeface="黑体" pitchFamily="2" charset="-122"/>
            </a:endParaRPr>
          </a:p>
        </p:txBody>
      </p:sp>
      <p:sp>
        <p:nvSpPr>
          <p:cNvPr id="7" name="Rectangle 4">
            <a:extLst>
              <a:ext uri="{FF2B5EF4-FFF2-40B4-BE49-F238E27FC236}">
                <a16:creationId xmlns="" xmlns:a16="http://schemas.microsoft.com/office/drawing/2014/main" id="{C93B726D-6BCF-4F8D-8AA9-85292355B416}"/>
              </a:ext>
            </a:extLst>
          </p:cNvPr>
          <p:cNvSpPr>
            <a:spLocks noChangeArrowheads="1"/>
          </p:cNvSpPr>
          <p:nvPr/>
        </p:nvSpPr>
        <p:spPr bwMode="auto">
          <a:xfrm>
            <a:off x="466577" y="1483990"/>
            <a:ext cx="8497887" cy="2703512"/>
          </a:xfrm>
          <a:prstGeom prst="rect">
            <a:avLst/>
          </a:prstGeom>
          <a:noFill/>
          <a:ln w="9525">
            <a:noFill/>
            <a:miter lim="800000"/>
            <a:headEnd/>
            <a:tailEnd/>
          </a:ln>
        </p:spPr>
        <p:txBody>
          <a:bodyPr>
            <a:spAutoFit/>
          </a:bodyPr>
          <a:lstStyle/>
          <a:p>
            <a:pPr algn="l"/>
            <a:endParaRPr kumimoji="0" lang="en-US" altLang="zh-CN" dirty="0">
              <a:solidFill>
                <a:srgbClr val="000000"/>
              </a:solidFill>
              <a:latin typeface="黑体" pitchFamily="2" charset="-122"/>
              <a:ea typeface="黑体" pitchFamily="2" charset="-122"/>
            </a:endParaRPr>
          </a:p>
          <a:p>
            <a:pPr algn="l"/>
            <a:r>
              <a:rPr kumimoji="0" lang="zh-CN" altLang="en-US" dirty="0">
                <a:solidFill>
                  <a:schemeClr val="tx1"/>
                </a:solidFill>
                <a:latin typeface="黑体" pitchFamily="2" charset="-122"/>
                <a:ea typeface="黑体" pitchFamily="2" charset="-122"/>
              </a:rPr>
              <a:t>每页为</a:t>
            </a:r>
            <a:r>
              <a:rPr kumimoji="0" lang="en-US" altLang="zh-CN" b="1" dirty="0">
                <a:solidFill>
                  <a:schemeClr val="tx1"/>
                </a:solidFill>
                <a:latin typeface="黑体" pitchFamily="2" charset="-122"/>
                <a:ea typeface="黑体" pitchFamily="2" charset="-122"/>
              </a:rPr>
              <a:t>1KB</a:t>
            </a:r>
            <a:r>
              <a:rPr kumimoji="0" lang="zh-CN" altLang="en-US" dirty="0">
                <a:solidFill>
                  <a:schemeClr val="tx1"/>
                </a:solidFill>
                <a:latin typeface="黑体" pitchFamily="2" charset="-122"/>
                <a:ea typeface="黑体" pitchFamily="2" charset="-122"/>
              </a:rPr>
              <a:t>。假定某时刻一进程页表中页面的页号和物理块号的对照表如下：则逻辑地址</a:t>
            </a:r>
            <a:r>
              <a:rPr kumimoji="0" lang="en-US" altLang="zh-CN" b="1" dirty="0">
                <a:solidFill>
                  <a:schemeClr val="tx1"/>
                </a:solidFill>
                <a:latin typeface="黑体" pitchFamily="2" charset="-122"/>
                <a:ea typeface="黑体" pitchFamily="2" charset="-122"/>
              </a:rPr>
              <a:t>0A5C(H)</a:t>
            </a:r>
            <a:r>
              <a:rPr kumimoji="0" lang="zh-CN" altLang="en-US" dirty="0">
                <a:solidFill>
                  <a:schemeClr val="tx1"/>
                </a:solidFill>
                <a:latin typeface="黑体" pitchFamily="2" charset="-122"/>
                <a:ea typeface="黑体" pitchFamily="2" charset="-122"/>
              </a:rPr>
              <a:t>所对应的物理地址是什么？要求：写出主要计算过程。</a:t>
            </a:r>
          </a:p>
          <a:p>
            <a:pPr algn="l">
              <a:spcBef>
                <a:spcPts val="50"/>
              </a:spcBef>
            </a:pPr>
            <a:endParaRPr kumimoji="0" lang="zh-CN" altLang="en-US" dirty="0">
              <a:solidFill>
                <a:srgbClr val="000000"/>
              </a:solidFill>
              <a:latin typeface="黑体" pitchFamily="2" charset="-122"/>
              <a:ea typeface="黑体" pitchFamily="2" charset="-122"/>
            </a:endParaRPr>
          </a:p>
          <a:p>
            <a:pPr algn="l">
              <a:spcBef>
                <a:spcPts val="13"/>
              </a:spcBef>
            </a:pPr>
            <a:endParaRPr kumimoji="0" lang="zh-CN" altLang="en-US" dirty="0">
              <a:solidFill>
                <a:srgbClr val="000000"/>
              </a:solidFill>
              <a:latin typeface="黑体" pitchFamily="2" charset="-122"/>
              <a:ea typeface="黑体" pitchFamily="2" charset="-122"/>
            </a:endParaRPr>
          </a:p>
          <a:p>
            <a:pPr algn="l">
              <a:spcBef>
                <a:spcPts val="50"/>
              </a:spcBef>
            </a:pPr>
            <a:endParaRPr kumimoji="0" lang="en-US" altLang="zh-CN" dirty="0">
              <a:solidFill>
                <a:srgbClr val="000000"/>
              </a:solidFill>
              <a:latin typeface="黑体" pitchFamily="2" charset="-122"/>
              <a:ea typeface="黑体" pitchFamily="2" charset="-122"/>
            </a:endParaRPr>
          </a:p>
        </p:txBody>
      </p:sp>
      <p:pic>
        <p:nvPicPr>
          <p:cNvPr id="8" name="Picture 5">
            <a:extLst>
              <a:ext uri="{FF2B5EF4-FFF2-40B4-BE49-F238E27FC236}">
                <a16:creationId xmlns="" xmlns:a16="http://schemas.microsoft.com/office/drawing/2014/main" id="{F567D73C-C2D8-4698-B85F-CD1029C31ECA}"/>
              </a:ext>
            </a:extLst>
          </p:cNvPr>
          <p:cNvPicPr>
            <a:picLocks noChangeAspect="1" noChangeArrowheads="1"/>
          </p:cNvPicPr>
          <p:nvPr/>
        </p:nvPicPr>
        <p:blipFill>
          <a:blip r:embed="rId2" cstate="print"/>
          <a:srcRect/>
          <a:stretch>
            <a:fillRect/>
          </a:stretch>
        </p:blipFill>
        <p:spPr bwMode="auto">
          <a:xfrm>
            <a:off x="1547664" y="3789040"/>
            <a:ext cx="6186488" cy="2705100"/>
          </a:xfrm>
          <a:prstGeom prst="rect">
            <a:avLst/>
          </a:prstGeom>
          <a:noFill/>
          <a:ln w="9525">
            <a:noFill/>
            <a:miter lim="800000"/>
            <a:headEnd/>
            <a:tailEnd/>
          </a:ln>
        </p:spPr>
      </p:pic>
    </p:spTree>
    <p:extLst>
      <p:ext uri="{BB962C8B-B14F-4D97-AF65-F5344CB8AC3E}">
        <p14:creationId xmlns:p14="http://schemas.microsoft.com/office/powerpoint/2010/main" val="458082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latin typeface="华文楷体" panose="02010600040101010101" pitchFamily="2" charset="-122"/>
                <a:ea typeface="华文楷体" panose="02010600040101010101" pitchFamily="2" charset="-122"/>
              </a:rPr>
              <a:t>程序执行示例</a:t>
            </a:r>
          </a:p>
        </p:txBody>
      </p:sp>
      <p:pic>
        <p:nvPicPr>
          <p:cNvPr id="5" name="Picture 3">
            <a:extLst>
              <a:ext uri="{FF2B5EF4-FFF2-40B4-BE49-F238E27FC236}">
                <a16:creationId xmlns="" xmlns:a16="http://schemas.microsoft.com/office/drawing/2014/main" id="{E6296967-DC1C-4C82-960B-94C3C2BEC5F5}"/>
              </a:ext>
            </a:extLst>
          </p:cNvPr>
          <p:cNvPicPr>
            <a:picLocks noChangeAspect="1" noChangeArrowheads="1"/>
          </p:cNvPicPr>
          <p:nvPr/>
        </p:nvPicPr>
        <p:blipFill>
          <a:blip r:embed="rId2" cstate="print"/>
          <a:srcRect/>
          <a:stretch>
            <a:fillRect/>
          </a:stretch>
        </p:blipFill>
        <p:spPr bwMode="auto">
          <a:xfrm>
            <a:off x="1043608" y="1680035"/>
            <a:ext cx="7201867" cy="4833478"/>
          </a:xfrm>
          <a:prstGeom prst="rect">
            <a:avLst/>
          </a:prstGeom>
          <a:noFill/>
          <a:ln w="19050" algn="ctr">
            <a:noFill/>
            <a:miter lim="800000"/>
            <a:headEnd/>
            <a:tailEnd/>
          </a:ln>
        </p:spPr>
      </p:pic>
    </p:spTree>
    <p:extLst>
      <p:ext uri="{BB962C8B-B14F-4D97-AF65-F5344CB8AC3E}">
        <p14:creationId xmlns:p14="http://schemas.microsoft.com/office/powerpoint/2010/main" val="287566269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247200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a:t>
            </a:r>
          </a:p>
        </p:txBody>
      </p:sp>
      <p:sp>
        <p:nvSpPr>
          <p:cNvPr id="6" name="标题 1">
            <a:extLst>
              <a:ext uri="{FF2B5EF4-FFF2-40B4-BE49-F238E27FC236}">
                <a16:creationId xmlns="" xmlns:a16="http://schemas.microsoft.com/office/drawing/2014/main" id="{A319E98A-6C40-4EE7-BB51-6EF85F375744}"/>
              </a:ext>
            </a:extLst>
          </p:cNvPr>
          <p:cNvSpPr txBox="1">
            <a:spLocks/>
          </p:cNvSpPr>
          <p:nvPr/>
        </p:nvSpPr>
        <p:spPr bwMode="auto">
          <a:xfrm>
            <a:off x="457200" y="83400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dirty="0">
                <a:ln>
                  <a:noFill/>
                </a:ln>
                <a:solidFill>
                  <a:srgbClr val="FFC000"/>
                </a:solidFill>
                <a:effectLst/>
                <a:uLnTx/>
                <a:uFillTx/>
                <a:latin typeface="Arial"/>
                <a:ea typeface="宋体"/>
                <a:cs typeface="+mj-cs"/>
              </a:rPr>
              <a:t>2009</a:t>
            </a:r>
            <a:r>
              <a:rPr kumimoji="0" lang="zh-CN" altLang="en-US" sz="3600" b="0" i="0" u="none" strike="noStrike" kern="0" cap="none" spc="0" normalizeH="0" baseline="0" noProof="0" dirty="0">
                <a:ln>
                  <a:noFill/>
                </a:ln>
                <a:solidFill>
                  <a:srgbClr val="FFC000"/>
                </a:solidFill>
                <a:effectLst/>
                <a:uLnTx/>
                <a:uFillTx/>
                <a:latin typeface="Arial"/>
                <a:ea typeface="宋体"/>
                <a:cs typeface="+mj-cs"/>
              </a:rPr>
              <a:t>考研题</a:t>
            </a:r>
          </a:p>
        </p:txBody>
      </p:sp>
      <p:sp>
        <p:nvSpPr>
          <p:cNvPr id="7" name="内容占位符 2">
            <a:extLst>
              <a:ext uri="{FF2B5EF4-FFF2-40B4-BE49-F238E27FC236}">
                <a16:creationId xmlns="" xmlns:a16="http://schemas.microsoft.com/office/drawing/2014/main" id="{CEF14167-48E3-4174-BBB0-16C43B769B29}"/>
              </a:ext>
            </a:extLst>
          </p:cNvPr>
          <p:cNvSpPr txBox="1">
            <a:spLocks/>
          </p:cNvSpPr>
          <p:nvPr/>
        </p:nvSpPr>
        <p:spPr bwMode="auto">
          <a:xfrm>
            <a:off x="457200" y="2159571"/>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Arial"/>
                <a:ea typeface="宋体"/>
                <a:cs typeface="+mn-cs"/>
              </a:rPr>
              <a:t>26</a:t>
            </a:r>
            <a:r>
              <a:rPr kumimoji="0" lang="zh-CN" altLang="en-US" sz="2000" b="1" i="0" u="none" strike="noStrike" kern="0" cap="none" spc="0" normalizeH="0" baseline="0" noProof="0" dirty="0">
                <a:ln>
                  <a:noFill/>
                </a:ln>
                <a:effectLst/>
                <a:uLnTx/>
                <a:uFillTx/>
                <a:latin typeface="Arial"/>
                <a:ea typeface="宋体"/>
                <a:cs typeface="+mn-cs"/>
              </a:rPr>
              <a:t>．分区分配内存管理方式的主要保护措施是</a:t>
            </a:r>
            <a:r>
              <a:rPr kumimoji="0" lang="en-US" sz="2000" b="1" i="0" u="none" strike="noStrike" kern="0" cap="none" spc="0" normalizeH="0" baseline="0" noProof="0" dirty="0">
                <a:ln>
                  <a:noFill/>
                </a:ln>
                <a:effectLst/>
                <a:uLnTx/>
                <a:uFillTx/>
                <a:latin typeface="Arial"/>
                <a:ea typeface="宋体"/>
                <a:cs typeface="+mn-cs"/>
              </a:rPr>
              <a:t>  </a:t>
            </a:r>
            <a:endParaRPr kumimoji="0" lang="zh-CN" altLang="en-US" sz="2000" b="0" i="0" u="none" strike="noStrike" kern="0" cap="none" spc="0" normalizeH="0" baseline="0" noProof="0" dirty="0">
              <a:ln>
                <a:noFill/>
              </a:ln>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solidFill>
                  <a:srgbClr val="FFC000"/>
                </a:solidFill>
                <a:effectLst/>
                <a:uLnTx/>
                <a:uFillTx/>
                <a:latin typeface="Arial"/>
                <a:ea typeface="宋体"/>
                <a:cs typeface="+mn-cs"/>
              </a:rPr>
              <a:t>A</a:t>
            </a:r>
            <a:r>
              <a:rPr kumimoji="0" lang="zh-CN" altLang="en-US" sz="2000" b="1" i="0" u="none" strike="noStrike" kern="0" cap="none" spc="0" normalizeH="0" baseline="0" noProof="0" dirty="0">
                <a:ln>
                  <a:noFill/>
                </a:ln>
                <a:solidFill>
                  <a:srgbClr val="FFC000"/>
                </a:solidFill>
                <a:effectLst/>
                <a:uLnTx/>
                <a:uFillTx/>
                <a:latin typeface="Arial"/>
                <a:ea typeface="宋体"/>
                <a:cs typeface="+mn-cs"/>
              </a:rPr>
              <a:t>．界地址保护</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B.</a:t>
            </a:r>
            <a:r>
              <a:rPr kumimoji="0" lang="zh-CN" altLang="en-US" sz="2000" b="1" i="0" u="none" strike="noStrike" kern="0" cap="none" spc="0" normalizeH="0" baseline="0" noProof="0" dirty="0">
                <a:ln>
                  <a:noFill/>
                </a:ln>
                <a:effectLst/>
                <a:uLnTx/>
                <a:uFillTx/>
                <a:latin typeface="Arial"/>
                <a:ea typeface="宋体"/>
                <a:cs typeface="+mn-cs"/>
              </a:rPr>
              <a:t>程序代码保护</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C.</a:t>
            </a:r>
            <a:r>
              <a:rPr kumimoji="0" lang="zh-CN" altLang="en-US" sz="2000" b="1" i="0" u="none" strike="noStrike" kern="0" cap="none" spc="0" normalizeH="0" baseline="0" noProof="0" dirty="0">
                <a:ln>
                  <a:noFill/>
                </a:ln>
                <a:effectLst/>
                <a:uLnTx/>
                <a:uFillTx/>
                <a:latin typeface="Arial"/>
                <a:ea typeface="宋体"/>
                <a:cs typeface="+mn-cs"/>
              </a:rPr>
              <a:t>数据保护</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D.</a:t>
            </a:r>
            <a:r>
              <a:rPr kumimoji="0" lang="zh-CN" altLang="en-US" sz="2000" b="1" i="0" u="none" strike="noStrike" kern="0" cap="none" spc="0" normalizeH="0" baseline="0" noProof="0" dirty="0">
                <a:ln>
                  <a:noFill/>
                </a:ln>
                <a:effectLst/>
                <a:uLnTx/>
                <a:uFillTx/>
                <a:latin typeface="Arial"/>
                <a:ea typeface="宋体"/>
                <a:cs typeface="+mn-cs"/>
              </a:rPr>
              <a:t>栈保护</a:t>
            </a:r>
            <a:r>
              <a:rPr kumimoji="0" lang="en-US" sz="2000" b="1" i="0" u="none" strike="noStrike" kern="0" cap="none" spc="0" normalizeH="0" baseline="0" noProof="0" dirty="0">
                <a:ln>
                  <a:noFill/>
                </a:ln>
                <a:effectLst/>
                <a:uLnTx/>
                <a:uFillTx/>
                <a:latin typeface="Arial"/>
                <a:ea typeface="宋体"/>
                <a:cs typeface="+mn-cs"/>
              </a:rPr>
              <a:t>  </a:t>
            </a:r>
            <a:endParaRPr kumimoji="0" lang="zh-CN" altLang="en-US" sz="2000" b="0" i="0" u="none" strike="noStrike" kern="0" cap="none" spc="0" normalizeH="0" baseline="0" noProof="0" dirty="0">
              <a:ln>
                <a:noFill/>
              </a:ln>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宋体"/>
                <a:cs typeface="+mn-cs"/>
              </a:rPr>
              <a:t>  </a:t>
            </a:r>
            <a:endParaRPr kumimoji="0" lang="zh-CN" altLang="en-US" sz="20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Arial"/>
                <a:ea typeface="宋体"/>
                <a:cs typeface="+mn-cs"/>
              </a:rPr>
              <a:t>27.</a:t>
            </a:r>
            <a:r>
              <a:rPr kumimoji="0" lang="zh-CN" altLang="en-US" sz="2000" b="1" i="0" u="none" strike="noStrike" kern="0" cap="none" spc="0" normalizeH="0" baseline="0" noProof="0" dirty="0">
                <a:ln>
                  <a:noFill/>
                </a:ln>
                <a:effectLst/>
                <a:uLnTx/>
                <a:uFillTx/>
                <a:latin typeface="Arial"/>
                <a:ea typeface="宋体"/>
                <a:cs typeface="+mn-cs"/>
              </a:rPr>
              <a:t>一个分段存储管理系统中，地址长度为</a:t>
            </a:r>
            <a:r>
              <a:rPr kumimoji="0" lang="en-US" altLang="zh-CN" sz="2000" b="1" i="0" u="none" strike="noStrike" kern="0" cap="none" spc="0" normalizeH="0" baseline="0" noProof="0" dirty="0">
                <a:ln>
                  <a:noFill/>
                </a:ln>
                <a:effectLst/>
                <a:uLnTx/>
                <a:uFillTx/>
                <a:latin typeface="Arial"/>
                <a:ea typeface="宋体"/>
                <a:cs typeface="+mn-cs"/>
              </a:rPr>
              <a:t>32</a:t>
            </a:r>
            <a:r>
              <a:rPr kumimoji="0" lang="zh-CN" altLang="en-US" sz="2000" b="1" i="0" u="none" strike="noStrike" kern="0" cap="none" spc="0" normalizeH="0" baseline="0" noProof="0" dirty="0">
                <a:ln>
                  <a:noFill/>
                </a:ln>
                <a:effectLst/>
                <a:uLnTx/>
                <a:uFillTx/>
                <a:latin typeface="Arial"/>
                <a:ea typeface="宋体"/>
                <a:cs typeface="+mn-cs"/>
              </a:rPr>
              <a:t>位，其中段号占</a:t>
            </a:r>
            <a:r>
              <a:rPr kumimoji="0" lang="en-US" altLang="zh-CN" sz="2000" b="1" i="0" u="none" strike="noStrike" kern="0" cap="none" spc="0" normalizeH="0" baseline="0" noProof="0" dirty="0">
                <a:ln>
                  <a:noFill/>
                </a:ln>
                <a:effectLst/>
                <a:uLnTx/>
                <a:uFillTx/>
                <a:latin typeface="Arial"/>
                <a:ea typeface="宋体"/>
                <a:cs typeface="+mn-cs"/>
              </a:rPr>
              <a:t>8</a:t>
            </a:r>
            <a:r>
              <a:rPr kumimoji="0" lang="zh-CN" altLang="en-US" sz="2000" b="1" i="0" u="none" strike="noStrike" kern="0" cap="none" spc="0" normalizeH="0" baseline="0" noProof="0" dirty="0">
                <a:ln>
                  <a:noFill/>
                </a:ln>
                <a:effectLst/>
                <a:uLnTx/>
                <a:uFillTx/>
                <a:latin typeface="Arial"/>
                <a:ea typeface="宋体"/>
                <a:cs typeface="+mn-cs"/>
              </a:rPr>
              <a:t>位，则段长最大</a:t>
            </a:r>
            <a:r>
              <a:rPr kumimoji="0" lang="en-US" sz="2000" b="1" i="0" u="none" strike="noStrike" kern="0" cap="none" spc="0" normalizeH="0" baseline="0" noProof="0" dirty="0">
                <a:ln>
                  <a:noFill/>
                </a:ln>
                <a:effectLst/>
                <a:uLnTx/>
                <a:uFillTx/>
                <a:latin typeface="Arial"/>
                <a:ea typeface="宋体"/>
                <a:cs typeface="+mn-cs"/>
              </a:rPr>
              <a:t> </a:t>
            </a:r>
            <a:endParaRPr kumimoji="0" lang="zh-CN" altLang="en-US" sz="2000" b="0" i="0" u="none" strike="noStrike" kern="0" cap="none" spc="0" normalizeH="0" baseline="0" noProof="0" dirty="0">
              <a:ln>
                <a:noFill/>
              </a:ln>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A</a:t>
            </a:r>
            <a:r>
              <a:rPr kumimoji="0" lang="zh-CN" altLang="en-US" sz="2000" b="1" i="0" u="none" strike="noStrike" kern="0" cap="none" spc="0" normalizeH="0" baseline="0" noProof="0" dirty="0">
                <a:ln>
                  <a:noFill/>
                </a:ln>
                <a:effectLst/>
                <a:uLnTx/>
                <a:uFillTx/>
                <a:latin typeface="Arial"/>
                <a:ea typeface="宋体"/>
                <a:cs typeface="+mn-cs"/>
              </a:rPr>
              <a:t>．</a:t>
            </a:r>
            <a:r>
              <a:rPr kumimoji="0" lang="en-US" altLang="zh-CN" sz="2000" b="1" i="0" u="none" strike="noStrike" kern="0" cap="none" spc="0" normalizeH="0" baseline="0" noProof="0" dirty="0">
                <a:ln>
                  <a:noFill/>
                </a:ln>
                <a:effectLst/>
                <a:uLnTx/>
                <a:uFillTx/>
                <a:latin typeface="Arial"/>
                <a:ea typeface="宋体"/>
                <a:cs typeface="+mn-cs"/>
              </a:rPr>
              <a:t>2</a:t>
            </a:r>
            <a:r>
              <a:rPr kumimoji="0" lang="zh-CN" altLang="en-US" sz="2000" b="1" i="0" u="none" strike="noStrike" kern="0" cap="none" spc="0" normalizeH="0" baseline="0" noProof="0" dirty="0">
                <a:ln>
                  <a:noFill/>
                </a:ln>
                <a:effectLst/>
                <a:uLnTx/>
                <a:uFillTx/>
                <a:latin typeface="Arial"/>
                <a:ea typeface="宋体"/>
                <a:cs typeface="+mn-cs"/>
              </a:rPr>
              <a:t>的</a:t>
            </a:r>
            <a:r>
              <a:rPr kumimoji="0" lang="en-US" altLang="zh-CN" sz="2000" b="1" i="0" u="none" strike="noStrike" kern="0" cap="none" spc="0" normalizeH="0" baseline="0" noProof="0" dirty="0">
                <a:ln>
                  <a:noFill/>
                </a:ln>
                <a:effectLst/>
                <a:uLnTx/>
                <a:uFillTx/>
                <a:latin typeface="Arial"/>
                <a:ea typeface="宋体"/>
                <a:cs typeface="+mn-cs"/>
              </a:rPr>
              <a:t>8</a:t>
            </a:r>
            <a:r>
              <a:rPr kumimoji="0" lang="zh-CN" altLang="en-US" sz="2000" b="1" i="0" u="none" strike="noStrike" kern="0" cap="none" spc="0" normalizeH="0" baseline="0" noProof="0" dirty="0">
                <a:ln>
                  <a:noFill/>
                </a:ln>
                <a:effectLst/>
                <a:uLnTx/>
                <a:uFillTx/>
                <a:latin typeface="Arial"/>
                <a:ea typeface="宋体"/>
                <a:cs typeface="+mn-cs"/>
              </a:rPr>
              <a:t>次方字节</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B.2</a:t>
            </a:r>
            <a:r>
              <a:rPr kumimoji="0" lang="zh-CN" altLang="en-US" sz="2000" b="1" i="0" u="none" strike="noStrike" kern="0" cap="none" spc="0" normalizeH="0" baseline="0" noProof="0" dirty="0">
                <a:ln>
                  <a:noFill/>
                </a:ln>
                <a:effectLst/>
                <a:uLnTx/>
                <a:uFillTx/>
                <a:latin typeface="Arial"/>
                <a:ea typeface="宋体"/>
                <a:cs typeface="+mn-cs"/>
              </a:rPr>
              <a:t>的</a:t>
            </a:r>
            <a:r>
              <a:rPr kumimoji="0" lang="en-US" altLang="zh-CN" sz="2000" b="1" i="0" u="none" strike="noStrike" kern="0" cap="none" spc="0" normalizeH="0" baseline="0" noProof="0" dirty="0">
                <a:ln>
                  <a:noFill/>
                </a:ln>
                <a:effectLst/>
                <a:uLnTx/>
                <a:uFillTx/>
                <a:latin typeface="Arial"/>
                <a:ea typeface="宋体"/>
                <a:cs typeface="+mn-cs"/>
              </a:rPr>
              <a:t>16</a:t>
            </a:r>
            <a:r>
              <a:rPr kumimoji="0" lang="zh-CN" altLang="en-US" sz="2000" b="1" i="0" u="none" strike="noStrike" kern="0" cap="none" spc="0" normalizeH="0" baseline="0" noProof="0" dirty="0">
                <a:ln>
                  <a:noFill/>
                </a:ln>
                <a:effectLst/>
                <a:uLnTx/>
                <a:uFillTx/>
                <a:latin typeface="Arial"/>
                <a:ea typeface="宋体"/>
                <a:cs typeface="+mn-cs"/>
              </a:rPr>
              <a:t>次方字节</a:t>
            </a:r>
            <a:r>
              <a:rPr kumimoji="0" lang="en-US" sz="2000" b="1" i="0" u="none" strike="noStrike" kern="0" cap="none" spc="0" normalizeH="0" baseline="0" noProof="0" dirty="0">
                <a:ln>
                  <a:noFill/>
                </a:ln>
                <a:effectLst/>
                <a:uLnTx/>
                <a:uFillTx/>
                <a:latin typeface="Arial"/>
                <a:ea typeface="宋体"/>
                <a:cs typeface="+mn-cs"/>
              </a:rPr>
              <a:t> </a:t>
            </a:r>
          </a:p>
          <a:p>
            <a:pPr marL="342900" marR="0" lvl="0" indent="-342900" algn="l" defTabSz="914400" rtl="0" eaLnBrk="0" fontAlgn="base" latinLnBrk="0" hangingPunct="0">
              <a:lnSpc>
                <a:spcPct val="150000"/>
              </a:lnSpc>
              <a:spcBef>
                <a:spcPct val="20000"/>
              </a:spcBef>
              <a:spcAft>
                <a:spcPct val="0"/>
              </a:spcAft>
              <a:buClrTx/>
              <a:buSzTx/>
              <a:buFontTx/>
              <a:buNone/>
              <a:tabLst/>
              <a:defRPr/>
            </a:pPr>
            <a:r>
              <a:rPr kumimoji="0" lang="en-US" sz="2000" b="1" i="0" u="none" strike="noStrike" kern="0" cap="none" spc="0" normalizeH="0" baseline="0" noProof="0" dirty="0">
                <a:ln>
                  <a:noFill/>
                </a:ln>
                <a:effectLst/>
                <a:uLnTx/>
                <a:uFillTx/>
                <a:latin typeface="Arial"/>
                <a:ea typeface="宋体"/>
                <a:cs typeface="+mn-cs"/>
              </a:rPr>
              <a:t>       </a:t>
            </a:r>
            <a:r>
              <a:rPr kumimoji="0" lang="en-US" sz="2000" b="1" i="0" u="none" strike="noStrike" kern="0" cap="none" spc="0" normalizeH="0" baseline="0" noProof="0" dirty="0">
                <a:ln>
                  <a:noFill/>
                </a:ln>
                <a:solidFill>
                  <a:srgbClr val="FFC000"/>
                </a:solidFill>
                <a:effectLst/>
                <a:uLnTx/>
                <a:uFillTx/>
                <a:latin typeface="Arial"/>
                <a:ea typeface="宋体"/>
                <a:cs typeface="+mn-cs"/>
              </a:rPr>
              <a:t> </a:t>
            </a:r>
            <a:r>
              <a:rPr kumimoji="0" lang="en-US" altLang="zh-CN" sz="2000" b="1" i="0" u="none" strike="noStrike" kern="0" cap="none" spc="0" normalizeH="0" baseline="0" noProof="0" dirty="0">
                <a:ln>
                  <a:noFill/>
                </a:ln>
                <a:solidFill>
                  <a:srgbClr val="FFC000"/>
                </a:solidFill>
                <a:effectLst/>
                <a:uLnTx/>
                <a:uFillTx/>
                <a:latin typeface="Arial"/>
                <a:ea typeface="宋体"/>
                <a:cs typeface="+mn-cs"/>
              </a:rPr>
              <a:t>C.2</a:t>
            </a:r>
            <a:r>
              <a:rPr kumimoji="0" lang="zh-CN" altLang="en-US" sz="2000" b="1" i="0" u="none" strike="noStrike" kern="0" cap="none" spc="0" normalizeH="0" baseline="0" noProof="0" dirty="0">
                <a:ln>
                  <a:noFill/>
                </a:ln>
                <a:solidFill>
                  <a:srgbClr val="FFC000"/>
                </a:solidFill>
                <a:effectLst/>
                <a:uLnTx/>
                <a:uFillTx/>
                <a:latin typeface="Arial"/>
                <a:ea typeface="宋体"/>
                <a:cs typeface="+mn-cs"/>
              </a:rPr>
              <a:t>的</a:t>
            </a:r>
            <a:r>
              <a:rPr kumimoji="0" lang="en-US" altLang="zh-CN" sz="2000" b="1" i="0" u="none" strike="noStrike" kern="0" cap="none" spc="0" normalizeH="0" baseline="0" noProof="0" dirty="0">
                <a:ln>
                  <a:noFill/>
                </a:ln>
                <a:solidFill>
                  <a:srgbClr val="FFC000"/>
                </a:solidFill>
                <a:effectLst/>
                <a:uLnTx/>
                <a:uFillTx/>
                <a:latin typeface="Arial"/>
                <a:ea typeface="宋体"/>
                <a:cs typeface="+mn-cs"/>
              </a:rPr>
              <a:t>24</a:t>
            </a:r>
            <a:r>
              <a:rPr kumimoji="0" lang="zh-CN" altLang="en-US" sz="2000" b="1" i="0" u="none" strike="noStrike" kern="0" cap="none" spc="0" normalizeH="0" baseline="0" noProof="0" dirty="0">
                <a:ln>
                  <a:noFill/>
                </a:ln>
                <a:solidFill>
                  <a:srgbClr val="FFC000"/>
                </a:solidFill>
                <a:effectLst/>
                <a:uLnTx/>
                <a:uFillTx/>
                <a:latin typeface="Arial"/>
                <a:ea typeface="宋体"/>
                <a:cs typeface="+mn-cs"/>
              </a:rPr>
              <a:t>次方字节</a:t>
            </a:r>
            <a:r>
              <a:rPr kumimoji="0" lang="en-US" sz="2000" b="1" i="0" u="none" strike="noStrike" kern="0" cap="none" spc="0" normalizeH="0" baseline="0" noProof="0" dirty="0">
                <a:ln>
                  <a:noFill/>
                </a:ln>
                <a:effectLst/>
                <a:uLnTx/>
                <a:uFillTx/>
                <a:latin typeface="Arial"/>
                <a:ea typeface="宋体"/>
                <a:cs typeface="+mn-cs"/>
              </a:rPr>
              <a:t>       </a:t>
            </a:r>
            <a:r>
              <a:rPr kumimoji="0" lang="en-US" altLang="zh-CN" sz="2000" b="1" i="0" u="none" strike="noStrike" kern="0" cap="none" spc="0" normalizeH="0" baseline="0" noProof="0" dirty="0">
                <a:ln>
                  <a:noFill/>
                </a:ln>
                <a:effectLst/>
                <a:uLnTx/>
                <a:uFillTx/>
                <a:latin typeface="Arial"/>
                <a:ea typeface="宋体"/>
                <a:cs typeface="+mn-cs"/>
              </a:rPr>
              <a:t>D.2</a:t>
            </a:r>
            <a:r>
              <a:rPr kumimoji="0" lang="zh-CN" altLang="en-US" sz="2000" b="1" i="0" u="none" strike="noStrike" kern="0" cap="none" spc="0" normalizeH="0" baseline="0" noProof="0" dirty="0">
                <a:ln>
                  <a:noFill/>
                </a:ln>
                <a:effectLst/>
                <a:uLnTx/>
                <a:uFillTx/>
                <a:latin typeface="Arial"/>
                <a:ea typeface="宋体"/>
                <a:cs typeface="+mn-cs"/>
              </a:rPr>
              <a:t>的</a:t>
            </a:r>
            <a:r>
              <a:rPr kumimoji="0" lang="en-US" altLang="zh-CN" sz="2000" b="1" i="0" u="none" strike="noStrike" kern="0" cap="none" spc="0" normalizeH="0" baseline="0" noProof="0" dirty="0">
                <a:ln>
                  <a:noFill/>
                </a:ln>
                <a:effectLst/>
                <a:uLnTx/>
                <a:uFillTx/>
                <a:latin typeface="Arial"/>
                <a:ea typeface="宋体"/>
                <a:cs typeface="+mn-cs"/>
              </a:rPr>
              <a:t>32</a:t>
            </a:r>
            <a:r>
              <a:rPr kumimoji="0" lang="zh-CN" altLang="en-US" sz="2000" b="1" i="0" u="none" strike="noStrike" kern="0" cap="none" spc="0" normalizeH="0" baseline="0" noProof="0" dirty="0">
                <a:ln>
                  <a:noFill/>
                </a:ln>
                <a:effectLst/>
                <a:uLnTx/>
                <a:uFillTx/>
                <a:latin typeface="Arial"/>
                <a:ea typeface="宋体"/>
                <a:cs typeface="+mn-cs"/>
              </a:rPr>
              <a:t>次方字节</a:t>
            </a:r>
            <a:r>
              <a:rPr kumimoji="0" lang="en-US" sz="2000" b="1" i="0" u="none" strike="noStrike" kern="0" cap="none" spc="0" normalizeH="0" baseline="0" noProof="0" dirty="0">
                <a:ln>
                  <a:noFill/>
                </a:ln>
                <a:solidFill>
                  <a:srgbClr val="000000"/>
                </a:solidFill>
                <a:effectLst/>
                <a:uLnTx/>
                <a:uFillTx/>
                <a:latin typeface="Arial"/>
                <a:ea typeface="宋体"/>
                <a:cs typeface="+mn-cs"/>
              </a:rPr>
              <a:t>  </a:t>
            </a:r>
            <a:endParaRPr kumimoji="0" lang="zh-CN" altLang="en-US" sz="20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681168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pic>
        <p:nvPicPr>
          <p:cNvPr id="5" name="Picture 3">
            <a:extLst>
              <a:ext uri="{FF2B5EF4-FFF2-40B4-BE49-F238E27FC236}">
                <a16:creationId xmlns="" xmlns:a16="http://schemas.microsoft.com/office/drawing/2014/main" id="{B32CEBAE-1B0A-42FC-A0B1-D6B1907D7D80}"/>
              </a:ext>
            </a:extLst>
          </p:cNvPr>
          <p:cNvPicPr>
            <a:picLocks noChangeAspect="1" noChangeArrowheads="1"/>
          </p:cNvPicPr>
          <p:nvPr/>
        </p:nvPicPr>
        <p:blipFill>
          <a:blip r:embed="rId2" cstate="print"/>
          <a:srcRect/>
          <a:stretch>
            <a:fillRect/>
          </a:stretch>
        </p:blipFill>
        <p:spPr bwMode="auto">
          <a:xfrm>
            <a:off x="971128" y="1590093"/>
            <a:ext cx="7201743" cy="5054403"/>
          </a:xfrm>
          <a:prstGeom prst="rect">
            <a:avLst/>
          </a:prstGeom>
          <a:noFill/>
          <a:ln w="19050" algn="ctr">
            <a:noFill/>
            <a:miter lim="800000"/>
            <a:headEnd/>
            <a:tailEnd/>
          </a:ln>
        </p:spPr>
      </p:pic>
    </p:spTree>
    <p:extLst>
      <p:ext uri="{BB962C8B-B14F-4D97-AF65-F5344CB8AC3E}">
        <p14:creationId xmlns:p14="http://schemas.microsoft.com/office/powerpoint/2010/main" val="4133338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pic>
        <p:nvPicPr>
          <p:cNvPr id="5" name="Picture 3">
            <a:extLst>
              <a:ext uri="{FF2B5EF4-FFF2-40B4-BE49-F238E27FC236}">
                <a16:creationId xmlns="" xmlns:a16="http://schemas.microsoft.com/office/drawing/2014/main" id="{93DC162C-9D12-4611-831C-8F7E34E6871A}"/>
              </a:ext>
            </a:extLst>
          </p:cNvPr>
          <p:cNvPicPr>
            <a:picLocks noChangeAspect="1" noChangeArrowheads="1"/>
          </p:cNvPicPr>
          <p:nvPr/>
        </p:nvPicPr>
        <p:blipFill>
          <a:blip r:embed="rId2" cstate="print"/>
          <a:srcRect/>
          <a:stretch>
            <a:fillRect/>
          </a:stretch>
        </p:blipFill>
        <p:spPr bwMode="auto">
          <a:xfrm>
            <a:off x="899592" y="1587859"/>
            <a:ext cx="7849567" cy="5035220"/>
          </a:xfrm>
          <a:prstGeom prst="rect">
            <a:avLst/>
          </a:prstGeom>
          <a:noFill/>
          <a:ln w="19050" algn="ctr">
            <a:noFill/>
            <a:miter lim="800000"/>
            <a:headEnd/>
            <a:tailEnd/>
          </a:ln>
        </p:spPr>
      </p:pic>
    </p:spTree>
    <p:extLst>
      <p:ext uri="{BB962C8B-B14F-4D97-AF65-F5344CB8AC3E}">
        <p14:creationId xmlns:p14="http://schemas.microsoft.com/office/powerpoint/2010/main" val="4017423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 xmlns:a16="http://schemas.microsoft.com/office/drawing/2014/main" id="{12B8799D-3CD4-4714-8741-AB06B73C8491}"/>
              </a:ext>
            </a:extLst>
          </p:cNvPr>
          <p:cNvSpPr>
            <a:spLocks noChangeArrowheads="1"/>
          </p:cNvSpPr>
          <p:nvPr/>
        </p:nvSpPr>
        <p:spPr bwMode="auto">
          <a:xfrm>
            <a:off x="0" y="3071813"/>
            <a:ext cx="8855075" cy="1311275"/>
          </a:xfrm>
          <a:prstGeom prst="rect">
            <a:avLst/>
          </a:prstGeom>
          <a:noFill/>
          <a:ln w="9525">
            <a:noFill/>
            <a:miter lim="800000"/>
            <a:headEnd/>
            <a:tailEnd/>
          </a:ln>
        </p:spPr>
        <p:txBody>
          <a:bodyPr anchor="ctr">
            <a:spAutoFit/>
          </a:bodyPr>
          <a:lstStyle/>
          <a:p>
            <a:pPr algn="l" eaLnBrk="0" hangingPunct="0">
              <a:lnSpc>
                <a:spcPct val="150000"/>
              </a:lnSpc>
            </a:pPr>
            <a:r>
              <a:rPr kumimoji="0" lang="en-US" altLang="zh-CN" sz="2800" dirty="0">
                <a:solidFill>
                  <a:srgbClr val="000000"/>
                </a:solidFill>
                <a:latin typeface="Arial" charset="0"/>
                <a:cs typeface="Arial" charset="0"/>
              </a:rPr>
              <a:t>“</a:t>
            </a:r>
            <a:r>
              <a:rPr kumimoji="0" lang="en-US" altLang="zh-CN" sz="2800" dirty="0">
                <a:solidFill>
                  <a:srgbClr val="000000"/>
                </a:solidFill>
                <a:latin typeface="Comic Sans MS" pitchFamily="66" charset="0"/>
                <a:cs typeface="Arial" charset="0"/>
              </a:rPr>
              <a:t>640K ought to be enough for anybody.</a:t>
            </a:r>
            <a:r>
              <a:rPr kumimoji="0" lang="en-US" altLang="zh-CN" sz="2800" dirty="0">
                <a:solidFill>
                  <a:srgbClr val="000000"/>
                </a:solidFill>
                <a:latin typeface="Arial" charset="0"/>
                <a:cs typeface="Arial" charset="0"/>
              </a:rPr>
              <a:t>”</a:t>
            </a:r>
            <a:endParaRPr kumimoji="0" lang="en-US" altLang="zh-CN" sz="2800" dirty="0">
              <a:solidFill>
                <a:srgbClr val="000000"/>
              </a:solidFill>
              <a:latin typeface="Arial" charset="0"/>
            </a:endParaRPr>
          </a:p>
          <a:p>
            <a:pPr algn="l" eaLnBrk="0" hangingPunct="0">
              <a:lnSpc>
                <a:spcPct val="150000"/>
              </a:lnSpc>
            </a:pPr>
            <a:r>
              <a:rPr kumimoji="0" lang="en-US" altLang="zh-CN" sz="2800" i="1" dirty="0">
                <a:solidFill>
                  <a:srgbClr val="C00000"/>
                </a:solidFill>
                <a:latin typeface="Comic Sans MS" pitchFamily="66" charset="0"/>
                <a:cs typeface="Arial" charset="0"/>
              </a:rPr>
              <a:t>Bill Gates, </a:t>
            </a:r>
            <a:r>
              <a:rPr kumimoji="0" lang="en-US" altLang="zh-CN" sz="2800" i="1" dirty="0">
                <a:solidFill>
                  <a:srgbClr val="000000"/>
                </a:solidFill>
                <a:latin typeface="Comic Sans MS" pitchFamily="66" charset="0"/>
                <a:cs typeface="Arial" charset="0"/>
              </a:rPr>
              <a:t>chairman and founder of Microsoft, 1981</a:t>
            </a:r>
            <a:endParaRPr kumimoji="0" lang="en-US" altLang="zh-CN" sz="2800" dirty="0">
              <a:solidFill>
                <a:srgbClr val="000000"/>
              </a:solidFill>
              <a:latin typeface="Arial" charset="0"/>
            </a:endParaRPr>
          </a:p>
        </p:txBody>
      </p:sp>
      <p:pic>
        <p:nvPicPr>
          <p:cNvPr id="5" name="Picture 3" descr="http://t3.gstatic.com/images?q=tbn:SaiT-Qy1QziU3M:http://www.richterscale.org/images/20070107-CES-BillGates-400.jpg">
            <a:hlinkClick r:id="rId2"/>
            <a:extLst>
              <a:ext uri="{FF2B5EF4-FFF2-40B4-BE49-F238E27FC236}">
                <a16:creationId xmlns="" xmlns:a16="http://schemas.microsoft.com/office/drawing/2014/main" id="{A6371BAF-BDE1-4CB8-A4A2-4059DF4078BB}"/>
              </a:ext>
            </a:extLst>
          </p:cNvPr>
          <p:cNvPicPr>
            <a:picLocks noChangeAspect="1" noChangeArrowheads="1"/>
          </p:cNvPicPr>
          <p:nvPr/>
        </p:nvPicPr>
        <p:blipFill>
          <a:blip r:embed="rId3" cstate="print"/>
          <a:srcRect/>
          <a:stretch>
            <a:fillRect/>
          </a:stretch>
        </p:blipFill>
        <p:spPr bwMode="auto">
          <a:xfrm>
            <a:off x="755576" y="116632"/>
            <a:ext cx="2500313" cy="2714625"/>
          </a:xfrm>
          <a:prstGeom prst="rect">
            <a:avLst/>
          </a:prstGeom>
          <a:noFill/>
          <a:ln w="9525">
            <a:noFill/>
            <a:miter lim="800000"/>
            <a:headEnd/>
            <a:tailEnd/>
          </a:ln>
        </p:spPr>
      </p:pic>
    </p:spTree>
    <p:extLst>
      <p:ext uri="{BB962C8B-B14F-4D97-AF65-F5344CB8AC3E}">
        <p14:creationId xmlns:p14="http://schemas.microsoft.com/office/powerpoint/2010/main" val="2530904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7" name="Rectangle 4">
            <a:extLst>
              <a:ext uri="{FF2B5EF4-FFF2-40B4-BE49-F238E27FC236}">
                <a16:creationId xmlns="" xmlns:a16="http://schemas.microsoft.com/office/drawing/2014/main" id="{3703B7B9-B9E2-4832-AB73-2F6026D03663}"/>
              </a:ext>
            </a:extLst>
          </p:cNvPr>
          <p:cNvSpPr>
            <a:spLocks noChangeArrowheads="1"/>
          </p:cNvSpPr>
          <p:nvPr/>
        </p:nvSpPr>
        <p:spPr bwMode="auto">
          <a:xfrm>
            <a:off x="202699" y="1037770"/>
            <a:ext cx="3600350" cy="431800"/>
          </a:xfrm>
          <a:prstGeom prst="rect">
            <a:avLst/>
          </a:prstGeom>
          <a:noFill/>
          <a:ln w="9525">
            <a:noFill/>
            <a:miter lim="800000"/>
            <a:headEnd/>
            <a:tailEnd/>
          </a:ln>
        </p:spPr>
        <p:txBody>
          <a:bodyPr/>
          <a:lstStyle/>
          <a:p>
            <a:r>
              <a:rPr lang="zh-CN" altLang="en-US" sz="3200" b="1" dirty="0">
                <a:solidFill>
                  <a:srgbClr val="FF0000"/>
                </a:solidFill>
                <a:ea typeface="黑体" pitchFamily="2" charset="-122"/>
              </a:rPr>
              <a:t>程序执行示例</a:t>
            </a:r>
          </a:p>
        </p:txBody>
      </p:sp>
      <p:pic>
        <p:nvPicPr>
          <p:cNvPr id="5" name="Picture 3">
            <a:extLst>
              <a:ext uri="{FF2B5EF4-FFF2-40B4-BE49-F238E27FC236}">
                <a16:creationId xmlns="" xmlns:a16="http://schemas.microsoft.com/office/drawing/2014/main" id="{714F42C4-CE42-4C8E-9ADC-BB8DFA82A543}"/>
              </a:ext>
            </a:extLst>
          </p:cNvPr>
          <p:cNvPicPr>
            <a:picLocks noChangeAspect="1" noChangeArrowheads="1"/>
          </p:cNvPicPr>
          <p:nvPr/>
        </p:nvPicPr>
        <p:blipFill>
          <a:blip r:embed="rId2" cstate="print"/>
          <a:srcRect/>
          <a:stretch>
            <a:fillRect/>
          </a:stretch>
        </p:blipFill>
        <p:spPr bwMode="auto">
          <a:xfrm>
            <a:off x="755576" y="1630463"/>
            <a:ext cx="7921575" cy="5042545"/>
          </a:xfrm>
          <a:prstGeom prst="rect">
            <a:avLst/>
          </a:prstGeom>
          <a:noFill/>
          <a:ln w="19050" algn="ctr">
            <a:noFill/>
            <a:miter lim="800000"/>
            <a:headEnd/>
            <a:tailEnd/>
          </a:ln>
        </p:spPr>
      </p:pic>
    </p:spTree>
    <p:extLst>
      <p:ext uri="{BB962C8B-B14F-4D97-AF65-F5344CB8AC3E}">
        <p14:creationId xmlns:p14="http://schemas.microsoft.com/office/powerpoint/2010/main" val="1047201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5" name="Object 3">
            <a:extLst>
              <a:ext uri="{FF2B5EF4-FFF2-40B4-BE49-F238E27FC236}">
                <a16:creationId xmlns="" xmlns:a16="http://schemas.microsoft.com/office/drawing/2014/main" id="{7EACC9B3-DE29-4619-B9F3-6C6205EA47A5}"/>
              </a:ext>
            </a:extLst>
          </p:cNvPr>
          <p:cNvGraphicFramePr>
            <a:graphicFrameLocks noGrp="1" noChangeAspect="1"/>
          </p:cNvGraphicFramePr>
          <p:nvPr>
            <p:ph idx="1"/>
            <p:extLst>
              <p:ext uri="{D42A27DB-BD31-4B8C-83A1-F6EECF244321}">
                <p14:modId xmlns:p14="http://schemas.microsoft.com/office/powerpoint/2010/main" val="1805816943"/>
              </p:ext>
            </p:extLst>
          </p:nvPr>
        </p:nvGraphicFramePr>
        <p:xfrm>
          <a:off x="395536" y="1528441"/>
          <a:ext cx="8229600" cy="4521200"/>
        </p:xfrm>
        <a:graphic>
          <a:graphicData uri="http://schemas.openxmlformats.org/presentationml/2006/ole">
            <mc:AlternateContent xmlns:mc="http://schemas.openxmlformats.org/markup-compatibility/2006">
              <mc:Choice xmlns:v="urn:schemas-microsoft-com:vml" Requires="v">
                <p:oleObj spid="_x0000_s15399" name="Picture" r:id="rId3" imgW="5410080" imgH="3067200" progId="Word.Picture.8">
                  <p:embed/>
                </p:oleObj>
              </mc:Choice>
              <mc:Fallback>
                <p:oleObj name="Picture" r:id="rId3" imgW="5410080" imgH="3067200" progId="Word.Picture.8">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528441"/>
                        <a:ext cx="8229600"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71370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6" name="Rectangle 6">
            <a:extLst>
              <a:ext uri="{FF2B5EF4-FFF2-40B4-BE49-F238E27FC236}">
                <a16:creationId xmlns="" xmlns:a16="http://schemas.microsoft.com/office/drawing/2014/main" id="{D4BA846B-FF02-46AE-8E5F-9C9A6F374992}"/>
              </a:ext>
            </a:extLst>
          </p:cNvPr>
          <p:cNvSpPr txBox="1">
            <a:spLocks noChangeArrowheads="1"/>
          </p:cNvSpPr>
          <p:nvPr/>
        </p:nvSpPr>
        <p:spPr>
          <a:xfrm>
            <a:off x="457200" y="1928684"/>
            <a:ext cx="8229600" cy="4525962"/>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buFontTx/>
              <a:buNone/>
            </a:pPr>
            <a:r>
              <a:rPr kumimoji="0" lang="en-US" altLang="zh-CN" dirty="0">
                <a:latin typeface="黑体" pitchFamily="2" charset="-122"/>
                <a:ea typeface="黑体" pitchFamily="2" charset="-122"/>
              </a:rPr>
              <a:t>1.</a:t>
            </a:r>
            <a:r>
              <a:rPr kumimoji="0" lang="zh-CN" altLang="en-US" dirty="0">
                <a:solidFill>
                  <a:srgbClr val="6600FF"/>
                </a:solidFill>
                <a:latin typeface="黑体" pitchFamily="2" charset="-122"/>
                <a:ea typeface="黑体" pitchFamily="2" charset="-122"/>
              </a:rPr>
              <a:t>绝对装入</a:t>
            </a:r>
            <a:r>
              <a:rPr kumimoji="0" lang="en-US" altLang="zh-CN" dirty="0">
                <a:solidFill>
                  <a:srgbClr val="6600FF"/>
                </a:solidFill>
                <a:latin typeface="黑体" pitchFamily="2" charset="-122"/>
                <a:ea typeface="黑体" pitchFamily="2" charset="-122"/>
              </a:rPr>
              <a:t>(absolute loading)</a:t>
            </a:r>
          </a:p>
          <a:p>
            <a:pPr fontAlgn="auto">
              <a:lnSpc>
                <a:spcPct val="150000"/>
              </a:lnSpc>
              <a:buFontTx/>
              <a:buNone/>
            </a:pPr>
            <a:r>
              <a:rPr kumimoji="0" lang="en-US" altLang="zh-CN" dirty="0">
                <a:latin typeface="黑体" pitchFamily="2" charset="-122"/>
                <a:ea typeface="黑体" pitchFamily="2" charset="-122"/>
              </a:rPr>
              <a:t>   </a:t>
            </a:r>
            <a:r>
              <a:rPr kumimoji="0" lang="zh-CN" altLang="en-US" dirty="0">
                <a:latin typeface="黑体" pitchFamily="2" charset="-122"/>
                <a:ea typeface="黑体" pitchFamily="2" charset="-122"/>
              </a:rPr>
              <a:t>在</a:t>
            </a:r>
            <a:r>
              <a:rPr kumimoji="0" lang="zh-CN" altLang="en-US" dirty="0">
                <a:solidFill>
                  <a:srgbClr val="FF0000"/>
                </a:solidFill>
                <a:latin typeface="黑体" pitchFamily="2" charset="-122"/>
                <a:ea typeface="黑体" pitchFamily="2" charset="-122"/>
              </a:rPr>
              <a:t>可执行文件</a:t>
            </a:r>
            <a:r>
              <a:rPr kumimoji="0" lang="zh-CN" altLang="en-US" dirty="0">
                <a:latin typeface="黑体" pitchFamily="2" charset="-122"/>
                <a:ea typeface="黑体" pitchFamily="2" charset="-122"/>
              </a:rPr>
              <a:t>中指定内存地址，装入时直接定位在上述</a:t>
            </a:r>
            <a:r>
              <a:rPr kumimoji="0" lang="en-US" altLang="zh-CN" dirty="0">
                <a:latin typeface="黑体" pitchFamily="2" charset="-122"/>
                <a:ea typeface="黑体" pitchFamily="2" charset="-122"/>
              </a:rPr>
              <a:t>(</a:t>
            </a:r>
            <a:r>
              <a:rPr kumimoji="0" lang="zh-CN" altLang="en-US" dirty="0">
                <a:latin typeface="黑体" pitchFamily="2" charset="-122"/>
                <a:ea typeface="黑体" pitchFamily="2" charset="-122"/>
              </a:rPr>
              <a:t>即文件中记录的地址</a:t>
            </a:r>
            <a:r>
              <a:rPr kumimoji="0" lang="en-US" altLang="zh-CN" dirty="0">
                <a:latin typeface="黑体" pitchFamily="2" charset="-122"/>
                <a:ea typeface="黑体" pitchFamily="2" charset="-122"/>
              </a:rPr>
              <a:t>)</a:t>
            </a:r>
            <a:r>
              <a:rPr kumimoji="0" lang="zh-CN" altLang="en-US" dirty="0">
                <a:latin typeface="黑体" pitchFamily="2" charset="-122"/>
                <a:ea typeface="黑体" pitchFamily="2" charset="-122"/>
              </a:rPr>
              <a:t>内存地址。</a:t>
            </a:r>
            <a:r>
              <a:rPr kumimoji="0" lang="zh-CN" altLang="en-US" dirty="0">
                <a:solidFill>
                  <a:srgbClr val="FF0000"/>
                </a:solidFill>
                <a:latin typeface="黑体" pitchFamily="2" charset="-122"/>
                <a:ea typeface="黑体" pitchFamily="2" charset="-122"/>
              </a:rPr>
              <a:t>逻辑地址和物理地址</a:t>
            </a:r>
            <a:r>
              <a:rPr kumimoji="0" lang="zh-CN" altLang="en-US" dirty="0">
                <a:latin typeface="黑体" pitchFamily="2" charset="-122"/>
                <a:ea typeface="黑体" pitchFamily="2" charset="-122"/>
              </a:rPr>
              <a:t>完全相同。</a:t>
            </a:r>
          </a:p>
          <a:p>
            <a:pPr fontAlgn="auto">
              <a:lnSpc>
                <a:spcPct val="150000"/>
              </a:lnSpc>
              <a:buFont typeface="Wingdings" pitchFamily="2" charset="2"/>
              <a:buChar char="l"/>
            </a:pPr>
            <a:r>
              <a:rPr kumimoji="0" lang="zh-CN" altLang="en-US" dirty="0">
                <a:solidFill>
                  <a:srgbClr val="6600FF"/>
                </a:solidFill>
                <a:latin typeface="黑体" pitchFamily="2" charset="-122"/>
                <a:ea typeface="黑体" pitchFamily="2" charset="-122"/>
              </a:rPr>
              <a:t>优点：</a:t>
            </a:r>
            <a:r>
              <a:rPr kumimoji="0" lang="zh-CN" altLang="en-US" dirty="0">
                <a:latin typeface="黑体" pitchFamily="2" charset="-122"/>
                <a:ea typeface="黑体" pitchFamily="2" charset="-122"/>
              </a:rPr>
              <a:t>装入过程简单，实现容易。</a:t>
            </a:r>
          </a:p>
          <a:p>
            <a:pPr fontAlgn="auto">
              <a:lnSpc>
                <a:spcPct val="150000"/>
              </a:lnSpc>
              <a:buFont typeface="Wingdings" pitchFamily="2" charset="2"/>
              <a:buChar char="l"/>
            </a:pPr>
            <a:r>
              <a:rPr kumimoji="0" lang="zh-CN" altLang="en-US" dirty="0">
                <a:solidFill>
                  <a:srgbClr val="6600FF"/>
                </a:solidFill>
                <a:latin typeface="黑体" pitchFamily="2" charset="-122"/>
                <a:ea typeface="黑体" pitchFamily="2" charset="-122"/>
              </a:rPr>
              <a:t>缺点：</a:t>
            </a:r>
            <a:r>
              <a:rPr kumimoji="0" lang="zh-CN" altLang="en-US" dirty="0">
                <a:latin typeface="黑体" pitchFamily="2" charset="-122"/>
                <a:ea typeface="黑体" pitchFamily="2" charset="-122"/>
              </a:rPr>
              <a:t>过于依赖于硬件结构，不适于多道程序系统。</a:t>
            </a:r>
          </a:p>
          <a:p>
            <a:pPr fontAlgn="auto">
              <a:lnSpc>
                <a:spcPct val="150000"/>
              </a:lnSpc>
            </a:pPr>
            <a:endParaRPr kumimoji="0" lang="zh-CN" altLang="en-US" dirty="0">
              <a:solidFill>
                <a:srgbClr val="FFFFFF"/>
              </a:solidFill>
              <a:latin typeface="黑体" pitchFamily="2" charset="-122"/>
              <a:ea typeface="黑体" pitchFamily="2" charset="-122"/>
            </a:endParaRPr>
          </a:p>
          <a:p>
            <a:pPr fontAlgn="auto">
              <a:lnSpc>
                <a:spcPct val="150000"/>
              </a:lnSpc>
            </a:pPr>
            <a:endParaRPr kumimoji="0" lang="en-US" altLang="zh-CN" dirty="0">
              <a:latin typeface="黑体" pitchFamily="2" charset="-122"/>
              <a:ea typeface="黑体" pitchFamily="2" charset="-122"/>
            </a:endParaRPr>
          </a:p>
        </p:txBody>
      </p:sp>
    </p:spTree>
    <p:extLst>
      <p:ext uri="{BB962C8B-B14F-4D97-AF65-F5344CB8AC3E}">
        <p14:creationId xmlns:p14="http://schemas.microsoft.com/office/powerpoint/2010/main" val="42422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 calcmode="lin" valueType="num">
                                      <p:cBhvr additive="base">
                                        <p:cTn id="23"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4" name="Rectangle 3">
            <a:extLst>
              <a:ext uri="{FF2B5EF4-FFF2-40B4-BE49-F238E27FC236}">
                <a16:creationId xmlns="" xmlns:a16="http://schemas.microsoft.com/office/drawing/2014/main" id="{71D95523-DE91-4293-806E-C8D189DB29C7}"/>
              </a:ext>
            </a:extLst>
          </p:cNvPr>
          <p:cNvSpPr txBox="1">
            <a:spLocks noChangeArrowheads="1"/>
          </p:cNvSpPr>
          <p:nvPr/>
        </p:nvSpPr>
        <p:spPr>
          <a:xfrm>
            <a:off x="395536" y="1941294"/>
            <a:ext cx="8229600" cy="4525963"/>
          </a:xfrm>
          <a:prstGeom prst="rect">
            <a:avLst/>
          </a:prstGeom>
          <a:noFill/>
        </p:spPr>
        <p:txBody>
          <a:bodyPr vert="horz" lIns="91440" tIns="45720" rIns="91440" bIns="45720" rtlCol="0">
            <a:normAutofit lnSpcReduction="1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buFontTx/>
              <a:buNone/>
            </a:pPr>
            <a:r>
              <a:rPr kumimoji="0" lang="en-US" altLang="zh-CN" dirty="0">
                <a:solidFill>
                  <a:srgbClr val="6600FF"/>
                </a:solidFill>
                <a:latin typeface="黑体" pitchFamily="2" charset="-122"/>
                <a:ea typeface="黑体" pitchFamily="2" charset="-122"/>
              </a:rPr>
              <a:t>2. </a:t>
            </a:r>
            <a:r>
              <a:rPr kumimoji="0" lang="zh-CN" altLang="en-US" dirty="0">
                <a:solidFill>
                  <a:srgbClr val="6600FF"/>
                </a:solidFill>
                <a:latin typeface="黑体" pitchFamily="2" charset="-122"/>
                <a:ea typeface="黑体" pitchFamily="2" charset="-122"/>
              </a:rPr>
              <a:t>可重定位装入</a:t>
            </a:r>
            <a:r>
              <a:rPr kumimoji="0" lang="en-US" altLang="zh-CN" dirty="0">
                <a:solidFill>
                  <a:srgbClr val="6600FF"/>
                </a:solidFill>
                <a:latin typeface="黑体" pitchFamily="2" charset="-122"/>
                <a:ea typeface="黑体" pitchFamily="2" charset="-122"/>
              </a:rPr>
              <a:t>(relocation loading)</a:t>
            </a:r>
          </a:p>
          <a:p>
            <a:pPr fontAlgn="auto">
              <a:lnSpc>
                <a:spcPct val="150000"/>
              </a:lnSpc>
              <a:buFontTx/>
              <a:buNone/>
            </a:pPr>
            <a:r>
              <a:rPr kumimoji="0" lang="en-US" altLang="zh-CN" dirty="0">
                <a:latin typeface="黑体" pitchFamily="2" charset="-122"/>
                <a:ea typeface="黑体" pitchFamily="2" charset="-122"/>
              </a:rPr>
              <a:t>     </a:t>
            </a:r>
            <a:r>
              <a:rPr kumimoji="0" lang="zh-CN" altLang="en-US" dirty="0">
                <a:latin typeface="黑体" pitchFamily="2" charset="-122"/>
                <a:ea typeface="黑体" pitchFamily="2" charset="-122"/>
              </a:rPr>
              <a:t>编译程序所生成的目标模块中采用逻辑地址，根据当前内存情况，将装入模块装入到适当位置。地址映射是在装入模块装入内存时</a:t>
            </a:r>
            <a:r>
              <a:rPr kumimoji="0" lang="zh-CN" altLang="en-US" dirty="0">
                <a:solidFill>
                  <a:srgbClr val="CC3300"/>
                </a:solidFill>
                <a:latin typeface="黑体" pitchFamily="2" charset="-122"/>
                <a:ea typeface="黑体" pitchFamily="2" charset="-122"/>
              </a:rPr>
              <a:t>一次性</a:t>
            </a:r>
            <a:r>
              <a:rPr kumimoji="0" lang="zh-CN" altLang="en-US" dirty="0">
                <a:latin typeface="黑体" pitchFamily="2" charset="-122"/>
                <a:ea typeface="黑体" pitchFamily="2" charset="-122"/>
              </a:rPr>
              <a:t>进行的，即采用</a:t>
            </a:r>
            <a:r>
              <a:rPr kumimoji="0" lang="zh-CN" altLang="en-US" dirty="0">
                <a:solidFill>
                  <a:srgbClr val="6600FF"/>
                </a:solidFill>
                <a:latin typeface="黑体" pitchFamily="2" charset="-122"/>
                <a:ea typeface="黑体" pitchFamily="2" charset="-122"/>
              </a:rPr>
              <a:t>静态重定位</a:t>
            </a:r>
            <a:r>
              <a:rPr kumimoji="0" lang="zh-CN" altLang="en-US" dirty="0">
                <a:latin typeface="黑体" pitchFamily="2" charset="-122"/>
                <a:ea typeface="黑体" pitchFamily="2" charset="-122"/>
              </a:rPr>
              <a:t>。</a:t>
            </a:r>
          </a:p>
          <a:p>
            <a:pPr marL="342900" indent="-342900">
              <a:lnSpc>
                <a:spcPct val="150000"/>
              </a:lnSpc>
              <a:spcBef>
                <a:spcPct val="20000"/>
              </a:spcBef>
              <a:buFont typeface="Wingdings" pitchFamily="2" charset="2"/>
              <a:buChar char="l"/>
            </a:pPr>
            <a:r>
              <a:rPr lang="zh-CN" altLang="en-US" dirty="0">
                <a:solidFill>
                  <a:srgbClr val="CC3300"/>
                </a:solidFill>
                <a:latin typeface="黑体" pitchFamily="2" charset="-122"/>
                <a:ea typeface="黑体" pitchFamily="2" charset="-122"/>
              </a:rPr>
              <a:t>优点</a:t>
            </a:r>
            <a:r>
              <a:rPr lang="zh-CN" altLang="en-US" dirty="0">
                <a:latin typeface="黑体" pitchFamily="2" charset="-122"/>
                <a:ea typeface="黑体" pitchFamily="2" charset="-122"/>
              </a:rPr>
              <a:t>：不需硬件支持，可以装入</a:t>
            </a:r>
            <a:r>
              <a:rPr lang="zh-CN" altLang="en-US" dirty="0">
                <a:solidFill>
                  <a:srgbClr val="CC3300"/>
                </a:solidFill>
                <a:latin typeface="黑体" pitchFamily="2" charset="-122"/>
                <a:ea typeface="黑体" pitchFamily="2" charset="-122"/>
              </a:rPr>
              <a:t>有限多道程序</a:t>
            </a:r>
            <a:endParaRPr lang="zh-CN" altLang="en-US" dirty="0">
              <a:latin typeface="黑体" pitchFamily="2" charset="-122"/>
              <a:ea typeface="黑体" pitchFamily="2" charset="-122"/>
            </a:endParaRPr>
          </a:p>
          <a:p>
            <a:pPr marL="342900" indent="-342900">
              <a:lnSpc>
                <a:spcPct val="150000"/>
              </a:lnSpc>
              <a:spcBef>
                <a:spcPct val="20000"/>
              </a:spcBef>
              <a:buFont typeface="Wingdings" pitchFamily="2" charset="2"/>
              <a:buChar char="l"/>
            </a:pPr>
            <a:r>
              <a:rPr lang="zh-CN" altLang="en-US" dirty="0">
                <a:solidFill>
                  <a:srgbClr val="CC3300"/>
                </a:solidFill>
                <a:latin typeface="黑体" pitchFamily="2" charset="-122"/>
                <a:ea typeface="黑体" pitchFamily="2" charset="-122"/>
              </a:rPr>
              <a:t>缺点</a:t>
            </a:r>
            <a:r>
              <a:rPr lang="zh-CN" altLang="en-US" dirty="0">
                <a:latin typeface="黑体" pitchFamily="2" charset="-122"/>
                <a:ea typeface="黑体" pitchFamily="2" charset="-122"/>
              </a:rPr>
              <a:t>：一个程序通常需要占用连续的内存空间，程序装入内存后</a:t>
            </a:r>
            <a:r>
              <a:rPr lang="zh-CN" altLang="en-US" dirty="0">
                <a:solidFill>
                  <a:srgbClr val="FF0000"/>
                </a:solidFill>
                <a:latin typeface="黑体" pitchFamily="2" charset="-122"/>
                <a:ea typeface="黑体" pitchFamily="2" charset="-122"/>
              </a:rPr>
              <a:t>不能移动</a:t>
            </a:r>
            <a:r>
              <a:rPr lang="zh-CN" altLang="en-US" dirty="0">
                <a:latin typeface="黑体" pitchFamily="2" charset="-122"/>
                <a:ea typeface="黑体" pitchFamily="2" charset="-122"/>
              </a:rPr>
              <a:t>。不易实现共享</a:t>
            </a:r>
            <a:endParaRPr kumimoji="0" lang="zh-CN" altLang="en-US" dirty="0">
              <a:latin typeface="黑体" pitchFamily="2" charset="-122"/>
              <a:ea typeface="黑体" pitchFamily="2" charset="-122"/>
            </a:endParaRPr>
          </a:p>
          <a:p>
            <a:pPr fontAlgn="auto">
              <a:lnSpc>
                <a:spcPct val="150000"/>
              </a:lnSpc>
              <a:buFontTx/>
              <a:buNone/>
            </a:pPr>
            <a:endParaRPr kumimoji="0" lang="zh-CN" altLang="en-US" dirty="0">
              <a:latin typeface="黑体" pitchFamily="2" charset="-122"/>
              <a:ea typeface="黑体" pitchFamily="2" charset="-122"/>
            </a:endParaRPr>
          </a:p>
          <a:p>
            <a:pPr fontAlgn="auto">
              <a:lnSpc>
                <a:spcPct val="150000"/>
              </a:lnSpc>
              <a:buFontTx/>
              <a:buNone/>
            </a:pPr>
            <a:endParaRPr kumimoji="0" lang="zh-CN" altLang="en-US" dirty="0">
              <a:latin typeface="黑体" pitchFamily="2" charset="-122"/>
              <a:ea typeface="黑体" pitchFamily="2" charset="-122"/>
            </a:endParaRPr>
          </a:p>
          <a:p>
            <a:pPr fontAlgn="auto">
              <a:lnSpc>
                <a:spcPct val="150000"/>
              </a:lnSpc>
              <a:buFontTx/>
              <a:buNone/>
            </a:pPr>
            <a:endParaRPr kumimoji="0" lang="en-US" altLang="zh-CN" dirty="0">
              <a:latin typeface="黑体" pitchFamily="2" charset="-122"/>
              <a:ea typeface="黑体" pitchFamily="2" charset="-122"/>
            </a:endParaRPr>
          </a:p>
        </p:txBody>
      </p:sp>
    </p:spTree>
    <p:extLst>
      <p:ext uri="{BB962C8B-B14F-4D97-AF65-F5344CB8AC3E}">
        <p14:creationId xmlns:p14="http://schemas.microsoft.com/office/powerpoint/2010/main" val="41046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graphicFrame>
        <p:nvGraphicFramePr>
          <p:cNvPr id="16" name="Object 4">
            <a:extLst>
              <a:ext uri="{FF2B5EF4-FFF2-40B4-BE49-F238E27FC236}">
                <a16:creationId xmlns="" xmlns:a16="http://schemas.microsoft.com/office/drawing/2014/main" id="{37B50FB6-8E78-440D-9BAC-577D44ACFF15}"/>
              </a:ext>
            </a:extLst>
          </p:cNvPr>
          <p:cNvGraphicFramePr>
            <a:graphicFrameLocks noChangeAspect="1"/>
          </p:cNvGraphicFramePr>
          <p:nvPr>
            <p:extLst>
              <p:ext uri="{D42A27DB-BD31-4B8C-83A1-F6EECF244321}">
                <p14:modId xmlns:p14="http://schemas.microsoft.com/office/powerpoint/2010/main" val="3213357951"/>
              </p:ext>
            </p:extLst>
          </p:nvPr>
        </p:nvGraphicFramePr>
        <p:xfrm>
          <a:off x="2051720" y="1844824"/>
          <a:ext cx="4680284" cy="3672481"/>
        </p:xfrm>
        <a:graphic>
          <a:graphicData uri="http://schemas.openxmlformats.org/presentationml/2006/ole">
            <mc:AlternateContent xmlns:mc="http://schemas.openxmlformats.org/markup-compatibility/2006">
              <mc:Choice xmlns:v="urn:schemas-microsoft-com:vml" Requires="v">
                <p:oleObj spid="_x0000_s16422" name="文档" r:id="rId3" imgW="4693849" imgH="3682704" progId="Word.Document.8">
                  <p:embed/>
                </p:oleObj>
              </mc:Choice>
              <mc:Fallback>
                <p:oleObj name="文档" r:id="rId3" imgW="4693849" imgH="3682704" progId="Word.Document.8">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844824"/>
                        <a:ext cx="4680284" cy="3672481"/>
                      </a:xfrm>
                      <a:prstGeom prst="rect">
                        <a:avLst/>
                      </a:prstGeom>
                      <a:noFill/>
                      <a:ln>
                        <a:noFill/>
                      </a:ln>
                      <a:effectLst/>
                    </p:spPr>
                  </p:pic>
                </p:oleObj>
              </mc:Fallback>
            </mc:AlternateContent>
          </a:graphicData>
        </a:graphic>
      </p:graphicFrame>
      <p:sp>
        <p:nvSpPr>
          <p:cNvPr id="17" name="Rectangle 5">
            <a:extLst>
              <a:ext uri="{FF2B5EF4-FFF2-40B4-BE49-F238E27FC236}">
                <a16:creationId xmlns="" xmlns:a16="http://schemas.microsoft.com/office/drawing/2014/main" id="{AB75B651-A7B6-48A2-9842-882DDD6B6DA4}"/>
              </a:ext>
            </a:extLst>
          </p:cNvPr>
          <p:cNvSpPr>
            <a:spLocks noChangeArrowheads="1"/>
          </p:cNvSpPr>
          <p:nvPr/>
        </p:nvSpPr>
        <p:spPr bwMode="auto">
          <a:xfrm>
            <a:off x="539552" y="5589587"/>
            <a:ext cx="7775575" cy="1079500"/>
          </a:xfrm>
          <a:prstGeom prst="rect">
            <a:avLst/>
          </a:prstGeom>
          <a:noFill/>
          <a:ln w="9525">
            <a:noFill/>
            <a:miter lim="800000"/>
            <a:headEnd/>
            <a:tailEnd/>
          </a:ln>
        </p:spPr>
        <p:txBody>
          <a:bodyPr/>
          <a:lstStyle/>
          <a:p>
            <a:pPr marL="742950" lvl="1" indent="-285750" algn="l">
              <a:lnSpc>
                <a:spcPct val="120000"/>
              </a:lnSpc>
              <a:spcBef>
                <a:spcPct val="20000"/>
              </a:spcBef>
              <a:buFontTx/>
              <a:buChar char="–"/>
            </a:pPr>
            <a:r>
              <a:rPr kumimoji="0" lang="zh-CN" altLang="en-US" b="1" dirty="0">
                <a:solidFill>
                  <a:srgbClr val="FF0000"/>
                </a:solidFill>
                <a:latin typeface="黑体" pitchFamily="2" charset="-122"/>
                <a:ea typeface="黑体" pitchFamily="2" charset="-122"/>
              </a:rPr>
              <a:t>将装入模块装入内存后，会使装入模块中逻辑地址与实际装入内存的物理地址不同！</a:t>
            </a:r>
          </a:p>
          <a:p>
            <a:pPr marL="342900" indent="-342900" algn="l">
              <a:lnSpc>
                <a:spcPct val="120000"/>
              </a:lnSpc>
              <a:spcBef>
                <a:spcPct val="20000"/>
              </a:spcBef>
              <a:buFontTx/>
              <a:buChar char="•"/>
            </a:pPr>
            <a:endParaRPr kumimoji="0" lang="en-US" altLang="zh-CN"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703888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pic>
        <p:nvPicPr>
          <p:cNvPr id="14" name="Picture 4">
            <a:extLst>
              <a:ext uri="{FF2B5EF4-FFF2-40B4-BE49-F238E27FC236}">
                <a16:creationId xmlns="" xmlns:a16="http://schemas.microsoft.com/office/drawing/2014/main" id="{1CA06F46-67B0-4B22-BE9F-CBE462646E6A}"/>
              </a:ext>
            </a:extLst>
          </p:cNvPr>
          <p:cNvPicPr>
            <a:picLocks noChangeAspect="1" noChangeArrowheads="1"/>
          </p:cNvPicPr>
          <p:nvPr/>
        </p:nvPicPr>
        <p:blipFill>
          <a:blip r:embed="rId2" cstate="print"/>
          <a:srcRect/>
          <a:stretch>
            <a:fillRect/>
          </a:stretch>
        </p:blipFill>
        <p:spPr bwMode="auto">
          <a:xfrm>
            <a:off x="1362107" y="1839221"/>
            <a:ext cx="5920186" cy="3865293"/>
          </a:xfrm>
          <a:prstGeom prst="rect">
            <a:avLst/>
          </a:prstGeom>
          <a:noFill/>
          <a:ln w="9525">
            <a:noFill/>
            <a:miter lim="800000"/>
            <a:headEnd/>
            <a:tailEnd/>
          </a:ln>
        </p:spPr>
      </p:pic>
      <p:sp>
        <p:nvSpPr>
          <p:cNvPr id="16" name="Rectangle 6">
            <a:extLst>
              <a:ext uri="{FF2B5EF4-FFF2-40B4-BE49-F238E27FC236}">
                <a16:creationId xmlns="" xmlns:a16="http://schemas.microsoft.com/office/drawing/2014/main" id="{0EB218BE-C921-400F-9111-C74C655249A3}"/>
              </a:ext>
            </a:extLst>
          </p:cNvPr>
          <p:cNvSpPr txBox="1">
            <a:spLocks noChangeArrowheads="1"/>
          </p:cNvSpPr>
          <p:nvPr/>
        </p:nvSpPr>
        <p:spPr bwMode="auto">
          <a:xfrm>
            <a:off x="97607" y="5702547"/>
            <a:ext cx="9001125"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 typeface="Wingdings" pitchFamily="2" charset="2"/>
              <a:buChar char="l"/>
            </a:pPr>
            <a:r>
              <a:rPr kumimoji="0" lang="zh-CN" altLang="en-US" sz="2400" b="1" kern="0" dirty="0">
                <a:latin typeface="黑体" pitchFamily="2" charset="-122"/>
                <a:ea typeface="黑体" pitchFamily="2" charset="-122"/>
              </a:rPr>
              <a:t>把装入时对目标程序中指令和数据的修改过程称为</a:t>
            </a:r>
            <a:r>
              <a:rPr kumimoji="0" lang="zh-CN" altLang="en-US" sz="2400" b="1" kern="0" dirty="0">
                <a:solidFill>
                  <a:srgbClr val="FFC000"/>
                </a:solidFill>
                <a:latin typeface="黑体" pitchFamily="2" charset="-122"/>
                <a:ea typeface="黑体" pitchFamily="2" charset="-122"/>
              </a:rPr>
              <a:t>重定位</a:t>
            </a:r>
          </a:p>
          <a:p>
            <a:pPr eaLnBrk="1" hangingPunct="1">
              <a:lnSpc>
                <a:spcPct val="120000"/>
              </a:lnSpc>
              <a:buFont typeface="Wingdings" pitchFamily="2" charset="2"/>
              <a:buChar char="l"/>
            </a:pPr>
            <a:r>
              <a:rPr kumimoji="0" lang="zh-CN" altLang="en-US" sz="2400" b="1" kern="0" dirty="0">
                <a:latin typeface="黑体" pitchFamily="2" charset="-122"/>
                <a:ea typeface="黑体" pitchFamily="2" charset="-122"/>
              </a:rPr>
              <a:t>地址变换在装入时</a:t>
            </a:r>
            <a:r>
              <a:rPr kumimoji="0" lang="zh-CN" altLang="en-US" sz="2400" b="1" kern="0" dirty="0">
                <a:solidFill>
                  <a:srgbClr val="FF0000"/>
                </a:solidFill>
                <a:latin typeface="黑体" pitchFamily="2" charset="-122"/>
                <a:ea typeface="黑体" pitchFamily="2" charset="-122"/>
              </a:rPr>
              <a:t>一次完成</a:t>
            </a:r>
            <a:r>
              <a:rPr kumimoji="0" lang="zh-CN" altLang="en-US" sz="2400" b="1" kern="0" dirty="0">
                <a:latin typeface="黑体" pitchFamily="2" charset="-122"/>
                <a:ea typeface="黑体" pitchFamily="2" charset="-122"/>
              </a:rPr>
              <a:t>，以后不再改变，称为</a:t>
            </a:r>
            <a:r>
              <a:rPr kumimoji="0" lang="zh-CN" altLang="en-US" sz="2400" b="1" kern="0" dirty="0">
                <a:solidFill>
                  <a:srgbClr val="FFC000"/>
                </a:solidFill>
                <a:latin typeface="黑体" pitchFamily="2" charset="-122"/>
                <a:ea typeface="黑体" pitchFamily="2" charset="-122"/>
              </a:rPr>
              <a:t>静态重定位</a:t>
            </a:r>
          </a:p>
        </p:txBody>
      </p:sp>
    </p:spTree>
    <p:extLst>
      <p:ext uri="{BB962C8B-B14F-4D97-AF65-F5344CB8AC3E}">
        <p14:creationId xmlns:p14="http://schemas.microsoft.com/office/powerpoint/2010/main" val="3186714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6" name="Rectangle 3">
            <a:extLst>
              <a:ext uri="{FF2B5EF4-FFF2-40B4-BE49-F238E27FC236}">
                <a16:creationId xmlns="" xmlns:a16="http://schemas.microsoft.com/office/drawing/2014/main" id="{0D343E06-0C4D-43E9-8C1B-885D079C81D2}"/>
              </a:ext>
            </a:extLst>
          </p:cNvPr>
          <p:cNvSpPr txBox="1">
            <a:spLocks noChangeArrowheads="1"/>
          </p:cNvSpPr>
          <p:nvPr/>
        </p:nvSpPr>
        <p:spPr bwMode="auto">
          <a:xfrm>
            <a:off x="323528" y="1691353"/>
            <a:ext cx="8229600" cy="250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Tx/>
              <a:buNone/>
            </a:pPr>
            <a:r>
              <a:rPr kumimoji="0" lang="en-US" altLang="zh-CN" sz="2400" b="1" kern="0" dirty="0">
                <a:solidFill>
                  <a:srgbClr val="6600FF"/>
                </a:solidFill>
                <a:latin typeface="黑体" pitchFamily="2" charset="-122"/>
                <a:ea typeface="黑体" pitchFamily="2" charset="-122"/>
              </a:rPr>
              <a:t>3. </a:t>
            </a:r>
            <a:r>
              <a:rPr kumimoji="0" lang="zh-CN" altLang="en-US" sz="2400" b="1" kern="0" dirty="0">
                <a:solidFill>
                  <a:srgbClr val="6600FF"/>
                </a:solidFill>
                <a:latin typeface="黑体" pitchFamily="2" charset="-122"/>
                <a:ea typeface="黑体" pitchFamily="2" charset="-122"/>
              </a:rPr>
              <a:t>动态运行时装入</a:t>
            </a:r>
            <a:r>
              <a:rPr kumimoji="0" lang="en-US" altLang="zh-CN" sz="2400" b="1" kern="0" dirty="0">
                <a:solidFill>
                  <a:srgbClr val="6600FF"/>
                </a:solidFill>
                <a:latin typeface="黑体" pitchFamily="2" charset="-122"/>
                <a:ea typeface="黑体" pitchFamily="2" charset="-122"/>
              </a:rPr>
              <a:t>(dynamic run-time loading)</a:t>
            </a:r>
          </a:p>
          <a:p>
            <a:pPr eaLnBrk="1" hangingPunct="1">
              <a:lnSpc>
                <a:spcPct val="120000"/>
              </a:lnSpc>
              <a:buFontTx/>
              <a:buNone/>
            </a:pPr>
            <a:r>
              <a:rPr kumimoji="0" lang="en-US" altLang="zh-CN" sz="2400" kern="0" dirty="0">
                <a:latin typeface="黑体" pitchFamily="2" charset="-122"/>
                <a:ea typeface="黑体" pitchFamily="2" charset="-122"/>
              </a:rPr>
              <a:t>    </a:t>
            </a:r>
            <a:r>
              <a:rPr kumimoji="0" lang="zh-CN" altLang="en-US" sz="2400" kern="0" dirty="0">
                <a:latin typeface="黑体" pitchFamily="2" charset="-122"/>
                <a:ea typeface="黑体" pitchFamily="2" charset="-122"/>
              </a:rPr>
              <a:t>在运行过程中，程序在内存中的位置可能</a:t>
            </a:r>
            <a:r>
              <a:rPr kumimoji="0" lang="zh-CN" altLang="en-US" sz="2400" b="1" kern="0" dirty="0">
                <a:solidFill>
                  <a:srgbClr val="FF0000"/>
                </a:solidFill>
                <a:latin typeface="黑体" pitchFamily="2" charset="-122"/>
                <a:ea typeface="黑体" pitchFamily="2" charset="-122"/>
              </a:rPr>
              <a:t>经常要改变</a:t>
            </a:r>
            <a:r>
              <a:rPr kumimoji="0" lang="zh-CN" altLang="en-US" sz="2400" kern="0" dirty="0">
                <a:latin typeface="黑体" pitchFamily="2" charset="-122"/>
                <a:ea typeface="黑体" pitchFamily="2" charset="-122"/>
              </a:rPr>
              <a:t>！ </a:t>
            </a:r>
          </a:p>
          <a:p>
            <a:pPr eaLnBrk="1" hangingPunct="1">
              <a:lnSpc>
                <a:spcPct val="150000"/>
              </a:lnSpc>
              <a:buFontTx/>
              <a:buNone/>
            </a:pPr>
            <a:r>
              <a:rPr kumimoji="0" lang="zh-CN" altLang="en-US" sz="2400" kern="0" dirty="0">
                <a:latin typeface="黑体" pitchFamily="2" charset="-122"/>
                <a:ea typeface="黑体" pitchFamily="2" charset="-122"/>
              </a:rPr>
              <a:t>    将装入模块原样装入内存，而地址映射工作推迟到程序真正执行时才进行，即采用</a:t>
            </a:r>
            <a:r>
              <a:rPr kumimoji="0" lang="zh-CN" altLang="en-US" sz="2400" b="1" kern="0" dirty="0">
                <a:solidFill>
                  <a:srgbClr val="CC3300"/>
                </a:solidFill>
                <a:latin typeface="黑体" pitchFamily="2" charset="-122"/>
                <a:ea typeface="黑体" pitchFamily="2" charset="-122"/>
              </a:rPr>
              <a:t>动态重定位</a:t>
            </a:r>
            <a:r>
              <a:rPr kumimoji="0" lang="zh-CN" altLang="en-US" sz="2400" kern="0" dirty="0">
                <a:latin typeface="黑体" pitchFamily="2" charset="-122"/>
                <a:ea typeface="黑体" pitchFamily="2" charset="-122"/>
              </a:rPr>
              <a:t>。</a:t>
            </a:r>
          </a:p>
        </p:txBody>
      </p:sp>
      <p:pic>
        <p:nvPicPr>
          <p:cNvPr id="17" name="Picture 4">
            <a:extLst>
              <a:ext uri="{FF2B5EF4-FFF2-40B4-BE49-F238E27FC236}">
                <a16:creationId xmlns="" xmlns:a16="http://schemas.microsoft.com/office/drawing/2014/main" id="{D8C99FBA-B3BE-4DB1-84F8-D8237AD47DF2}"/>
              </a:ext>
            </a:extLst>
          </p:cNvPr>
          <p:cNvPicPr>
            <a:picLocks noChangeAspect="1" noChangeArrowheads="1"/>
          </p:cNvPicPr>
          <p:nvPr/>
        </p:nvPicPr>
        <p:blipFill>
          <a:blip r:embed="rId2" cstate="print"/>
          <a:srcRect/>
          <a:stretch>
            <a:fillRect/>
          </a:stretch>
        </p:blipFill>
        <p:spPr bwMode="auto">
          <a:xfrm>
            <a:off x="4755225" y="3820808"/>
            <a:ext cx="4344216" cy="2920561"/>
          </a:xfrm>
          <a:prstGeom prst="rect">
            <a:avLst/>
          </a:prstGeom>
          <a:noFill/>
          <a:ln w="9525">
            <a:noFill/>
            <a:miter lim="800000"/>
            <a:headEnd/>
            <a:tailEnd/>
          </a:ln>
        </p:spPr>
      </p:pic>
      <p:sp>
        <p:nvSpPr>
          <p:cNvPr id="18" name="Rectangle 2">
            <a:extLst>
              <a:ext uri="{FF2B5EF4-FFF2-40B4-BE49-F238E27FC236}">
                <a16:creationId xmlns="" xmlns:a16="http://schemas.microsoft.com/office/drawing/2014/main" id="{262CAB68-624C-4BF2-9EE8-C49CF87CEE50}"/>
              </a:ext>
            </a:extLst>
          </p:cNvPr>
          <p:cNvSpPr txBox="1">
            <a:spLocks noChangeArrowheads="1"/>
          </p:cNvSpPr>
          <p:nvPr/>
        </p:nvSpPr>
        <p:spPr bwMode="auto">
          <a:xfrm>
            <a:off x="0" y="3356992"/>
            <a:ext cx="4710666" cy="33123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50000"/>
              </a:lnSpc>
              <a:buFontTx/>
              <a:buNone/>
            </a:pPr>
            <a:endParaRPr kumimoji="0" lang="en-US" altLang="zh-CN" sz="2400"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000" b="1" kern="0" dirty="0">
                <a:solidFill>
                  <a:srgbClr val="6600FF"/>
                </a:solidFill>
                <a:latin typeface="黑体" pitchFamily="2" charset="-122"/>
                <a:ea typeface="黑体" pitchFamily="2" charset="-122"/>
              </a:rPr>
              <a:t>动态重定位：</a:t>
            </a:r>
            <a:r>
              <a:rPr kumimoji="0" lang="zh-CN" altLang="en-US" sz="2000" b="1" kern="0" dirty="0">
                <a:latin typeface="黑体" pitchFamily="2" charset="-122"/>
                <a:ea typeface="黑体" pitchFamily="2" charset="-122"/>
              </a:rPr>
              <a:t>地址变换过程是在程序执行期间，随着对每条指令和数据的访问而自动进行的。</a:t>
            </a: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须获得</a:t>
            </a:r>
            <a:r>
              <a:rPr kumimoji="0" lang="zh-CN" altLang="en-US" sz="2000" b="1" kern="0" dirty="0">
                <a:solidFill>
                  <a:srgbClr val="FF0000"/>
                </a:solidFill>
                <a:latin typeface="黑体" pitchFamily="2" charset="-122"/>
                <a:ea typeface="黑体" pitchFamily="2" charset="-122"/>
              </a:rPr>
              <a:t>硬件地址变换机构</a:t>
            </a:r>
            <a:r>
              <a:rPr kumimoji="0" lang="zh-CN" altLang="en-US" sz="2000" b="1" kern="0" dirty="0">
                <a:latin typeface="黑体" pitchFamily="2" charset="-122"/>
                <a:ea typeface="黑体" pitchFamily="2" charset="-122"/>
              </a:rPr>
              <a:t>的支持。</a:t>
            </a: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允许程序在运行期间在内存中移动。</a:t>
            </a:r>
          </a:p>
        </p:txBody>
      </p:sp>
    </p:spTree>
    <p:extLst>
      <p:ext uri="{BB962C8B-B14F-4D97-AF65-F5344CB8AC3E}">
        <p14:creationId xmlns:p14="http://schemas.microsoft.com/office/powerpoint/2010/main" val="318262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sp>
        <p:nvSpPr>
          <p:cNvPr id="14" name="Rectangle 3">
            <a:extLst>
              <a:ext uri="{FF2B5EF4-FFF2-40B4-BE49-F238E27FC236}">
                <a16:creationId xmlns="" xmlns:a16="http://schemas.microsoft.com/office/drawing/2014/main" id="{0DBE5F21-ADC9-4095-9716-3ED9C7C3CD9A}"/>
              </a:ext>
            </a:extLst>
          </p:cNvPr>
          <p:cNvSpPr txBox="1">
            <a:spLocks noChangeArrowheads="1"/>
          </p:cNvSpPr>
          <p:nvPr/>
        </p:nvSpPr>
        <p:spPr bwMode="auto">
          <a:xfrm>
            <a:off x="468959" y="2136325"/>
            <a:ext cx="8229600" cy="3731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b="1" kern="0" dirty="0">
                <a:solidFill>
                  <a:srgbClr val="FF0000"/>
                </a:solidFill>
                <a:latin typeface="黑体" pitchFamily="2" charset="-122"/>
                <a:ea typeface="黑体" pitchFamily="2" charset="-122"/>
              </a:rPr>
              <a:t>优点：</a:t>
            </a:r>
          </a:p>
          <a:p>
            <a:pPr lvl="1" eaLnBrk="1" hangingPunct="1">
              <a:lnSpc>
                <a:spcPct val="150000"/>
              </a:lnSpc>
            </a:pPr>
            <a:r>
              <a:rPr kumimoji="0" lang="en-US" altLang="zh-CN" sz="2400" b="1" kern="0" dirty="0">
                <a:latin typeface="黑体" pitchFamily="2" charset="-122"/>
                <a:ea typeface="黑体" pitchFamily="2" charset="-122"/>
              </a:rPr>
              <a:t>OS</a:t>
            </a:r>
            <a:r>
              <a:rPr kumimoji="0" lang="zh-CN" altLang="en-US" sz="2400" b="1" kern="0" dirty="0">
                <a:latin typeface="黑体" pitchFamily="2" charset="-122"/>
                <a:ea typeface="黑体" pitchFamily="2" charset="-122"/>
              </a:rPr>
              <a:t>可以将一个程序</a:t>
            </a:r>
            <a:r>
              <a:rPr kumimoji="0" lang="zh-CN" altLang="en-US" sz="2400" b="1" kern="0" dirty="0">
                <a:solidFill>
                  <a:srgbClr val="FFC000"/>
                </a:solidFill>
                <a:latin typeface="黑体" pitchFamily="2" charset="-122"/>
                <a:ea typeface="黑体" pitchFamily="2" charset="-122"/>
              </a:rPr>
              <a:t>分散存放</a:t>
            </a:r>
            <a:r>
              <a:rPr kumimoji="0" lang="zh-CN" altLang="en-US" sz="2400" b="1" kern="0" dirty="0">
                <a:latin typeface="黑体" pitchFamily="2" charset="-122"/>
                <a:ea typeface="黑体" pitchFamily="2" charset="-122"/>
              </a:rPr>
              <a:t>于不连续的内存空间，可以移动程序，有利用实现共享。</a:t>
            </a:r>
          </a:p>
          <a:p>
            <a:pPr lvl="1" eaLnBrk="1" hangingPunct="1">
              <a:lnSpc>
                <a:spcPct val="150000"/>
              </a:lnSpc>
            </a:pPr>
            <a:r>
              <a:rPr kumimoji="0" lang="zh-CN" altLang="en-US" sz="2400" b="1" kern="0" dirty="0">
                <a:latin typeface="黑体" pitchFamily="2" charset="-122"/>
                <a:ea typeface="黑体" pitchFamily="2" charset="-122"/>
              </a:rPr>
              <a:t>能够支持程序执行中产生的地址引用，如指针变量（而不仅是生成可执行文件时的地址引用）。</a:t>
            </a:r>
          </a:p>
          <a:p>
            <a:pPr eaLnBrk="1" hangingPunct="1">
              <a:lnSpc>
                <a:spcPct val="150000"/>
              </a:lnSpc>
              <a:buFont typeface="Wingdings" pitchFamily="2" charset="2"/>
              <a:buChar char="l"/>
            </a:pPr>
            <a:r>
              <a:rPr kumimoji="0" lang="zh-CN" altLang="en-US" sz="2400" b="1" kern="0" dirty="0">
                <a:solidFill>
                  <a:srgbClr val="FF0000"/>
                </a:solidFill>
                <a:latin typeface="黑体" pitchFamily="2" charset="-122"/>
                <a:ea typeface="黑体" pitchFamily="2" charset="-122"/>
              </a:rPr>
              <a:t>缺点：</a:t>
            </a:r>
            <a:r>
              <a:rPr kumimoji="0" lang="zh-CN" altLang="en-US" sz="2400" b="1" kern="0" dirty="0">
                <a:latin typeface="黑体" pitchFamily="2" charset="-122"/>
                <a:ea typeface="黑体" pitchFamily="2" charset="-122"/>
              </a:rPr>
              <a:t>需要硬件支持，</a:t>
            </a:r>
            <a:r>
              <a:rPr kumimoji="0" lang="en-US" altLang="zh-CN" sz="2400" b="1" kern="0" dirty="0">
                <a:latin typeface="黑体" pitchFamily="2" charset="-122"/>
                <a:ea typeface="黑体" pitchFamily="2" charset="-122"/>
              </a:rPr>
              <a:t>OS</a:t>
            </a:r>
            <a:r>
              <a:rPr kumimoji="0" lang="zh-CN" altLang="en-US" sz="2400" b="1" kern="0" dirty="0">
                <a:latin typeface="黑体" pitchFamily="2" charset="-122"/>
                <a:ea typeface="黑体" pitchFamily="2" charset="-122"/>
              </a:rPr>
              <a:t>实现较复杂。</a:t>
            </a:r>
          </a:p>
          <a:p>
            <a:pPr eaLnBrk="1" hangingPunct="1">
              <a:lnSpc>
                <a:spcPct val="150000"/>
              </a:lnSpc>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455864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10" name="组合 9">
            <a:extLst>
              <a:ext uri="{FF2B5EF4-FFF2-40B4-BE49-F238E27FC236}">
                <a16:creationId xmlns="" xmlns:a16="http://schemas.microsoft.com/office/drawing/2014/main" id="{E21AF451-F660-49D6-9DA6-FCACD0443236}"/>
              </a:ext>
            </a:extLst>
          </p:cNvPr>
          <p:cNvGrpSpPr/>
          <p:nvPr/>
        </p:nvGrpSpPr>
        <p:grpSpPr>
          <a:xfrm>
            <a:off x="11759" y="1268760"/>
            <a:ext cx="9120482" cy="398867"/>
            <a:chOff x="2992693" y="861443"/>
            <a:chExt cx="6085996" cy="520813"/>
          </a:xfrm>
        </p:grpSpPr>
        <p:sp>
          <p:nvSpPr>
            <p:cNvPr id="12" name="剪去单角的矩形 3">
              <a:extLst>
                <a:ext uri="{FF2B5EF4-FFF2-40B4-BE49-F238E27FC236}">
                  <a16:creationId xmlns="" xmlns:a16="http://schemas.microsoft.com/office/drawing/2014/main" id="{12720572-749D-4D3B-8608-A679D57EEA7A}"/>
                </a:ext>
              </a:extLst>
            </p:cNvPr>
            <p:cNvSpPr/>
            <p:nvPr/>
          </p:nvSpPr>
          <p:spPr>
            <a:xfrm>
              <a:off x="2992693" y="878200"/>
              <a:ext cx="227419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绝对装入</a:t>
              </a:r>
            </a:p>
          </p:txBody>
        </p:sp>
        <p:sp>
          <p:nvSpPr>
            <p:cNvPr id="13" name="剪去单角的矩形 4">
              <a:extLst>
                <a:ext uri="{FF2B5EF4-FFF2-40B4-BE49-F238E27FC236}">
                  <a16:creationId xmlns="" xmlns:a16="http://schemas.microsoft.com/office/drawing/2014/main" id="{9630772D-0CDA-468B-8CF4-D8FE2B9C0B0D}"/>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可重定位装入</a:t>
              </a:r>
            </a:p>
          </p:txBody>
        </p:sp>
        <p:sp>
          <p:nvSpPr>
            <p:cNvPr id="15" name="剪去单角的矩形 4">
              <a:extLst>
                <a:ext uri="{FF2B5EF4-FFF2-40B4-BE49-F238E27FC236}">
                  <a16:creationId xmlns="" xmlns:a16="http://schemas.microsoft.com/office/drawing/2014/main" id="{09CA27BD-2FFA-45D9-AF28-29BDBFF4FD5D}"/>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动态运行时装入</a:t>
              </a:r>
            </a:p>
          </p:txBody>
        </p:sp>
      </p:grpSp>
      <p:graphicFrame>
        <p:nvGraphicFramePr>
          <p:cNvPr id="14" name="Object 3">
            <a:extLst>
              <a:ext uri="{FF2B5EF4-FFF2-40B4-BE49-F238E27FC236}">
                <a16:creationId xmlns="" xmlns:a16="http://schemas.microsoft.com/office/drawing/2014/main" id="{9D6D41E8-53A1-4186-AAB0-A39493816C31}"/>
              </a:ext>
            </a:extLst>
          </p:cNvPr>
          <p:cNvGraphicFramePr>
            <a:graphicFrameLocks noChangeAspect="1"/>
          </p:cNvGraphicFramePr>
          <p:nvPr>
            <p:extLst>
              <p:ext uri="{D42A27DB-BD31-4B8C-83A1-F6EECF244321}">
                <p14:modId xmlns:p14="http://schemas.microsoft.com/office/powerpoint/2010/main" val="3948227741"/>
              </p:ext>
            </p:extLst>
          </p:nvPr>
        </p:nvGraphicFramePr>
        <p:xfrm>
          <a:off x="251520" y="1840313"/>
          <a:ext cx="8513762" cy="4746625"/>
        </p:xfrm>
        <a:graphic>
          <a:graphicData uri="http://schemas.openxmlformats.org/presentationml/2006/ole">
            <mc:AlternateContent xmlns:mc="http://schemas.openxmlformats.org/markup-compatibility/2006">
              <mc:Choice xmlns:v="urn:schemas-microsoft-com:vml" Requires="v">
                <p:oleObj spid="_x0000_s17447" name="文档" r:id="rId3" imgW="5464062" imgH="3046429" progId="Word.Document.8">
                  <p:embed/>
                </p:oleObj>
              </mc:Choice>
              <mc:Fallback>
                <p:oleObj name="文档" r:id="rId3" imgW="5464062" imgH="3046429" progId="Word.Document.8">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40313"/>
                        <a:ext cx="8513762"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167311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sp>
        <p:nvSpPr>
          <p:cNvPr id="14" name="Rectangle 9">
            <a:extLst>
              <a:ext uri="{FF2B5EF4-FFF2-40B4-BE49-F238E27FC236}">
                <a16:creationId xmlns="" xmlns:a16="http://schemas.microsoft.com/office/drawing/2014/main" id="{C175FDC3-17CB-4DDB-AAAD-7EA578F43A47}"/>
              </a:ext>
            </a:extLst>
          </p:cNvPr>
          <p:cNvSpPr txBox="1">
            <a:spLocks noChangeArrowheads="1"/>
          </p:cNvSpPr>
          <p:nvPr/>
        </p:nvSpPr>
        <p:spPr>
          <a:xfrm>
            <a:off x="428625" y="1567334"/>
            <a:ext cx="8229600" cy="4525962"/>
          </a:xfrm>
          <a:prstGeom prst="rect">
            <a:avLst/>
          </a:prstGeom>
          <a:noFill/>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buFont typeface="Wingdings" pitchFamily="2" charset="2"/>
              <a:buChar char="l"/>
            </a:pPr>
            <a:r>
              <a:rPr kumimoji="0" lang="zh-CN" altLang="en-US">
                <a:latin typeface="黑体" pitchFamily="2" charset="-122"/>
                <a:ea typeface="黑体" pitchFamily="2" charset="-122"/>
              </a:rPr>
              <a:t>链接程序的功能是将经过编译或汇编后得到的一组目标模块以及它们所需要的库函数，</a:t>
            </a:r>
            <a:r>
              <a:rPr kumimoji="0" lang="zh-CN" altLang="en-US">
                <a:solidFill>
                  <a:srgbClr val="CC3300"/>
                </a:solidFill>
                <a:latin typeface="黑体" pitchFamily="2" charset="-122"/>
                <a:ea typeface="黑体" pitchFamily="2" charset="-122"/>
              </a:rPr>
              <a:t>装配成一个完整的装入模块</a:t>
            </a:r>
            <a:r>
              <a:rPr kumimoji="0" lang="zh-CN" altLang="en-US">
                <a:latin typeface="黑体" pitchFamily="2" charset="-122"/>
                <a:ea typeface="黑体" pitchFamily="2" charset="-122"/>
              </a:rPr>
              <a:t>。</a:t>
            </a:r>
          </a:p>
          <a:p>
            <a:pPr fontAlgn="auto">
              <a:lnSpc>
                <a:spcPct val="150000"/>
              </a:lnSpc>
              <a:buFont typeface="Wingdings" pitchFamily="2" charset="2"/>
              <a:buChar char="l"/>
            </a:pPr>
            <a:r>
              <a:rPr kumimoji="0" lang="zh-CN" altLang="en-US">
                <a:latin typeface="黑体" pitchFamily="2" charset="-122"/>
                <a:ea typeface="黑体" pitchFamily="2" charset="-122"/>
              </a:rPr>
              <a:t>实现链接的方式有三种（链接时间不同）：</a:t>
            </a:r>
          </a:p>
          <a:p>
            <a:pPr lvl="1" fontAlgn="auto">
              <a:lnSpc>
                <a:spcPct val="150000"/>
              </a:lnSpc>
              <a:buFontTx/>
              <a:buNone/>
            </a:pPr>
            <a:r>
              <a:rPr kumimoji="0" lang="en-US" altLang="zh-CN" sz="2400">
                <a:latin typeface="黑体" pitchFamily="2" charset="-122"/>
                <a:ea typeface="黑体" pitchFamily="2" charset="-122"/>
              </a:rPr>
              <a:t>1.</a:t>
            </a:r>
            <a:r>
              <a:rPr kumimoji="0" lang="zh-CN" altLang="en-US" sz="2400">
                <a:latin typeface="黑体" pitchFamily="2" charset="-122"/>
                <a:ea typeface="黑体" pitchFamily="2" charset="-122"/>
              </a:rPr>
              <a:t>静态链接</a:t>
            </a:r>
          </a:p>
          <a:p>
            <a:pPr lvl="1" fontAlgn="auto">
              <a:lnSpc>
                <a:spcPct val="150000"/>
              </a:lnSpc>
              <a:buFontTx/>
              <a:buNone/>
            </a:pPr>
            <a:r>
              <a:rPr kumimoji="0" lang="en-US" altLang="zh-CN" sz="2400">
                <a:latin typeface="黑体" pitchFamily="2" charset="-122"/>
                <a:ea typeface="黑体" pitchFamily="2" charset="-122"/>
              </a:rPr>
              <a:t>2.</a:t>
            </a:r>
            <a:r>
              <a:rPr kumimoji="0" lang="zh-CN" altLang="en-US" sz="2400">
                <a:latin typeface="黑体" pitchFamily="2" charset="-122"/>
                <a:ea typeface="黑体" pitchFamily="2" charset="-122"/>
              </a:rPr>
              <a:t>动态链接</a:t>
            </a:r>
            <a:r>
              <a:rPr kumimoji="0" lang="en-US" altLang="zh-CN" sz="2400">
                <a:latin typeface="黑体" pitchFamily="2" charset="-122"/>
                <a:ea typeface="黑体" pitchFamily="2" charset="-122"/>
              </a:rPr>
              <a:t>(</a:t>
            </a:r>
            <a:r>
              <a:rPr kumimoji="0" lang="zh-CN" altLang="en-US" sz="2400">
                <a:latin typeface="黑体" pitchFamily="2" charset="-122"/>
                <a:ea typeface="黑体" pitchFamily="2" charset="-122"/>
              </a:rPr>
              <a:t>装入时</a:t>
            </a:r>
            <a:r>
              <a:rPr kumimoji="0" lang="en-US" altLang="zh-CN" sz="2400">
                <a:latin typeface="黑体" pitchFamily="2" charset="-122"/>
                <a:ea typeface="黑体" pitchFamily="2" charset="-122"/>
              </a:rPr>
              <a:t>)</a:t>
            </a:r>
          </a:p>
          <a:p>
            <a:pPr lvl="1" fontAlgn="auto">
              <a:lnSpc>
                <a:spcPct val="150000"/>
              </a:lnSpc>
              <a:buFontTx/>
              <a:buNone/>
            </a:pPr>
            <a:r>
              <a:rPr kumimoji="0" lang="en-US" altLang="zh-CN" sz="2400">
                <a:latin typeface="黑体" pitchFamily="2" charset="-122"/>
                <a:ea typeface="黑体" pitchFamily="2" charset="-122"/>
              </a:rPr>
              <a:t>3.</a:t>
            </a:r>
            <a:r>
              <a:rPr kumimoji="0" lang="zh-CN" altLang="en-US" sz="2400">
                <a:latin typeface="黑体" pitchFamily="2" charset="-122"/>
                <a:ea typeface="黑体" pitchFamily="2" charset="-122"/>
              </a:rPr>
              <a:t>动态链接</a:t>
            </a:r>
            <a:r>
              <a:rPr kumimoji="0" lang="en-US" altLang="zh-CN" sz="2400">
                <a:latin typeface="黑体" pitchFamily="2" charset="-122"/>
                <a:ea typeface="黑体" pitchFamily="2" charset="-122"/>
              </a:rPr>
              <a:t>(</a:t>
            </a:r>
            <a:r>
              <a:rPr kumimoji="0" lang="zh-CN" altLang="en-US" sz="2400">
                <a:latin typeface="黑体" pitchFamily="2" charset="-122"/>
                <a:ea typeface="黑体" pitchFamily="2" charset="-122"/>
              </a:rPr>
              <a:t>运行时）</a:t>
            </a:r>
          </a:p>
          <a:p>
            <a:pPr lvl="1" fontAlgn="auto">
              <a:lnSpc>
                <a:spcPct val="150000"/>
              </a:lnSpc>
            </a:pPr>
            <a:endParaRPr kumimoji="0"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190854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4" name="表格 3">
            <a:extLst>
              <a:ext uri="{FF2B5EF4-FFF2-40B4-BE49-F238E27FC236}">
                <a16:creationId xmlns="" xmlns:a16="http://schemas.microsoft.com/office/drawing/2014/main" id="{FA4F9B71-13CC-437F-B884-9E12E79D5440}"/>
              </a:ext>
            </a:extLst>
          </p:cNvPr>
          <p:cNvGraphicFramePr>
            <a:graphicFrameLocks noGrp="1"/>
          </p:cNvGraphicFramePr>
          <p:nvPr>
            <p:extLst>
              <p:ext uri="{D42A27DB-BD31-4B8C-83A1-F6EECF244321}">
                <p14:modId xmlns:p14="http://schemas.microsoft.com/office/powerpoint/2010/main" val="247898436"/>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 xmlns:a16="http://schemas.microsoft.com/office/drawing/2014/main" val="20000"/>
                    </a:ext>
                  </a:extLst>
                </a:gridCol>
              </a:tblGrid>
              <a:tr h="601887">
                <a:tc>
                  <a:txBody>
                    <a:bodyPr/>
                    <a:lstStyle/>
                    <a:p>
                      <a:pPr algn="l" fontAlgn="ctr"/>
                      <a:r>
                        <a:rPr lang="en-US" altLang="zh-CN"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rgbClr val="0070C0"/>
                    </a:solidFill>
                  </a:tcPr>
                </a:tc>
                <a:extLst>
                  <a:ext uri="{0D108BD9-81ED-4DB2-BD59-A6C34878D82A}">
                    <a16:rowId xmlns="" xmlns:a16="http://schemas.microsoft.com/office/drawing/2014/main" val="10000"/>
                  </a:ext>
                </a:extLst>
              </a:tr>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chemeClr val="bg2">
                        <a:lumMod val="50000"/>
                      </a:schemeClr>
                    </a:solidFill>
                  </a:tcPr>
                </a:tc>
                <a:extLst>
                  <a:ext uri="{0D108BD9-81ED-4DB2-BD59-A6C34878D82A}">
                    <a16:rowId xmlns=""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 </a:t>
                      </a:r>
                    </a:p>
                  </a:txBody>
                  <a:tcPr marL="7620" marR="7620" marT="7620" marB="0" anchor="ctr">
                    <a:solidFill>
                      <a:schemeClr val="bg2">
                        <a:lumMod val="50000"/>
                      </a:schemeClr>
                    </a:solidFill>
                  </a:tcPr>
                </a:tc>
                <a:extLst>
                  <a:ext uri="{0D108BD9-81ED-4DB2-BD59-A6C34878D82A}">
                    <a16:rowId xmlns=""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chemeClr val="bg2">
                        <a:lumMod val="50000"/>
                      </a:schemeClr>
                    </a:solidFill>
                  </a:tcPr>
                </a:tc>
                <a:extLst>
                  <a:ext uri="{0D108BD9-81ED-4DB2-BD59-A6C34878D82A}">
                    <a16:rowId xmlns="" xmlns:a16="http://schemas.microsoft.com/office/drawing/2014/main" val="476529507"/>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graphicFrame>
        <p:nvGraphicFramePr>
          <p:cNvPr id="16" name="Object 4">
            <a:extLst>
              <a:ext uri="{FF2B5EF4-FFF2-40B4-BE49-F238E27FC236}">
                <a16:creationId xmlns="" xmlns:a16="http://schemas.microsoft.com/office/drawing/2014/main" id="{FEE9EF47-E3CE-44A1-B1DF-6A5DC46D0D30}"/>
              </a:ext>
            </a:extLst>
          </p:cNvPr>
          <p:cNvGraphicFramePr>
            <a:graphicFrameLocks noChangeAspect="1"/>
          </p:cNvGraphicFramePr>
          <p:nvPr>
            <p:extLst>
              <p:ext uri="{D42A27DB-BD31-4B8C-83A1-F6EECF244321}">
                <p14:modId xmlns:p14="http://schemas.microsoft.com/office/powerpoint/2010/main" val="3474882075"/>
              </p:ext>
            </p:extLst>
          </p:nvPr>
        </p:nvGraphicFramePr>
        <p:xfrm>
          <a:off x="395288" y="1844676"/>
          <a:ext cx="5329237" cy="4896694"/>
        </p:xfrm>
        <a:graphic>
          <a:graphicData uri="http://schemas.openxmlformats.org/presentationml/2006/ole">
            <mc:AlternateContent xmlns:mc="http://schemas.openxmlformats.org/markup-compatibility/2006">
              <mc:Choice xmlns:v="urn:schemas-microsoft-com:vml" Requires="v">
                <p:oleObj spid="_x0000_s18470" name="文档" r:id="rId3" imgW="4469162" imgH="4187034" progId="Word.Document.8">
                  <p:embed/>
                </p:oleObj>
              </mc:Choice>
              <mc:Fallback>
                <p:oleObj name="文档" r:id="rId3" imgW="4469162" imgH="4187034" progId="Word.Document.8">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44676"/>
                        <a:ext cx="5329237" cy="4896694"/>
                      </a:xfrm>
                      <a:prstGeom prst="rect">
                        <a:avLst/>
                      </a:prstGeom>
                      <a:noFill/>
                      <a:ln>
                        <a:noFill/>
                      </a:ln>
                      <a:effectLst/>
                    </p:spPr>
                  </p:pic>
                </p:oleObj>
              </mc:Fallback>
            </mc:AlternateContent>
          </a:graphicData>
        </a:graphic>
      </p:graphicFrame>
      <p:sp>
        <p:nvSpPr>
          <p:cNvPr id="17" name="Text Box 5">
            <a:extLst>
              <a:ext uri="{FF2B5EF4-FFF2-40B4-BE49-F238E27FC236}">
                <a16:creationId xmlns="" xmlns:a16="http://schemas.microsoft.com/office/drawing/2014/main" id="{741B0F4B-0165-4435-AA57-EE599D8B7DBB}"/>
              </a:ext>
            </a:extLst>
          </p:cNvPr>
          <p:cNvSpPr txBox="1">
            <a:spLocks noChangeArrowheads="1"/>
          </p:cNvSpPr>
          <p:nvPr/>
        </p:nvSpPr>
        <p:spPr bwMode="auto">
          <a:xfrm>
            <a:off x="6228184" y="2294870"/>
            <a:ext cx="2454275" cy="2862322"/>
          </a:xfrm>
          <a:prstGeom prst="rect">
            <a:avLst/>
          </a:prstGeom>
          <a:solidFill>
            <a:srgbClr val="FFFFFF">
              <a:lumMod val="85000"/>
            </a:srgbClr>
          </a:solidFill>
          <a:ln w="12700" cap="sq">
            <a:solidFill>
              <a:srgbClr val="FFCC99"/>
            </a:solidFill>
            <a:miter lim="800000"/>
            <a:headEnd type="none" w="sm" len="sm"/>
            <a:tailEnd type="none" w="sm" len="sm"/>
          </a:ln>
        </p:spPr>
        <p:txBody>
          <a:bodyPr>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66"/>
                </a:solidFill>
                <a:effectLst/>
                <a:uLnTx/>
                <a:uFillTx/>
                <a:latin typeface="黑体" pitchFamily="2" charset="-122"/>
                <a:ea typeface="黑体" pitchFamily="2" charset="-122"/>
              </a:rPr>
              <a:t>链接时，把各目标模块及所需的库函数，链接成一个完整的装配模块，不再分开</a:t>
            </a:r>
          </a:p>
        </p:txBody>
      </p:sp>
    </p:spTree>
    <p:extLst>
      <p:ext uri="{BB962C8B-B14F-4D97-AF65-F5344CB8AC3E}">
        <p14:creationId xmlns:p14="http://schemas.microsoft.com/office/powerpoint/2010/main" val="34864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3">
            <a:extLst>
              <a:ext uri="{FF2B5EF4-FFF2-40B4-BE49-F238E27FC236}">
                <a16:creationId xmlns="" xmlns:a16="http://schemas.microsoft.com/office/drawing/2014/main" id="{0E2C9AFA-4832-4293-8212-E934602348DE}"/>
              </a:ext>
            </a:extLst>
          </p:cNvPr>
          <p:cNvSpPr txBox="1">
            <a:spLocks noChangeArrowheads="1"/>
          </p:cNvSpPr>
          <p:nvPr/>
        </p:nvSpPr>
        <p:spPr bwMode="auto">
          <a:xfrm>
            <a:off x="457200" y="2276872"/>
            <a:ext cx="8229600" cy="2500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400" b="1" kern="0" dirty="0">
                <a:latin typeface="黑体" pitchFamily="2" charset="-122"/>
                <a:ea typeface="黑体" pitchFamily="2" charset="-122"/>
              </a:rPr>
              <a:t>静态链接是在</a:t>
            </a:r>
            <a:r>
              <a:rPr kumimoji="0" lang="zh-CN" altLang="en-US" sz="2400" b="1" kern="0" dirty="0">
                <a:solidFill>
                  <a:srgbClr val="CC3300"/>
                </a:solidFill>
                <a:latin typeface="黑体" pitchFamily="2" charset="-122"/>
                <a:ea typeface="黑体" pitchFamily="2" charset="-122"/>
              </a:rPr>
              <a:t>生成可执行文件时进行的</a:t>
            </a:r>
            <a:r>
              <a:rPr kumimoji="0" lang="zh-CN" altLang="en-US" sz="2400" b="1" kern="0" dirty="0">
                <a:latin typeface="黑体" pitchFamily="2" charset="-122"/>
                <a:ea typeface="黑体" pitchFamily="2" charset="-122"/>
              </a:rPr>
              <a:t>。在目标模块中记录符号地址</a:t>
            </a:r>
            <a:r>
              <a:rPr kumimoji="0" lang="en-US" altLang="zh-CN" sz="2400" b="1" kern="0" dirty="0">
                <a:latin typeface="黑体" pitchFamily="2" charset="-122"/>
                <a:ea typeface="黑体" pitchFamily="2" charset="-122"/>
              </a:rPr>
              <a:t>(symbolic address)</a:t>
            </a:r>
            <a:r>
              <a:rPr kumimoji="0" lang="zh-CN" altLang="en-US" sz="2400" b="1" kern="0" dirty="0">
                <a:latin typeface="黑体" pitchFamily="2" charset="-122"/>
                <a:ea typeface="黑体" pitchFamily="2" charset="-122"/>
              </a:rPr>
              <a:t>，而在可执行文件中改写为指令直接使用的数字地址。</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2105679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5" name="Rectangle 7">
            <a:extLst>
              <a:ext uri="{FF2B5EF4-FFF2-40B4-BE49-F238E27FC236}">
                <a16:creationId xmlns="" xmlns:a16="http://schemas.microsoft.com/office/drawing/2014/main" id="{6444D119-0C6A-40F0-AF22-491F79053897}"/>
              </a:ext>
            </a:extLst>
          </p:cNvPr>
          <p:cNvSpPr txBox="1">
            <a:spLocks noChangeArrowheads="1"/>
          </p:cNvSpPr>
          <p:nvPr/>
        </p:nvSpPr>
        <p:spPr bwMode="auto">
          <a:xfrm>
            <a:off x="468959" y="2708920"/>
            <a:ext cx="8229600" cy="34925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程序由多个文件（模块）组成，在</a:t>
            </a:r>
            <a:r>
              <a:rPr kumimoji="0" lang="zh-CN" altLang="en-US" sz="2000" b="1" kern="0" dirty="0">
                <a:solidFill>
                  <a:srgbClr val="FFC000"/>
                </a:solidFill>
                <a:latin typeface="黑体" pitchFamily="2" charset="-122"/>
                <a:ea typeface="黑体" pitchFamily="2" charset="-122"/>
              </a:rPr>
              <a:t>装入或运行时临时进行链接</a:t>
            </a:r>
            <a:r>
              <a:rPr kumimoji="0" lang="zh-CN" altLang="en-US" sz="2000" b="1" kern="0" dirty="0">
                <a:latin typeface="黑体" pitchFamily="2" charset="-122"/>
                <a:ea typeface="黑体" pitchFamily="2" charset="-122"/>
              </a:rPr>
              <a:t>。通常被链接的共享代码称为动态链接库</a:t>
            </a:r>
            <a:r>
              <a:rPr kumimoji="0" lang="en-US" altLang="zh-CN" sz="2000" b="1" kern="0" dirty="0">
                <a:latin typeface="黑体" pitchFamily="2" charset="-122"/>
                <a:ea typeface="黑体" pitchFamily="2" charset="-122"/>
              </a:rPr>
              <a:t>(DLL, Dynamic-Link Library)</a:t>
            </a:r>
            <a:r>
              <a:rPr kumimoji="0" lang="zh-CN" altLang="en-US" sz="2000" b="1" kern="0" dirty="0">
                <a:latin typeface="黑体" pitchFamily="2" charset="-122"/>
                <a:ea typeface="黑体" pitchFamily="2" charset="-122"/>
              </a:rPr>
              <a:t>或共享库</a:t>
            </a:r>
            <a:r>
              <a:rPr kumimoji="0" lang="en-US" altLang="zh-CN" sz="2000" b="1" kern="0" dirty="0">
                <a:latin typeface="黑体" pitchFamily="2" charset="-122"/>
                <a:ea typeface="黑体" pitchFamily="2" charset="-122"/>
              </a:rPr>
              <a:t>(shared library)</a:t>
            </a:r>
            <a:endParaRPr kumimoji="0" lang="zh-CN" altLang="en-US" sz="2000" b="1"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根据链接发生时机的不同，又分为了</a:t>
            </a:r>
            <a:r>
              <a:rPr kumimoji="0" lang="zh-CN" altLang="en-US" sz="2000" b="1" kern="0" dirty="0">
                <a:solidFill>
                  <a:srgbClr val="FFC000"/>
                </a:solidFill>
                <a:latin typeface="黑体" pitchFamily="2" charset="-122"/>
                <a:ea typeface="黑体" pitchFamily="2" charset="-122"/>
              </a:rPr>
              <a:t>装入时链接</a:t>
            </a:r>
            <a:r>
              <a:rPr kumimoji="0" lang="zh-CN" altLang="en-US"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Load-time Dynamic Linking)</a:t>
            </a:r>
            <a:r>
              <a:rPr kumimoji="0" lang="zh-CN" altLang="en-US" sz="2000" b="1" kern="0" dirty="0">
                <a:latin typeface="黑体" pitchFamily="2" charset="-122"/>
                <a:ea typeface="黑体" pitchFamily="2" charset="-122"/>
              </a:rPr>
              <a:t>和</a:t>
            </a:r>
            <a:r>
              <a:rPr kumimoji="0" lang="zh-CN" altLang="en-US" sz="2000" b="1" kern="0" dirty="0">
                <a:solidFill>
                  <a:srgbClr val="FFC000"/>
                </a:solidFill>
                <a:latin typeface="黑体" pitchFamily="2" charset="-122"/>
                <a:ea typeface="黑体" pitchFamily="2" charset="-122"/>
              </a:rPr>
              <a:t>运行时动态链接</a:t>
            </a:r>
            <a:r>
              <a:rPr kumimoji="0" lang="zh-CN" altLang="en-US" sz="2000" b="1" kern="0" dirty="0">
                <a:latin typeface="黑体" pitchFamily="2" charset="-122"/>
                <a:ea typeface="黑体" pitchFamily="2" charset="-122"/>
              </a:rPr>
              <a:t>（</a:t>
            </a:r>
            <a:r>
              <a:rPr kumimoji="0" lang="en-US" altLang="zh-CN" sz="2000" b="1" kern="0" dirty="0">
                <a:latin typeface="黑体" pitchFamily="2" charset="-122"/>
                <a:ea typeface="黑体" pitchFamily="2" charset="-122"/>
              </a:rPr>
              <a:t>Run-time Dynamic Linking)</a:t>
            </a:r>
            <a:endParaRPr kumimoji="0" lang="zh-CN" altLang="en-US" sz="2000" b="1"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000" b="1" kern="0" dirty="0">
                <a:latin typeface="黑体" pitchFamily="2" charset="-122"/>
                <a:ea typeface="黑体" pitchFamily="2" charset="-122"/>
              </a:rPr>
              <a:t>由于运行时动态链接具有更高的</a:t>
            </a:r>
            <a:r>
              <a:rPr kumimoji="0" lang="zh-CN" altLang="en-US" sz="2000" b="1" kern="0" dirty="0">
                <a:solidFill>
                  <a:srgbClr val="FF0000"/>
                </a:solidFill>
                <a:latin typeface="黑体" pitchFamily="2" charset="-122"/>
                <a:ea typeface="黑体" pitchFamily="2" charset="-122"/>
              </a:rPr>
              <a:t>灵活和有效性</a:t>
            </a:r>
            <a:r>
              <a:rPr kumimoji="0" lang="zh-CN" altLang="en-US" sz="2000" b="1" kern="0" dirty="0">
                <a:latin typeface="黑体" pitchFamily="2" charset="-122"/>
                <a:ea typeface="黑体" pitchFamily="2" charset="-122"/>
              </a:rPr>
              <a:t>，所以成为目前流行的方式</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
        <p:nvSpPr>
          <p:cNvPr id="16" name="Rectangle 9">
            <a:extLst>
              <a:ext uri="{FF2B5EF4-FFF2-40B4-BE49-F238E27FC236}">
                <a16:creationId xmlns="" xmlns:a16="http://schemas.microsoft.com/office/drawing/2014/main" id="{DA5E3268-9F3C-448C-B4D4-F5101C3EBB4A}"/>
              </a:ext>
            </a:extLst>
          </p:cNvPr>
          <p:cNvSpPr>
            <a:spLocks noChangeArrowheads="1"/>
          </p:cNvSpPr>
          <p:nvPr/>
        </p:nvSpPr>
        <p:spPr bwMode="auto">
          <a:xfrm>
            <a:off x="683568" y="2169035"/>
            <a:ext cx="8280400" cy="361950"/>
          </a:xfrm>
          <a:prstGeom prst="rect">
            <a:avLst/>
          </a:prstGeom>
          <a:noFill/>
          <a:ln w="19050" algn="ctr">
            <a:noFill/>
            <a:miter lim="800000"/>
            <a:headEnd/>
            <a:tailEnd/>
          </a:ln>
        </p:spPr>
        <p:txBody>
          <a:bodyPr>
            <a:spAutoFit/>
          </a:bodyPr>
          <a:lstStyle/>
          <a:p>
            <a:pPr marL="342900" indent="-342900" algn="l" latinLnBrk="1">
              <a:lnSpc>
                <a:spcPts val="2100"/>
              </a:lnSpc>
              <a:spcBef>
                <a:spcPct val="50000"/>
              </a:spcBef>
              <a:spcAft>
                <a:spcPct val="35000"/>
              </a:spcAft>
            </a:pPr>
            <a:r>
              <a:rPr kumimoji="0" lang="zh-CN" altLang="en-US" sz="2800" b="1" dirty="0">
                <a:solidFill>
                  <a:srgbClr val="6600FF"/>
                </a:solidFill>
                <a:latin typeface="黑体" pitchFamily="2" charset="-122"/>
                <a:ea typeface="黑体" pitchFamily="2" charset="-122"/>
              </a:rPr>
              <a:t>动态链接</a:t>
            </a:r>
          </a:p>
        </p:txBody>
      </p:sp>
    </p:spTree>
    <p:extLst>
      <p:ext uri="{BB962C8B-B14F-4D97-AF65-F5344CB8AC3E}">
        <p14:creationId xmlns:p14="http://schemas.microsoft.com/office/powerpoint/2010/main" val="6836637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4">
            <a:extLst>
              <a:ext uri="{FF2B5EF4-FFF2-40B4-BE49-F238E27FC236}">
                <a16:creationId xmlns="" xmlns:a16="http://schemas.microsoft.com/office/drawing/2014/main" id="{6E0C1328-7EFB-429A-9D4F-F8520967D4D7}"/>
              </a:ext>
            </a:extLst>
          </p:cNvPr>
          <p:cNvSpPr>
            <a:spLocks noChangeArrowheads="1"/>
          </p:cNvSpPr>
          <p:nvPr/>
        </p:nvSpPr>
        <p:spPr bwMode="auto">
          <a:xfrm>
            <a:off x="251520" y="2128998"/>
            <a:ext cx="3312368" cy="4191917"/>
          </a:xfrm>
          <a:prstGeom prst="rect">
            <a:avLst/>
          </a:prstGeom>
          <a:noFill/>
          <a:ln w="19050" algn="ctr">
            <a:noFill/>
            <a:miter lim="800000"/>
            <a:headEnd/>
            <a:tailEnd/>
          </a:ln>
        </p:spPr>
        <p:txBody>
          <a:bodyPr wrap="square">
            <a:spAutoFit/>
          </a:bodyPr>
          <a:lstStyle/>
          <a:p>
            <a:pPr marL="457200" indent="-457200" algn="just">
              <a:lnSpc>
                <a:spcPct val="120000"/>
              </a:lnSpc>
              <a:spcBef>
                <a:spcPct val="50000"/>
              </a:spcBef>
              <a:buFont typeface="Wingdings" pitchFamily="2" charset="2"/>
              <a:buChar char="u"/>
            </a:pPr>
            <a:r>
              <a:rPr lang="zh-CN" altLang="en-US" b="1" dirty="0">
                <a:solidFill>
                  <a:schemeClr val="bg1"/>
                </a:solidFill>
                <a:latin typeface="黑体" pitchFamily="2" charset="-122"/>
                <a:ea typeface="黑体" pitchFamily="2" charset="-122"/>
              </a:rPr>
              <a:t>目标模块是在装入内存时，边装入边链接的</a:t>
            </a:r>
            <a:endParaRPr kumimoji="0" lang="zh-CN" altLang="en-US" b="1" dirty="0">
              <a:solidFill>
                <a:schemeClr val="bg1"/>
              </a:solidFill>
              <a:latin typeface="黑体" pitchFamily="2" charset="-122"/>
              <a:ea typeface="黑体" pitchFamily="2" charset="-122"/>
            </a:endParaRPr>
          </a:p>
          <a:p>
            <a:pPr marL="457200" indent="-457200" algn="just">
              <a:lnSpc>
                <a:spcPct val="120000"/>
              </a:lnSpc>
              <a:spcBef>
                <a:spcPct val="50000"/>
              </a:spcBef>
              <a:buFont typeface="Wingdings" pitchFamily="2" charset="2"/>
              <a:buChar char="u"/>
            </a:pPr>
            <a:r>
              <a:rPr lang="zh-CN" altLang="en-US" b="1" dirty="0">
                <a:solidFill>
                  <a:schemeClr val="bg1"/>
                </a:solidFill>
                <a:latin typeface="黑体" pitchFamily="2" charset="-122"/>
                <a:ea typeface="黑体" pitchFamily="2" charset="-122"/>
              </a:rPr>
              <a:t>装入时动态链接方式有以下优点：</a:t>
            </a:r>
          </a:p>
          <a:p>
            <a:pPr marL="914400" lvl="1" indent="-457200" algn="l">
              <a:lnSpc>
                <a:spcPct val="120000"/>
              </a:lnSpc>
              <a:spcBef>
                <a:spcPct val="50000"/>
              </a:spcBef>
            </a:pPr>
            <a:r>
              <a:rPr lang="en-US" altLang="zh-CN" b="1" dirty="0">
                <a:solidFill>
                  <a:schemeClr val="bg1"/>
                </a:solidFill>
                <a:latin typeface="黑体" pitchFamily="2" charset="-122"/>
                <a:ea typeface="黑体" pitchFamily="2" charset="-122"/>
              </a:rPr>
              <a:t>1</a:t>
            </a:r>
            <a:r>
              <a:rPr lang="zh-CN" altLang="en-US" b="1" dirty="0">
                <a:solidFill>
                  <a:schemeClr val="bg1"/>
                </a:solidFill>
                <a:latin typeface="黑体" pitchFamily="2" charset="-122"/>
                <a:ea typeface="黑体" pitchFamily="2" charset="-122"/>
              </a:rPr>
              <a:t>、便于修改和更新 </a:t>
            </a:r>
          </a:p>
          <a:p>
            <a:pPr marL="914400" lvl="1" indent="-457200" algn="l">
              <a:lnSpc>
                <a:spcPct val="120000"/>
              </a:lnSpc>
              <a:spcBef>
                <a:spcPct val="50000"/>
              </a:spcBef>
            </a:pPr>
            <a:r>
              <a:rPr lang="en-US" altLang="zh-CN" b="1" dirty="0">
                <a:solidFill>
                  <a:schemeClr val="bg1"/>
                </a:solidFill>
                <a:latin typeface="黑体" pitchFamily="2" charset="-122"/>
                <a:ea typeface="黑体" pitchFamily="2" charset="-122"/>
              </a:rPr>
              <a:t>2</a:t>
            </a:r>
            <a:r>
              <a:rPr lang="zh-CN" altLang="en-US" b="1" dirty="0">
                <a:solidFill>
                  <a:schemeClr val="bg1"/>
                </a:solidFill>
                <a:latin typeface="黑体" pitchFamily="2" charset="-122"/>
                <a:ea typeface="黑体" pitchFamily="2" charset="-122"/>
              </a:rPr>
              <a:t>、便于实现对</a:t>
            </a:r>
            <a:r>
              <a:rPr lang="zh-CN" altLang="en-US" b="1" dirty="0">
                <a:solidFill>
                  <a:srgbClr val="FFC000"/>
                </a:solidFill>
                <a:latin typeface="黑体" pitchFamily="2" charset="-122"/>
                <a:ea typeface="黑体" pitchFamily="2" charset="-122"/>
              </a:rPr>
              <a:t>目标模块的共享 </a:t>
            </a:r>
          </a:p>
        </p:txBody>
      </p:sp>
      <p:graphicFrame>
        <p:nvGraphicFramePr>
          <p:cNvPr id="17" name="Object 2">
            <a:extLst>
              <a:ext uri="{FF2B5EF4-FFF2-40B4-BE49-F238E27FC236}">
                <a16:creationId xmlns="" xmlns:a16="http://schemas.microsoft.com/office/drawing/2014/main" id="{E77725A1-C7F0-4714-A7E6-FD17B85AD3C0}"/>
              </a:ext>
            </a:extLst>
          </p:cNvPr>
          <p:cNvGraphicFramePr>
            <a:graphicFrameLocks noChangeAspect="1"/>
          </p:cNvGraphicFramePr>
          <p:nvPr>
            <p:extLst>
              <p:ext uri="{D42A27DB-BD31-4B8C-83A1-F6EECF244321}">
                <p14:modId xmlns:p14="http://schemas.microsoft.com/office/powerpoint/2010/main" val="1970740671"/>
              </p:ext>
            </p:extLst>
          </p:nvPr>
        </p:nvGraphicFramePr>
        <p:xfrm>
          <a:off x="3967725" y="1913934"/>
          <a:ext cx="4932041" cy="4622043"/>
        </p:xfrm>
        <a:graphic>
          <a:graphicData uri="http://schemas.openxmlformats.org/presentationml/2006/ole">
            <mc:AlternateContent xmlns:mc="http://schemas.openxmlformats.org/markup-compatibility/2006">
              <mc:Choice xmlns:v="urn:schemas-microsoft-com:vml" Requires="v">
                <p:oleObj spid="_x0000_s19495" name="文档" r:id="rId3" imgW="4469162" imgH="4187034" progId="Word.Document.8">
                  <p:embed/>
                </p:oleObj>
              </mc:Choice>
              <mc:Fallback>
                <p:oleObj name="文档" r:id="rId3" imgW="4469162" imgH="4187034" progId="Word.Document.8">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725" y="1913934"/>
                        <a:ext cx="4932041" cy="462204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91696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5">
            <a:extLst>
              <a:ext uri="{FF2B5EF4-FFF2-40B4-BE49-F238E27FC236}">
                <a16:creationId xmlns="" xmlns:a16="http://schemas.microsoft.com/office/drawing/2014/main" id="{63DAC32D-D370-4B8D-9CC0-B00E78F4AD47}"/>
              </a:ext>
            </a:extLst>
          </p:cNvPr>
          <p:cNvSpPr>
            <a:spLocks noChangeArrowheads="1"/>
          </p:cNvSpPr>
          <p:nvPr/>
        </p:nvSpPr>
        <p:spPr bwMode="auto">
          <a:xfrm>
            <a:off x="696888" y="1981190"/>
            <a:ext cx="7848600" cy="4284250"/>
          </a:xfrm>
          <a:prstGeom prst="rect">
            <a:avLst/>
          </a:prstGeom>
          <a:noFill/>
          <a:ln w="19050" algn="ctr">
            <a:noFill/>
            <a:miter lim="800000"/>
            <a:headEnd/>
            <a:tailEnd/>
          </a:ln>
        </p:spPr>
        <p:txBody>
          <a:bodyPr>
            <a:spAutoFit/>
          </a:bodyPr>
          <a:lstStyle/>
          <a:p>
            <a:pPr marL="342900" indent="-342900" algn="l" latinLnBrk="1">
              <a:lnSpc>
                <a:spcPct val="150000"/>
              </a:lnSpc>
              <a:spcBef>
                <a:spcPct val="50000"/>
              </a:spcBef>
              <a:spcAft>
                <a:spcPct val="35000"/>
              </a:spcAft>
              <a:buFont typeface="Wingdings" pitchFamily="2" charset="2"/>
              <a:buChar char="l"/>
            </a:pPr>
            <a:r>
              <a:rPr lang="zh-CN" altLang="en-US" b="1" dirty="0">
                <a:solidFill>
                  <a:schemeClr val="tx1"/>
                </a:solidFill>
                <a:latin typeface="黑体" pitchFamily="2" charset="-122"/>
                <a:ea typeface="黑体" pitchFamily="2" charset="-122"/>
              </a:rPr>
              <a:t>将对某些模块的链接</a:t>
            </a:r>
            <a:r>
              <a:rPr lang="zh-CN" altLang="en-US" b="1" dirty="0">
                <a:solidFill>
                  <a:srgbClr val="FFC000"/>
                </a:solidFill>
                <a:latin typeface="黑体" pitchFamily="2" charset="-122"/>
                <a:ea typeface="黑体" pitchFamily="2" charset="-122"/>
              </a:rPr>
              <a:t>推迟</a:t>
            </a:r>
            <a:r>
              <a:rPr lang="zh-CN" altLang="en-US" b="1" dirty="0">
                <a:solidFill>
                  <a:schemeClr val="tx1"/>
                </a:solidFill>
                <a:latin typeface="黑体" pitchFamily="2" charset="-122"/>
                <a:ea typeface="黑体" pitchFamily="2" charset="-122"/>
              </a:rPr>
              <a:t>到执行时才执行，亦即，在</a:t>
            </a:r>
            <a:r>
              <a:rPr lang="zh-CN" altLang="en-US" b="1" dirty="0">
                <a:solidFill>
                  <a:srgbClr val="FFC000"/>
                </a:solidFill>
                <a:latin typeface="黑体" pitchFamily="2" charset="-122"/>
                <a:ea typeface="黑体" pitchFamily="2" charset="-122"/>
              </a:rPr>
              <a:t>执行过程</a:t>
            </a:r>
            <a:r>
              <a:rPr lang="zh-CN" altLang="en-US" b="1" dirty="0">
                <a:solidFill>
                  <a:schemeClr val="tx1"/>
                </a:solidFill>
                <a:latin typeface="黑体" pitchFamily="2" charset="-122"/>
                <a:ea typeface="黑体" pitchFamily="2" charset="-122"/>
              </a:rPr>
              <a:t>中，当发现一个被调用模块尚未装入内存时，立即由</a:t>
            </a:r>
            <a:r>
              <a:rPr lang="en-US" altLang="zh-CN" b="1" dirty="0">
                <a:solidFill>
                  <a:schemeClr val="tx1"/>
                </a:solidFill>
                <a:latin typeface="黑体" pitchFamily="2" charset="-122"/>
                <a:ea typeface="黑体" pitchFamily="2" charset="-122"/>
              </a:rPr>
              <a:t>OS</a:t>
            </a:r>
            <a:r>
              <a:rPr lang="zh-CN" altLang="en-US" b="1" dirty="0">
                <a:solidFill>
                  <a:schemeClr val="tx1"/>
                </a:solidFill>
                <a:latin typeface="黑体" pitchFamily="2" charset="-122"/>
                <a:ea typeface="黑体" pitchFamily="2" charset="-122"/>
              </a:rPr>
              <a:t>去找到该模块并将之装入内存， 把它链接到调用者模块上</a:t>
            </a:r>
            <a:endParaRPr lang="en-US" altLang="zh-CN" b="1" dirty="0">
              <a:solidFill>
                <a:schemeClr val="tx1"/>
              </a:solidFill>
              <a:latin typeface="黑体" pitchFamily="2" charset="-122"/>
              <a:ea typeface="黑体" pitchFamily="2" charset="-122"/>
            </a:endParaRPr>
          </a:p>
          <a:p>
            <a:pPr marL="342900" indent="-342900" algn="l" latinLnBrk="1">
              <a:lnSpc>
                <a:spcPct val="150000"/>
              </a:lnSpc>
              <a:spcBef>
                <a:spcPct val="50000"/>
              </a:spcBef>
              <a:spcAft>
                <a:spcPct val="35000"/>
              </a:spcAft>
              <a:buFont typeface="Wingdings" pitchFamily="2" charset="2"/>
              <a:buChar char="l"/>
            </a:pPr>
            <a:r>
              <a:rPr lang="zh-CN" altLang="en-US" b="1" dirty="0">
                <a:solidFill>
                  <a:schemeClr val="tx1"/>
                </a:solidFill>
                <a:latin typeface="黑体" pitchFamily="2" charset="-122"/>
                <a:ea typeface="黑体" pitchFamily="2" charset="-122"/>
              </a:rPr>
              <a:t>凡在执行过程中未被用到的目标模块，都不会被调入内存和被链接到装入模块上，这样不仅可加快程序的装入过程，而且可节省大量的内存空间 </a:t>
            </a:r>
          </a:p>
        </p:txBody>
      </p:sp>
    </p:spTree>
    <p:extLst>
      <p:ext uri="{BB962C8B-B14F-4D97-AF65-F5344CB8AC3E}">
        <p14:creationId xmlns:p14="http://schemas.microsoft.com/office/powerpoint/2010/main" val="951685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5" name="Text Box 3">
            <a:extLst>
              <a:ext uri="{FF2B5EF4-FFF2-40B4-BE49-F238E27FC236}">
                <a16:creationId xmlns="" xmlns:a16="http://schemas.microsoft.com/office/drawing/2014/main" id="{8C2D8434-15F0-4A38-8332-DC10B4BD7A6D}"/>
              </a:ext>
            </a:extLst>
          </p:cNvPr>
          <p:cNvSpPr txBox="1">
            <a:spLocks noChangeArrowheads="1"/>
          </p:cNvSpPr>
          <p:nvPr/>
        </p:nvSpPr>
        <p:spPr bwMode="auto">
          <a:xfrm>
            <a:off x="304006" y="1850212"/>
            <a:ext cx="8535987" cy="4662815"/>
          </a:xfrm>
          <a:prstGeom prst="rect">
            <a:avLst/>
          </a:prstGeom>
          <a:noFill/>
          <a:ln w="12700" cap="sq">
            <a:noFill/>
            <a:miter lim="800000"/>
            <a:headEnd type="none" w="sm" len="sm"/>
            <a:tailEnd type="none" w="sm" len="sm"/>
          </a:ln>
        </p:spPr>
        <p:txBody>
          <a:bodyPr>
            <a:spAutoFit/>
          </a:bodyPr>
          <a:lstStyle/>
          <a:p>
            <a:pPr algn="l">
              <a:lnSpc>
                <a:spcPct val="150000"/>
              </a:lnSpc>
            </a:pPr>
            <a:r>
              <a:rPr lang="en-US" altLang="zh-CN" sz="1800" b="1" dirty="0">
                <a:solidFill>
                  <a:schemeClr val="tx1"/>
                </a:solidFill>
                <a:latin typeface="黑体" pitchFamily="2" charset="-122"/>
                <a:ea typeface="黑体" pitchFamily="2" charset="-122"/>
              </a:rPr>
              <a:t>    1.</a:t>
            </a:r>
            <a:r>
              <a:rPr lang="zh-CN" altLang="en-US" sz="1800" b="1" dirty="0">
                <a:solidFill>
                  <a:schemeClr val="tx1"/>
                </a:solidFill>
                <a:latin typeface="黑体" pitchFamily="2" charset="-122"/>
                <a:ea typeface="黑体" pitchFamily="2" charset="-122"/>
              </a:rPr>
              <a:t>装入时动态链接</a:t>
            </a:r>
            <a:r>
              <a:rPr lang="en-US" altLang="zh-CN" sz="1800" b="1" dirty="0">
                <a:solidFill>
                  <a:schemeClr val="tx1"/>
                </a:solidFill>
                <a:latin typeface="黑体" pitchFamily="2" charset="-122"/>
                <a:ea typeface="黑体" pitchFamily="2" charset="-122"/>
              </a:rPr>
              <a:t>(Windows</a:t>
            </a:r>
            <a:r>
              <a:rPr lang="zh-CN" altLang="zh-CN" sz="1800" b="1" dirty="0">
                <a:solidFill>
                  <a:schemeClr val="tx1"/>
                </a:solidFill>
                <a:latin typeface="黑体" pitchFamily="2" charset="-122"/>
                <a:ea typeface="黑体" pitchFamily="2" charset="-122"/>
              </a:rPr>
              <a:t>为例</a:t>
            </a: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，在装入应用模块时，根据输入库将</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输出函数链进应用中，可直接调用。</a:t>
            </a:r>
          </a:p>
          <a:p>
            <a:pPr algn="l">
              <a:lnSpc>
                <a:spcPct val="150000"/>
              </a:lnSpc>
            </a:pPr>
            <a:r>
              <a:rPr lang="zh-CN" altLang="en-US" sz="1800" b="1" dirty="0">
                <a:solidFill>
                  <a:schemeClr val="tx1"/>
                </a:solidFill>
                <a:latin typeface="黑体" pitchFamily="2" charset="-122"/>
                <a:ea typeface="黑体" pitchFamily="2" charset="-122"/>
              </a:rPr>
              <a:t>    </a:t>
            </a:r>
            <a:r>
              <a:rPr lang="en-US" altLang="zh-CN" sz="1800" b="1" dirty="0">
                <a:solidFill>
                  <a:schemeClr val="tx1"/>
                </a:solidFill>
                <a:latin typeface="黑体" pitchFamily="2" charset="-122"/>
                <a:ea typeface="黑体" pitchFamily="2" charset="-122"/>
              </a:rPr>
              <a:t>2.</a:t>
            </a:r>
            <a:r>
              <a:rPr lang="zh-CN" altLang="en-US" sz="1800" b="1" dirty="0">
                <a:solidFill>
                  <a:schemeClr val="tx1"/>
                </a:solidFill>
                <a:latin typeface="黑体" pitchFamily="2" charset="-122"/>
                <a:ea typeface="黑体" pitchFamily="2" charset="-122"/>
              </a:rPr>
              <a:t>运行时动态链接</a:t>
            </a:r>
            <a:r>
              <a:rPr lang="en-US" altLang="zh-CN" sz="1800" b="1" dirty="0">
                <a:solidFill>
                  <a:schemeClr val="tx1"/>
                </a:solidFill>
                <a:latin typeface="黑体" pitchFamily="2" charset="-122"/>
                <a:ea typeface="黑体" pitchFamily="2" charset="-122"/>
              </a:rPr>
              <a:t>(Windows</a:t>
            </a:r>
            <a:r>
              <a:rPr lang="zh-CN" altLang="zh-CN" sz="1800" b="1" dirty="0">
                <a:solidFill>
                  <a:schemeClr val="tx1"/>
                </a:solidFill>
                <a:latin typeface="黑体" pitchFamily="2" charset="-122"/>
                <a:ea typeface="黑体" pitchFamily="2" charset="-122"/>
              </a:rPr>
              <a:t>为例</a:t>
            </a:r>
            <a:r>
              <a:rPr lang="en-US" altLang="zh-CN" sz="1800" b="1" dirty="0">
                <a:solidFill>
                  <a:schemeClr val="tx1"/>
                </a:solidFill>
                <a:latin typeface="黑体" pitchFamily="2" charset="-122"/>
                <a:ea typeface="黑体" pitchFamily="2" charset="-122"/>
              </a:rPr>
              <a:t>)</a:t>
            </a:r>
          </a:p>
          <a:p>
            <a:pPr algn="l">
              <a:lnSpc>
                <a:spcPct val="150000"/>
              </a:lnSpc>
            </a:pP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在</a:t>
            </a:r>
            <a:r>
              <a:rPr lang="en-US" altLang="zh-CN" sz="1800" b="1" dirty="0">
                <a:solidFill>
                  <a:schemeClr val="tx1"/>
                </a:solidFill>
                <a:latin typeface="黑体" pitchFamily="2" charset="-122"/>
                <a:ea typeface="黑体" pitchFamily="2" charset="-122"/>
              </a:rPr>
              <a:t>Application</a:t>
            </a:r>
            <a:r>
              <a:rPr lang="zh-CN" altLang="en-US" sz="1800" b="1" dirty="0">
                <a:solidFill>
                  <a:schemeClr val="tx1"/>
                </a:solidFill>
                <a:latin typeface="黑体" pitchFamily="2" charset="-122"/>
                <a:ea typeface="黑体" pitchFamily="2" charset="-122"/>
              </a:rPr>
              <a:t>中用</a:t>
            </a:r>
            <a:r>
              <a:rPr lang="en-US" altLang="zh-CN" sz="1800" b="1" dirty="0" err="1">
                <a:solidFill>
                  <a:schemeClr val="tx1"/>
                </a:solidFill>
                <a:latin typeface="黑体" pitchFamily="2" charset="-122"/>
                <a:ea typeface="黑体" pitchFamily="2" charset="-122"/>
              </a:rPr>
              <a:t>LoadLibrary</a:t>
            </a:r>
            <a:r>
              <a:rPr lang="en-US" altLang="zh-CN" sz="1800" b="1" dirty="0">
                <a:solidFill>
                  <a:schemeClr val="tx1"/>
                </a:solidFill>
                <a:latin typeface="黑体" pitchFamily="2" charset="-122"/>
                <a:ea typeface="黑体" pitchFamily="2" charset="-122"/>
              </a:rPr>
              <a:t> or </a:t>
            </a:r>
            <a:r>
              <a:rPr lang="en-US" altLang="zh-CN" sz="1800" b="1" dirty="0" err="1">
                <a:solidFill>
                  <a:schemeClr val="tx1"/>
                </a:solidFill>
                <a:latin typeface="黑体" pitchFamily="2" charset="-122"/>
                <a:ea typeface="黑体" pitchFamily="2" charset="-122"/>
              </a:rPr>
              <a:t>LoadLibraryEx</a:t>
            </a:r>
            <a:r>
              <a:rPr lang="zh-CN" altLang="en-US" sz="1800" b="1" dirty="0">
                <a:solidFill>
                  <a:schemeClr val="tx1"/>
                </a:solidFill>
                <a:latin typeface="黑体" pitchFamily="2" charset="-122"/>
                <a:ea typeface="黑体" pitchFamily="2" charset="-122"/>
              </a:rPr>
              <a:t>函数在运行时装入</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a:t>
            </a:r>
          </a:p>
          <a:p>
            <a:pPr algn="l">
              <a:lnSpc>
                <a:spcPct val="150000"/>
              </a:lnSpc>
            </a:pPr>
            <a:r>
              <a:rPr lang="zh-CN" altLang="en-US" sz="1800" b="1" dirty="0">
                <a:solidFill>
                  <a:schemeClr val="tx1"/>
                </a:solidFill>
                <a:latin typeface="黑体" pitchFamily="2" charset="-122"/>
                <a:ea typeface="黑体" pitchFamily="2" charset="-122"/>
              </a:rPr>
              <a:t>    例如：有</a:t>
            </a:r>
            <a:r>
              <a:rPr lang="en-US" altLang="zh-CN" sz="1800" b="1" dirty="0">
                <a:solidFill>
                  <a:schemeClr val="tx1"/>
                </a:solidFill>
                <a:latin typeface="黑体" pitchFamily="2" charset="-122"/>
                <a:ea typeface="黑体" pitchFamily="2" charset="-122"/>
              </a:rPr>
              <a:t>c:\\test\\debug\\dbdll.dll</a:t>
            </a:r>
            <a:r>
              <a:rPr lang="zh-CN" altLang="en-US" sz="1800" b="1" dirty="0">
                <a:solidFill>
                  <a:schemeClr val="tx1"/>
                </a:solidFill>
                <a:latin typeface="黑体" pitchFamily="2" charset="-122"/>
                <a:ea typeface="黑体" pitchFamily="2" charset="-122"/>
              </a:rPr>
              <a:t>动态链接程序，要调用其中的函数</a:t>
            </a:r>
            <a:r>
              <a:rPr lang="en-US" altLang="zh-CN" sz="1800" b="1" dirty="0">
                <a:solidFill>
                  <a:schemeClr val="tx1"/>
                </a:solidFill>
                <a:latin typeface="黑体" pitchFamily="2" charset="-122"/>
                <a:ea typeface="黑体" pitchFamily="2" charset="-122"/>
              </a:rPr>
              <a:t>choose</a:t>
            </a:r>
            <a:r>
              <a:rPr lang="zh-CN" altLang="en-US" sz="1800" b="1" dirty="0">
                <a:solidFill>
                  <a:schemeClr val="tx1"/>
                </a:solidFill>
                <a:latin typeface="黑体" pitchFamily="2" charset="-122"/>
                <a:ea typeface="黑体" pitchFamily="2" charset="-122"/>
              </a:rPr>
              <a:t>。</a:t>
            </a:r>
          </a:p>
          <a:p>
            <a:pPr algn="l">
              <a:lnSpc>
                <a:spcPct val="150000"/>
              </a:lnSpc>
            </a:pPr>
            <a:r>
              <a:rPr lang="zh-CN" altLang="en-US" sz="1800" b="1" dirty="0">
                <a:solidFill>
                  <a:schemeClr val="tx1"/>
                </a:solidFill>
                <a:latin typeface="黑体" pitchFamily="2" charset="-122"/>
                <a:ea typeface="黑体" pitchFamily="2" charset="-122"/>
              </a:rPr>
              <a:t>    则在程序中可安排：</a:t>
            </a:r>
          </a:p>
          <a:p>
            <a:pPr algn="l">
              <a:lnSpc>
                <a:spcPct val="150000"/>
              </a:lnSpc>
            </a:pPr>
            <a:r>
              <a:rPr lang="en-US" altLang="zh-CN" sz="1800" b="1" dirty="0" err="1">
                <a:solidFill>
                  <a:schemeClr val="tx1"/>
                </a:solidFill>
                <a:latin typeface="黑体" pitchFamily="2" charset="-122"/>
                <a:ea typeface="黑体" pitchFamily="2" charset="-122"/>
              </a:rPr>
              <a:t>hLibrary</a:t>
            </a:r>
            <a:r>
              <a:rPr lang="en-US" altLang="zh-CN" sz="1800" b="1" dirty="0">
                <a:solidFill>
                  <a:schemeClr val="tx1"/>
                </a:solidFill>
                <a:latin typeface="黑体" pitchFamily="2" charset="-122"/>
                <a:ea typeface="黑体" pitchFamily="2" charset="-122"/>
              </a:rPr>
              <a:t>=</a:t>
            </a:r>
            <a:r>
              <a:rPr lang="en-US" altLang="zh-CN" sz="1800" b="1" dirty="0" err="1">
                <a:solidFill>
                  <a:schemeClr val="tx1"/>
                </a:solidFill>
                <a:latin typeface="黑体" pitchFamily="2" charset="-122"/>
                <a:ea typeface="黑体" pitchFamily="2" charset="-122"/>
              </a:rPr>
              <a:t>LoadLibrary</a:t>
            </a:r>
            <a:r>
              <a:rPr lang="en-US" altLang="zh-CN" sz="1800" b="1" dirty="0">
                <a:solidFill>
                  <a:schemeClr val="tx1"/>
                </a:solidFill>
                <a:latin typeface="黑体" pitchFamily="2" charset="-122"/>
                <a:ea typeface="黑体" pitchFamily="2" charset="-122"/>
              </a:rPr>
              <a:t>(“c:\\test\\debug\\dbdll.dll”);</a:t>
            </a:r>
          </a:p>
          <a:p>
            <a:pPr algn="l">
              <a:lnSpc>
                <a:spcPct val="150000"/>
              </a:lnSpc>
            </a:pPr>
            <a:r>
              <a:rPr lang="en-US" altLang="zh-CN" sz="1800" b="1" dirty="0" err="1">
                <a:solidFill>
                  <a:schemeClr val="tx1"/>
                </a:solidFill>
                <a:latin typeface="黑体" pitchFamily="2" charset="-122"/>
                <a:ea typeface="黑体" pitchFamily="2" charset="-122"/>
              </a:rPr>
              <a:t>CallProc</a:t>
            </a:r>
            <a:r>
              <a:rPr lang="en-US" altLang="zh-CN" sz="1800" b="1" dirty="0">
                <a:solidFill>
                  <a:schemeClr val="tx1"/>
                </a:solidFill>
                <a:latin typeface="黑体" pitchFamily="2" charset="-122"/>
                <a:ea typeface="黑体" pitchFamily="2" charset="-122"/>
              </a:rPr>
              <a:t>=(ALLPROC)</a:t>
            </a:r>
            <a:r>
              <a:rPr lang="en-US" altLang="zh-CN" sz="1800" b="1" dirty="0" err="1">
                <a:solidFill>
                  <a:schemeClr val="tx1"/>
                </a:solidFill>
                <a:latin typeface="黑体" pitchFamily="2" charset="-122"/>
                <a:ea typeface="黑体" pitchFamily="2" charset="-122"/>
              </a:rPr>
              <a:t>GetProcAddress</a:t>
            </a:r>
            <a:r>
              <a:rPr lang="en-US" altLang="zh-CN" sz="1800" b="1" dirty="0">
                <a:solidFill>
                  <a:schemeClr val="tx1"/>
                </a:solidFill>
                <a:latin typeface="黑体" pitchFamily="2" charset="-122"/>
                <a:ea typeface="黑体" pitchFamily="2" charset="-122"/>
              </a:rPr>
              <a:t>(</a:t>
            </a:r>
            <a:r>
              <a:rPr lang="en-US" altLang="zh-CN" sz="1800" b="1" dirty="0" err="1">
                <a:solidFill>
                  <a:schemeClr val="tx1"/>
                </a:solidFill>
                <a:latin typeface="黑体" pitchFamily="2" charset="-122"/>
                <a:ea typeface="黑体" pitchFamily="2" charset="-122"/>
              </a:rPr>
              <a:t>hLibrary</a:t>
            </a:r>
            <a:r>
              <a:rPr lang="en-US" altLang="zh-CN" sz="1800" b="1" dirty="0">
                <a:solidFill>
                  <a:schemeClr val="tx1"/>
                </a:solidFill>
                <a:latin typeface="黑体" pitchFamily="2" charset="-122"/>
                <a:ea typeface="黑体" pitchFamily="2" charset="-122"/>
              </a:rPr>
              <a:t>,“choose”</a:t>
            </a:r>
            <a:r>
              <a:rPr lang="zh-CN" altLang="en-US" sz="1800" b="1" dirty="0">
                <a:solidFill>
                  <a:schemeClr val="tx1"/>
                </a:solidFill>
                <a:latin typeface="黑体" pitchFamily="2" charset="-122"/>
                <a:ea typeface="黑体" pitchFamily="2" charset="-122"/>
              </a:rPr>
              <a:t>）；</a:t>
            </a:r>
          </a:p>
          <a:p>
            <a:pPr algn="l">
              <a:lnSpc>
                <a:spcPct val="150000"/>
              </a:lnSpc>
            </a:pPr>
            <a:r>
              <a:rPr lang="en-US" altLang="zh-CN" sz="1800" b="1" dirty="0">
                <a:solidFill>
                  <a:schemeClr val="tx1"/>
                </a:solidFill>
                <a:latin typeface="黑体" pitchFamily="2" charset="-122"/>
                <a:ea typeface="黑体" pitchFamily="2" charset="-122"/>
              </a:rPr>
              <a:t>res=(char *)(*</a:t>
            </a:r>
            <a:r>
              <a:rPr lang="en-US" altLang="zh-CN" sz="1800" b="1" dirty="0" err="1">
                <a:solidFill>
                  <a:schemeClr val="tx1"/>
                </a:solidFill>
                <a:latin typeface="黑体" pitchFamily="2" charset="-122"/>
                <a:ea typeface="黑体" pitchFamily="2" charset="-122"/>
              </a:rPr>
              <a:t>CallProc</a:t>
            </a:r>
            <a:r>
              <a:rPr lang="en-US" altLang="zh-CN" sz="1800" b="1" dirty="0">
                <a:solidFill>
                  <a:schemeClr val="tx1"/>
                </a:solidFill>
                <a:latin typeface="黑体" pitchFamily="2" charset="-122"/>
                <a:ea typeface="黑体" pitchFamily="2" charset="-122"/>
              </a:rPr>
              <a:t>)(tt3);</a:t>
            </a:r>
          </a:p>
          <a:p>
            <a:pPr algn="l">
              <a:lnSpc>
                <a:spcPct val="150000"/>
              </a:lnSpc>
            </a:pPr>
            <a:r>
              <a:rPr lang="en-US" altLang="zh-CN" sz="1800" b="1" dirty="0">
                <a:solidFill>
                  <a:schemeClr val="tx1"/>
                </a:solidFill>
                <a:latin typeface="黑体" pitchFamily="2" charset="-122"/>
                <a:ea typeface="黑体" pitchFamily="2" charset="-122"/>
              </a:rPr>
              <a:t>    </a:t>
            </a:r>
            <a:r>
              <a:rPr lang="zh-CN" altLang="en-US" sz="1800" b="1" dirty="0">
                <a:solidFill>
                  <a:schemeClr val="tx1"/>
                </a:solidFill>
                <a:latin typeface="黑体" pitchFamily="2" charset="-122"/>
                <a:ea typeface="黑体" pitchFamily="2" charset="-122"/>
              </a:rPr>
              <a:t>所以是通过函数指针来调用输出函数的。</a:t>
            </a:r>
            <a:endParaRPr lang="en-US" altLang="en-US" sz="1800" b="1" dirty="0">
              <a:solidFill>
                <a:schemeClr val="tx1"/>
              </a:solidFill>
              <a:latin typeface="黑体" pitchFamily="2" charset="-122"/>
              <a:ea typeface="黑体" pitchFamily="2" charset="-122"/>
            </a:endParaRPr>
          </a:p>
        </p:txBody>
      </p:sp>
    </p:spTree>
    <p:extLst>
      <p:ext uri="{BB962C8B-B14F-4D97-AF65-F5344CB8AC3E}">
        <p14:creationId xmlns:p14="http://schemas.microsoft.com/office/powerpoint/2010/main" val="18239440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2">
            <a:extLst>
              <a:ext uri="{FF2B5EF4-FFF2-40B4-BE49-F238E27FC236}">
                <a16:creationId xmlns="" xmlns:a16="http://schemas.microsoft.com/office/drawing/2014/main" id="{A99929E5-D211-400A-89A2-20316A70007A}"/>
              </a:ext>
            </a:extLst>
          </p:cNvPr>
          <p:cNvSpPr txBox="1">
            <a:spLocks noChangeArrowheads="1"/>
          </p:cNvSpPr>
          <p:nvPr/>
        </p:nvSpPr>
        <p:spPr bwMode="auto">
          <a:xfrm>
            <a:off x="194445" y="1674564"/>
            <a:ext cx="8496300" cy="43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zh-CN" altLang="en-US" sz="3200" b="1" kern="0" dirty="0">
                <a:solidFill>
                  <a:srgbClr val="FF0000"/>
                </a:solidFill>
                <a:ea typeface="黑体" pitchFamily="2" charset="-122"/>
              </a:rPr>
              <a:t>动态链接库的优点</a:t>
            </a:r>
          </a:p>
        </p:txBody>
      </p:sp>
      <p:sp>
        <p:nvSpPr>
          <p:cNvPr id="15" name="Rectangle 3">
            <a:extLst>
              <a:ext uri="{FF2B5EF4-FFF2-40B4-BE49-F238E27FC236}">
                <a16:creationId xmlns="" xmlns:a16="http://schemas.microsoft.com/office/drawing/2014/main" id="{9688435D-6BFB-420F-B8A6-0FB93FF3E158}"/>
              </a:ext>
            </a:extLst>
          </p:cNvPr>
          <p:cNvSpPr>
            <a:spLocks noChangeArrowheads="1"/>
          </p:cNvSpPr>
          <p:nvPr/>
        </p:nvSpPr>
        <p:spPr bwMode="auto">
          <a:xfrm>
            <a:off x="353195" y="2204864"/>
            <a:ext cx="8178800" cy="4468916"/>
          </a:xfrm>
          <a:prstGeom prst="rect">
            <a:avLst/>
          </a:prstGeom>
          <a:noFill/>
          <a:ln w="19050" algn="ctr">
            <a:noFill/>
            <a:miter lim="800000"/>
            <a:headEnd/>
            <a:tailEnd/>
          </a:ln>
        </p:spPr>
        <p:txBody>
          <a:bodyPr>
            <a:spAutoFit/>
          </a:bodyPr>
          <a:lstStyle/>
          <a:p>
            <a:pPr marL="342900" indent="-342900" algn="l" latinLnBrk="1">
              <a:lnSpc>
                <a:spcPct val="150000"/>
              </a:lnSpc>
              <a:spcBef>
                <a:spcPct val="10000"/>
              </a:spcBef>
              <a:spcAft>
                <a:spcPct val="10000"/>
              </a:spcAft>
            </a:pP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1</a:t>
            </a:r>
            <a:r>
              <a:rPr lang="zh-CN" altLang="en-US" sz="1800" b="1" dirty="0">
                <a:solidFill>
                  <a:schemeClr val="tx1"/>
                </a:solidFill>
                <a:latin typeface="黑体" pitchFamily="2" charset="-122"/>
                <a:ea typeface="黑体" pitchFamily="2" charset="-122"/>
              </a:rPr>
              <a:t>）节省内存，减少</a:t>
            </a:r>
            <a:r>
              <a:rPr lang="en-US" altLang="zh-CN" sz="1800" b="1" dirty="0">
                <a:solidFill>
                  <a:schemeClr val="tx1"/>
                </a:solidFill>
                <a:latin typeface="黑体" pitchFamily="2" charset="-122"/>
                <a:ea typeface="黑体" pitchFamily="2" charset="-122"/>
              </a:rPr>
              <a:t>swapping</a:t>
            </a:r>
            <a:r>
              <a:rPr lang="zh-CN" altLang="en-US" sz="1800" b="1" dirty="0">
                <a:solidFill>
                  <a:schemeClr val="tx1"/>
                </a:solidFill>
                <a:latin typeface="黑体" pitchFamily="2" charset="-122"/>
                <a:ea typeface="黑体" pitchFamily="2" charset="-122"/>
              </a:rPr>
              <a:t>，只要各进程（使用同一个</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）把</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安装在相同的基地址，则只要一个</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拷贝。</a:t>
            </a:r>
          </a:p>
          <a:p>
            <a:pPr marL="342900" indent="-342900" algn="l" latinLnBrk="1">
              <a:lnSpc>
                <a:spcPct val="150000"/>
              </a:lnSpc>
              <a:spcBef>
                <a:spcPct val="10000"/>
              </a:spcBef>
              <a:spcAft>
                <a:spcPct val="10000"/>
              </a:spcAft>
            </a:pP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2</a:t>
            </a: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中的函数改变时，</a:t>
            </a:r>
            <a:r>
              <a:rPr lang="en-US" altLang="zh-CN" sz="1800" b="1" dirty="0">
                <a:solidFill>
                  <a:schemeClr val="tx1"/>
                </a:solidFill>
                <a:latin typeface="黑体" pitchFamily="2" charset="-122"/>
                <a:ea typeface="黑体" pitchFamily="2" charset="-122"/>
              </a:rPr>
              <a:t>Application</a:t>
            </a:r>
            <a:r>
              <a:rPr lang="zh-CN" altLang="en-US" sz="1800" b="1" dirty="0">
                <a:solidFill>
                  <a:schemeClr val="tx1"/>
                </a:solidFill>
                <a:latin typeface="黑体" pitchFamily="2" charset="-122"/>
                <a:ea typeface="黑体" pitchFamily="2" charset="-122"/>
              </a:rPr>
              <a:t>不需要重新编译链接，只要函数参数，调用方式，返回值不变。静态链接时必须重新编译链接。</a:t>
            </a:r>
          </a:p>
          <a:p>
            <a:pPr marL="342900" indent="-342900" algn="l" latinLnBrk="1">
              <a:lnSpc>
                <a:spcPct val="150000"/>
              </a:lnSpc>
              <a:spcBef>
                <a:spcPct val="10000"/>
              </a:spcBef>
              <a:spcAft>
                <a:spcPct val="10000"/>
              </a:spcAft>
            </a:pP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3</a:t>
            </a:r>
            <a:r>
              <a:rPr lang="zh-CN" altLang="en-US" sz="1800" b="1" dirty="0">
                <a:solidFill>
                  <a:schemeClr val="tx1"/>
                </a:solidFill>
                <a:latin typeface="黑体" pitchFamily="2" charset="-122"/>
                <a:ea typeface="黑体" pitchFamily="2" charset="-122"/>
              </a:rPr>
              <a:t>）不同开发工具中可调用同一个</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，只要按照相同的调试方式，如用</a:t>
            </a:r>
            <a:r>
              <a:rPr lang="en-US" altLang="zh-CN" sz="1800" b="1" dirty="0">
                <a:solidFill>
                  <a:schemeClr val="tx1"/>
                </a:solidFill>
                <a:latin typeface="黑体" pitchFamily="2" charset="-122"/>
                <a:ea typeface="黑体" pitchFamily="2" charset="-122"/>
              </a:rPr>
              <a:t>VC++</a:t>
            </a:r>
            <a:r>
              <a:rPr lang="zh-CN" altLang="en-US" sz="1800" b="1" dirty="0">
                <a:solidFill>
                  <a:schemeClr val="tx1"/>
                </a:solidFill>
                <a:latin typeface="黑体" pitchFamily="2" charset="-122"/>
                <a:ea typeface="黑体" pitchFamily="2" charset="-122"/>
              </a:rPr>
              <a:t>开发的</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可以在</a:t>
            </a:r>
            <a:r>
              <a:rPr lang="en-US" altLang="zh-CN" sz="1800" b="1" dirty="0">
                <a:solidFill>
                  <a:schemeClr val="tx1"/>
                </a:solidFill>
                <a:latin typeface="黑体" pitchFamily="2" charset="-122"/>
                <a:ea typeface="黑体" pitchFamily="2" charset="-122"/>
              </a:rPr>
              <a:t>PB</a:t>
            </a:r>
            <a:r>
              <a:rPr lang="zh-CN" altLang="en-US"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Delphi</a:t>
            </a:r>
            <a:r>
              <a:rPr lang="zh-CN" altLang="zh-CN" sz="1800" b="1" dirty="0">
                <a:solidFill>
                  <a:schemeClr val="tx1"/>
                </a:solidFill>
                <a:latin typeface="黑体" pitchFamily="2" charset="-122"/>
                <a:ea typeface="黑体" pitchFamily="2" charset="-122"/>
              </a:rPr>
              <a:t>等中调用。</a:t>
            </a:r>
          </a:p>
          <a:p>
            <a:pPr marL="342900" indent="-342900" algn="l" latinLnBrk="1">
              <a:lnSpc>
                <a:spcPct val="150000"/>
              </a:lnSpc>
              <a:spcBef>
                <a:spcPct val="10000"/>
              </a:spcBef>
              <a:spcAft>
                <a:spcPct val="10000"/>
              </a:spcAft>
            </a:pPr>
            <a:r>
              <a:rPr lang="zh-CN" altLang="zh-CN" sz="1800" b="1" dirty="0">
                <a:solidFill>
                  <a:schemeClr val="tx1"/>
                </a:solidFill>
                <a:latin typeface="黑体" pitchFamily="2" charset="-122"/>
                <a:ea typeface="黑体" pitchFamily="2" charset="-122"/>
              </a:rPr>
              <a:t>（</a:t>
            </a:r>
            <a:r>
              <a:rPr lang="en-US" altLang="zh-CN" sz="1800" b="1" dirty="0">
                <a:solidFill>
                  <a:schemeClr val="tx1"/>
                </a:solidFill>
                <a:latin typeface="黑体" pitchFamily="2" charset="-122"/>
                <a:ea typeface="黑体" pitchFamily="2" charset="-122"/>
              </a:rPr>
              <a:t>4</a:t>
            </a:r>
            <a:r>
              <a:rPr lang="zh-CN" altLang="zh-CN" sz="1800" b="1" dirty="0">
                <a:solidFill>
                  <a:schemeClr val="tx1"/>
                </a:solidFill>
                <a:latin typeface="黑体" pitchFamily="2" charset="-122"/>
                <a:ea typeface="黑体" pitchFamily="2" charset="-122"/>
              </a:rPr>
              <a:t>）用运行时动态链接可以使本次不用的函数不链接。</a:t>
            </a:r>
          </a:p>
          <a:p>
            <a:pPr marL="342900" indent="-342900" algn="l" latinLnBrk="1">
              <a:lnSpc>
                <a:spcPct val="150000"/>
              </a:lnSpc>
              <a:spcBef>
                <a:spcPct val="10000"/>
              </a:spcBef>
              <a:spcAft>
                <a:spcPct val="10000"/>
              </a:spcAft>
            </a:pPr>
            <a:r>
              <a:rPr lang="zh-CN" altLang="zh-CN" sz="1800" b="1" dirty="0">
                <a:solidFill>
                  <a:schemeClr val="tx1"/>
                </a:solidFill>
                <a:latin typeface="黑体" pitchFamily="2" charset="-122"/>
                <a:ea typeface="黑体" pitchFamily="2" charset="-122"/>
              </a:rPr>
              <a:t>   当进程需</a:t>
            </a:r>
            <a:r>
              <a:rPr lang="en-US" altLang="zh-CN" sz="1800" b="1" dirty="0">
                <a:solidFill>
                  <a:schemeClr val="tx1"/>
                </a:solidFill>
                <a:latin typeface="黑体" pitchFamily="2" charset="-122"/>
                <a:ea typeface="黑体" pitchFamily="2" charset="-122"/>
              </a:rPr>
              <a:t>DLL</a:t>
            </a:r>
            <a:r>
              <a:rPr lang="zh-CN" altLang="zh-CN" sz="1800" b="1" dirty="0">
                <a:solidFill>
                  <a:schemeClr val="tx1"/>
                </a:solidFill>
                <a:latin typeface="黑体" pitchFamily="2" charset="-122"/>
                <a:ea typeface="黑体" pitchFamily="2" charset="-122"/>
              </a:rPr>
              <a:t>时，若</a:t>
            </a:r>
            <a:r>
              <a:rPr lang="en-US" altLang="zh-CN" sz="1800" b="1" dirty="0">
                <a:solidFill>
                  <a:schemeClr val="tx1"/>
                </a:solidFill>
                <a:latin typeface="黑体" pitchFamily="2" charset="-122"/>
                <a:ea typeface="黑体" pitchFamily="2" charset="-122"/>
              </a:rPr>
              <a:t>DLL</a:t>
            </a:r>
            <a:r>
              <a:rPr lang="zh-CN" altLang="zh-CN" sz="1800" b="1" dirty="0">
                <a:solidFill>
                  <a:schemeClr val="tx1"/>
                </a:solidFill>
                <a:latin typeface="黑体" pitchFamily="2" charset="-122"/>
                <a:ea typeface="黑体" pitchFamily="2" charset="-122"/>
              </a:rPr>
              <a:t>不存在，在</a:t>
            </a:r>
            <a:r>
              <a:rPr lang="en-US" altLang="zh-CN" sz="1800" b="1" dirty="0" err="1">
                <a:solidFill>
                  <a:srgbClr val="FFC000"/>
                </a:solidFill>
                <a:latin typeface="黑体" pitchFamily="2" charset="-122"/>
                <a:ea typeface="黑体" pitchFamily="2" charset="-122"/>
              </a:rPr>
              <a:t>Load_time</a:t>
            </a:r>
            <a:r>
              <a:rPr lang="zh-CN" altLang="en-US" sz="1800" b="1" dirty="0">
                <a:solidFill>
                  <a:srgbClr val="FFC000"/>
                </a:solidFill>
                <a:latin typeface="黑体" pitchFamily="2" charset="-122"/>
                <a:ea typeface="黑体" pitchFamily="2" charset="-122"/>
              </a:rPr>
              <a:t>动态链接</a:t>
            </a:r>
            <a:r>
              <a:rPr lang="zh-CN" altLang="en-US" sz="1800" b="1" dirty="0">
                <a:solidFill>
                  <a:schemeClr val="tx1"/>
                </a:solidFill>
                <a:latin typeface="黑体" pitchFamily="2" charset="-122"/>
                <a:ea typeface="黑体" pitchFamily="2" charset="-122"/>
              </a:rPr>
              <a:t>时，进程终结并给出出错信息，但在</a:t>
            </a:r>
            <a:r>
              <a:rPr lang="en-US" altLang="zh-CN" sz="1800" b="1" dirty="0" err="1">
                <a:solidFill>
                  <a:srgbClr val="FFC000"/>
                </a:solidFill>
                <a:latin typeface="黑体" pitchFamily="2" charset="-122"/>
                <a:ea typeface="黑体" pitchFamily="2" charset="-122"/>
              </a:rPr>
              <a:t>Run_time</a:t>
            </a:r>
            <a:r>
              <a:rPr lang="zh-CN" altLang="en-US" sz="1800" b="1" dirty="0">
                <a:solidFill>
                  <a:srgbClr val="FFC000"/>
                </a:solidFill>
                <a:latin typeface="黑体" pitchFamily="2" charset="-122"/>
                <a:ea typeface="黑体" pitchFamily="2" charset="-122"/>
              </a:rPr>
              <a:t>动态链接</a:t>
            </a:r>
            <a:r>
              <a:rPr lang="zh-CN" altLang="en-US" sz="1800" b="1" dirty="0">
                <a:solidFill>
                  <a:schemeClr val="tx1"/>
                </a:solidFill>
                <a:latin typeface="黑体" pitchFamily="2" charset="-122"/>
                <a:ea typeface="黑体" pitchFamily="2" charset="-122"/>
              </a:rPr>
              <a:t>时，因</a:t>
            </a:r>
            <a:r>
              <a:rPr lang="en-US" altLang="zh-CN" sz="1800" b="1" dirty="0">
                <a:solidFill>
                  <a:schemeClr val="tx1"/>
                </a:solidFill>
                <a:latin typeface="黑体" pitchFamily="2" charset="-122"/>
                <a:ea typeface="黑体" pitchFamily="2" charset="-122"/>
              </a:rPr>
              <a:t>DLL</a:t>
            </a:r>
            <a:r>
              <a:rPr lang="zh-CN" altLang="en-US" sz="1800" b="1" dirty="0">
                <a:solidFill>
                  <a:schemeClr val="tx1"/>
                </a:solidFill>
                <a:latin typeface="黑体" pitchFamily="2" charset="-122"/>
                <a:ea typeface="黑体" pitchFamily="2" charset="-122"/>
              </a:rPr>
              <a:t>并不包含在应用中，故进程不会终结。</a:t>
            </a:r>
          </a:p>
        </p:txBody>
      </p:sp>
    </p:spTree>
    <p:extLst>
      <p:ext uri="{BB962C8B-B14F-4D97-AF65-F5344CB8AC3E}">
        <p14:creationId xmlns:p14="http://schemas.microsoft.com/office/powerpoint/2010/main" val="2714632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 xmlns:a16="http://schemas.microsoft.com/office/drawing/2014/main" id="{86A14FAD-4B81-4269-95DD-F0D9F5CC118F}"/>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072D4606-8B1E-4B50-BDD2-ED655FAF8067}"/>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a:t>
              </a:r>
            </a:p>
          </p:txBody>
        </p:sp>
        <p:sp>
          <p:nvSpPr>
            <p:cNvPr id="8" name="剪去单角的矩形 3">
              <a:extLst>
                <a:ext uri="{FF2B5EF4-FFF2-40B4-BE49-F238E27FC236}">
                  <a16:creationId xmlns="" xmlns:a16="http://schemas.microsoft.com/office/drawing/2014/main" id="{5787AB43-D9C1-4833-B615-85B7D537768C}"/>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程序的链接</a:t>
              </a:r>
            </a:p>
          </p:txBody>
        </p:sp>
      </p:grpSp>
      <p:grpSp>
        <p:nvGrpSpPr>
          <p:cNvPr id="9" name="组合 8">
            <a:extLst>
              <a:ext uri="{FF2B5EF4-FFF2-40B4-BE49-F238E27FC236}">
                <a16:creationId xmlns="" xmlns:a16="http://schemas.microsoft.com/office/drawing/2014/main" id="{4D935A9D-DA81-43C0-AC74-7C9AA08D54D4}"/>
              </a:ext>
            </a:extLst>
          </p:cNvPr>
          <p:cNvGrpSpPr/>
          <p:nvPr/>
        </p:nvGrpSpPr>
        <p:grpSpPr>
          <a:xfrm>
            <a:off x="11759" y="1268760"/>
            <a:ext cx="9120482" cy="398867"/>
            <a:chOff x="2992693" y="861443"/>
            <a:chExt cx="6085996" cy="520813"/>
          </a:xfrm>
          <a:solidFill>
            <a:schemeClr val="bg2">
              <a:lumMod val="50000"/>
            </a:schemeClr>
          </a:solidFill>
        </p:grpSpPr>
        <p:sp>
          <p:nvSpPr>
            <p:cNvPr id="10" name="剪去单角的矩形 3">
              <a:extLst>
                <a:ext uri="{FF2B5EF4-FFF2-40B4-BE49-F238E27FC236}">
                  <a16:creationId xmlns="" xmlns:a16="http://schemas.microsoft.com/office/drawing/2014/main" id="{7C856876-B953-41DD-9332-26D922089C97}"/>
                </a:ext>
              </a:extLst>
            </p:cNvPr>
            <p:cNvSpPr/>
            <p:nvPr/>
          </p:nvSpPr>
          <p:spPr>
            <a:xfrm>
              <a:off x="2992693" y="878200"/>
              <a:ext cx="2274196"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静态链接</a:t>
              </a:r>
            </a:p>
          </p:txBody>
        </p:sp>
        <p:sp>
          <p:nvSpPr>
            <p:cNvPr id="12" name="剪去单角的矩形 4">
              <a:extLst>
                <a:ext uri="{FF2B5EF4-FFF2-40B4-BE49-F238E27FC236}">
                  <a16:creationId xmlns="" xmlns:a16="http://schemas.microsoft.com/office/drawing/2014/main" id="{D7F74429-1673-4DAC-9801-DCB224771E75}"/>
                </a:ext>
              </a:extLst>
            </p:cNvPr>
            <p:cNvSpPr/>
            <p:nvPr/>
          </p:nvSpPr>
          <p:spPr>
            <a:xfrm>
              <a:off x="5266889" y="861443"/>
              <a:ext cx="1968150" cy="504056"/>
            </a:xfrm>
            <a:prstGeom prst="snip1Rect">
              <a:avLst/>
            </a:prstGeom>
            <a:grp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装入时动态链接</a:t>
              </a:r>
            </a:p>
          </p:txBody>
        </p:sp>
        <p:sp>
          <p:nvSpPr>
            <p:cNvPr id="13" name="剪去单角的矩形 4">
              <a:extLst>
                <a:ext uri="{FF2B5EF4-FFF2-40B4-BE49-F238E27FC236}">
                  <a16:creationId xmlns="" xmlns:a16="http://schemas.microsoft.com/office/drawing/2014/main" id="{749E3958-EA9E-4649-B01F-6ED7E5F54CB7}"/>
                </a:ext>
              </a:extLst>
            </p:cNvPr>
            <p:cNvSpPr/>
            <p:nvPr/>
          </p:nvSpPr>
          <p:spPr>
            <a:xfrm>
              <a:off x="7235039" y="878199"/>
              <a:ext cx="1843650" cy="504057"/>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运行时动态链接</a:t>
              </a:r>
            </a:p>
          </p:txBody>
        </p:sp>
      </p:grpSp>
      <p:sp>
        <p:nvSpPr>
          <p:cNvPr id="14" name="Rectangle 2">
            <a:extLst>
              <a:ext uri="{FF2B5EF4-FFF2-40B4-BE49-F238E27FC236}">
                <a16:creationId xmlns="" xmlns:a16="http://schemas.microsoft.com/office/drawing/2014/main" id="{06B44BB0-A720-4AB7-B92A-B422ACA19B05}"/>
              </a:ext>
            </a:extLst>
          </p:cNvPr>
          <p:cNvSpPr txBox="1">
            <a:spLocks noChangeArrowheads="1"/>
          </p:cNvSpPr>
          <p:nvPr/>
        </p:nvSpPr>
        <p:spPr bwMode="auto">
          <a:xfrm>
            <a:off x="179512" y="1701836"/>
            <a:ext cx="8229600"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zh-CN" altLang="en-US" sz="3200" b="1" kern="0" dirty="0">
                <a:solidFill>
                  <a:srgbClr val="FF0000"/>
                </a:solidFill>
                <a:ea typeface="黑体" pitchFamily="2" charset="-122"/>
              </a:rPr>
              <a:t>动态链接库的缺点</a:t>
            </a:r>
          </a:p>
        </p:txBody>
      </p:sp>
      <p:sp>
        <p:nvSpPr>
          <p:cNvPr id="15" name="Rectangle 4">
            <a:extLst>
              <a:ext uri="{FF2B5EF4-FFF2-40B4-BE49-F238E27FC236}">
                <a16:creationId xmlns="" xmlns:a16="http://schemas.microsoft.com/office/drawing/2014/main" id="{8B16D111-E96E-47B8-8275-2F66F3F25699}"/>
              </a:ext>
            </a:extLst>
          </p:cNvPr>
          <p:cNvSpPr txBox="1">
            <a:spLocks noChangeArrowheads="1"/>
          </p:cNvSpPr>
          <p:nvPr/>
        </p:nvSpPr>
        <p:spPr bwMode="auto">
          <a:xfrm>
            <a:off x="527174" y="3136720"/>
            <a:ext cx="7534275" cy="1571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1" lang="zh-CN" altLang="en-US" sz="2400" b="1" kern="0" dirty="0">
                <a:latin typeface="黑体" pitchFamily="2" charset="-122"/>
                <a:ea typeface="黑体" pitchFamily="2" charset="-122"/>
              </a:rPr>
              <a:t>链接开销：增加了程序执行时的链接开销；</a:t>
            </a:r>
          </a:p>
          <a:p>
            <a:pPr eaLnBrk="1" hangingPunct="1">
              <a:lnSpc>
                <a:spcPct val="150000"/>
              </a:lnSpc>
              <a:buFont typeface="Wingdings" pitchFamily="2" charset="2"/>
              <a:buChar char="l"/>
            </a:pPr>
            <a:r>
              <a:rPr kumimoji="1" lang="zh-CN" altLang="en-US" sz="2400" b="1" kern="0" dirty="0">
                <a:latin typeface="黑体" pitchFamily="2" charset="-122"/>
                <a:ea typeface="黑体" pitchFamily="2" charset="-122"/>
              </a:rPr>
              <a:t>管理开销：程序由多个文件组成，增加管理复杂度。</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24421721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5" name="表格 4">
            <a:extLst>
              <a:ext uri="{FF2B5EF4-FFF2-40B4-BE49-F238E27FC236}">
                <a16:creationId xmlns="" xmlns:a16="http://schemas.microsoft.com/office/drawing/2014/main" id="{B06D4718-13EA-4F9A-98F8-384237FB1CAD}"/>
              </a:ext>
            </a:extLst>
          </p:cNvPr>
          <p:cNvGraphicFramePr>
            <a:graphicFrameLocks noGrp="1"/>
          </p:cNvGraphicFramePr>
          <p:nvPr>
            <p:extLst>
              <p:ext uri="{D42A27DB-BD31-4B8C-83A1-F6EECF244321}">
                <p14:modId xmlns:p14="http://schemas.microsoft.com/office/powerpoint/2010/main" val="1681674166"/>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chemeClr val="bg2">
                        <a:lumMod val="50000"/>
                      </a:schemeClr>
                    </a:solidFill>
                  </a:tcPr>
                </a:tc>
                <a:extLst>
                  <a:ext uri="{0D108BD9-81ED-4DB2-BD59-A6C34878D82A}">
                    <a16:rowId xmlns="" xmlns:a16="http://schemas.microsoft.com/office/drawing/2014/main" val="10000"/>
                  </a:ext>
                </a:extLst>
              </a:tr>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chemeClr val="bg2">
                        <a:lumMod val="50000"/>
                      </a:schemeClr>
                    </a:solidFill>
                  </a:tcPr>
                </a:tc>
                <a:extLst>
                  <a:ext uri="{0D108BD9-81ED-4DB2-BD59-A6C34878D82A}">
                    <a16:rowId xmlns="" xmlns:a16="http://schemas.microsoft.com/office/drawing/2014/main" val="10003"/>
                  </a:ext>
                </a:extLst>
              </a:tr>
              <a:tr h="601887">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p>
                  </a:txBody>
                  <a:tcPr marL="7620" marR="7620" marT="7620" marB="0" anchor="ctr">
                    <a:solidFill>
                      <a:srgbClr val="0070C0"/>
                    </a:solidFill>
                  </a:tcPr>
                </a:tc>
                <a:extLst>
                  <a:ext uri="{0D108BD9-81ED-4DB2-BD59-A6C34878D82A}">
                    <a16:rowId xmlns="" xmlns:a16="http://schemas.microsoft.com/office/drawing/2014/main" val="10004"/>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chemeClr val="bg2">
                        <a:lumMod val="50000"/>
                      </a:schemeClr>
                    </a:solidFill>
                  </a:tcPr>
                </a:tc>
                <a:extLst>
                  <a:ext uri="{0D108BD9-81ED-4DB2-BD59-A6C34878D82A}">
                    <a16:rowId xmlns="" xmlns:a16="http://schemas.microsoft.com/office/drawing/2014/main" val="476529507"/>
                  </a:ext>
                </a:extLst>
              </a:tr>
            </a:tbl>
          </a:graphicData>
        </a:graphic>
      </p:graphicFrame>
    </p:spTree>
    <p:extLst>
      <p:ext uri="{BB962C8B-B14F-4D97-AF65-F5344CB8AC3E}">
        <p14:creationId xmlns:p14="http://schemas.microsoft.com/office/powerpoint/2010/main" val="1783029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46365"/>
            <a:ext cx="8499105" cy="6463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多道程序环境下的对换</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(Swapping)</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 </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内容占位符 2">
            <a:extLst>
              <a:ext uri="{FF2B5EF4-FFF2-40B4-BE49-F238E27FC236}">
                <a16:creationId xmlns="" xmlns:a16="http://schemas.microsoft.com/office/drawing/2014/main" id="{FF9366E7-E56C-483C-AAEC-056CC7D0B4AC}"/>
              </a:ext>
            </a:extLst>
          </p:cNvPr>
          <p:cNvSpPr txBox="1">
            <a:spLocks/>
          </p:cNvSpPr>
          <p:nvPr/>
        </p:nvSpPr>
        <p:spPr bwMode="auto">
          <a:xfrm>
            <a:off x="395536" y="1196752"/>
            <a:ext cx="8115328" cy="17870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lnSpc>
                <a:spcPct val="150000"/>
              </a:lnSpc>
              <a:buFont typeface="+mj-lt"/>
              <a:buAutoNum type="arabicPeriod"/>
            </a:pPr>
            <a:r>
              <a:rPr kumimoji="0" lang="zh-CN" altLang="en-US" sz="2400" b="1" kern="0" dirty="0">
                <a:latin typeface="仿宋" panose="02010609060101010101" pitchFamily="49" charset="-122"/>
                <a:ea typeface="仿宋" panose="02010609060101010101" pitchFamily="49" charset="-122"/>
              </a:rPr>
              <a:t>又称交换技术</a:t>
            </a:r>
            <a:endParaRPr kumimoji="0" lang="en-US" altLang="zh-CN" sz="2400" b="1" kern="0" dirty="0">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2400" b="1" kern="0" dirty="0">
                <a:latin typeface="仿宋" panose="02010609060101010101" pitchFamily="49" charset="-122"/>
                <a:ea typeface="仿宋" panose="02010609060101010101" pitchFamily="49" charset="-122"/>
              </a:rPr>
              <a:t>最早用于</a:t>
            </a:r>
            <a:r>
              <a:rPr kumimoji="0" lang="en-US" altLang="zh-CN" sz="2400" b="1" kern="0" dirty="0">
                <a:latin typeface="仿宋" panose="02010609060101010101" pitchFamily="49" charset="-122"/>
                <a:ea typeface="仿宋" panose="02010609060101010101" pitchFamily="49" charset="-122"/>
              </a:rPr>
              <a:t>MIT</a:t>
            </a:r>
            <a:r>
              <a:rPr kumimoji="0" lang="zh-CN" altLang="en-US" sz="2400" b="1" kern="0" dirty="0">
                <a:latin typeface="仿宋" panose="02010609060101010101" pitchFamily="49" charset="-122"/>
                <a:ea typeface="仿宋" panose="02010609060101010101" pitchFamily="49" charset="-122"/>
              </a:rPr>
              <a:t>的单用户分时系统</a:t>
            </a:r>
            <a:r>
              <a:rPr kumimoji="0" lang="en-US" altLang="zh-CN" sz="2400" b="1" kern="0" dirty="0">
                <a:latin typeface="仿宋" panose="02010609060101010101" pitchFamily="49" charset="-122"/>
                <a:ea typeface="仿宋" panose="02010609060101010101" pitchFamily="49" charset="-122"/>
              </a:rPr>
              <a:t>CTSS</a:t>
            </a:r>
            <a:r>
              <a:rPr kumimoji="0" lang="zh-CN" altLang="en-US" sz="2400" b="1" kern="0" dirty="0">
                <a:latin typeface="仿宋" panose="02010609060101010101" pitchFamily="49" charset="-122"/>
                <a:ea typeface="仿宋" panose="02010609060101010101" pitchFamily="49" charset="-122"/>
              </a:rPr>
              <a:t>，系统分时运行多个程序</a:t>
            </a:r>
          </a:p>
        </p:txBody>
      </p:sp>
      <p:sp>
        <p:nvSpPr>
          <p:cNvPr id="7" name="Text Box 4">
            <a:extLst>
              <a:ext uri="{FF2B5EF4-FFF2-40B4-BE49-F238E27FC236}">
                <a16:creationId xmlns="" xmlns:a16="http://schemas.microsoft.com/office/drawing/2014/main" id="{C2928C7E-A569-4D3A-8A01-C4A92CC8C018}"/>
              </a:ext>
            </a:extLst>
          </p:cNvPr>
          <p:cNvSpPr txBox="1">
            <a:spLocks noChangeArrowheads="1"/>
          </p:cNvSpPr>
          <p:nvPr/>
        </p:nvSpPr>
        <p:spPr bwMode="auto">
          <a:xfrm>
            <a:off x="490800" y="3144735"/>
            <a:ext cx="7924800" cy="3046988"/>
          </a:xfrm>
          <a:prstGeom prst="rect">
            <a:avLst/>
          </a:prstGeom>
          <a:noFill/>
          <a:ln w="9525">
            <a:noFill/>
            <a:miter lim="800000"/>
            <a:headEnd/>
            <a:tailEnd/>
          </a:ln>
        </p:spPr>
        <p:txBody>
          <a:bodyPr>
            <a:spAutoFit/>
          </a:bodyPr>
          <a:lstStyle/>
          <a:p>
            <a:pPr algn="just">
              <a:lnSpc>
                <a:spcPct val="160000"/>
              </a:lnSpc>
              <a:spcBef>
                <a:spcPct val="50000"/>
              </a:spcBef>
            </a:pPr>
            <a:r>
              <a:rPr lang="en-US" altLang="zh-CN" b="1" dirty="0">
                <a:solidFill>
                  <a:schemeClr val="tx1"/>
                </a:solidFill>
                <a:latin typeface="仿宋" panose="02010609060101010101" pitchFamily="49" charset="-122"/>
                <a:ea typeface="仿宋" panose="02010609060101010101" pitchFamily="49" charset="-122"/>
              </a:rPr>
              <a:t>    </a:t>
            </a:r>
            <a:r>
              <a:rPr lang="zh-CN" altLang="en-US" b="1" dirty="0">
                <a:solidFill>
                  <a:schemeClr val="tx1"/>
                </a:solidFill>
                <a:latin typeface="仿宋" panose="02010609060101010101" pitchFamily="49" charset="-122"/>
                <a:ea typeface="仿宋" panose="02010609060101010101" pitchFamily="49" charset="-122"/>
              </a:rPr>
              <a:t>所谓“对换”， 是指把内存中暂时不能运行的进程或者暂时不用的程序和数据，调出到外存上，以便腾出足够的内存空间，再把已具备运行条件的进程或进程所需要的程序和数据，调入内存。对换是</a:t>
            </a:r>
            <a:r>
              <a:rPr lang="zh-CN" altLang="en-US" b="1" dirty="0">
                <a:solidFill>
                  <a:srgbClr val="FFC000"/>
                </a:solidFill>
                <a:latin typeface="仿宋" panose="02010609060101010101" pitchFamily="49" charset="-122"/>
                <a:ea typeface="仿宋" panose="02010609060101010101" pitchFamily="49" charset="-122"/>
              </a:rPr>
              <a:t>提高内存利用率</a:t>
            </a:r>
            <a:r>
              <a:rPr lang="zh-CN" altLang="en-US" b="1" dirty="0">
                <a:solidFill>
                  <a:schemeClr val="tx1"/>
                </a:solidFill>
                <a:latin typeface="仿宋" panose="02010609060101010101" pitchFamily="49" charset="-122"/>
                <a:ea typeface="仿宋" panose="02010609060101010101" pitchFamily="49" charset="-122"/>
              </a:rPr>
              <a:t>的有效措施。 </a:t>
            </a:r>
          </a:p>
        </p:txBody>
      </p:sp>
    </p:spTree>
    <p:extLst>
      <p:ext uri="{BB962C8B-B14F-4D97-AF65-F5344CB8AC3E}">
        <p14:creationId xmlns:p14="http://schemas.microsoft.com/office/powerpoint/2010/main" val="67984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1978420548"/>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bg2">
                        <a:lumMod val="50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graphicFrame>
        <p:nvGraphicFramePr>
          <p:cNvPr id="7" name="内容占位符 3">
            <a:extLst>
              <a:ext uri="{FF2B5EF4-FFF2-40B4-BE49-F238E27FC236}">
                <a16:creationId xmlns="" xmlns:a16="http://schemas.microsoft.com/office/drawing/2014/main" id="{F24BBB9C-5FC8-4BA1-B474-457AAB331E84}"/>
              </a:ext>
            </a:extLst>
          </p:cNvPr>
          <p:cNvGraphicFramePr>
            <a:graphicFrameLocks noGrp="1"/>
          </p:cNvGraphicFramePr>
          <p:nvPr>
            <p:ph idx="1"/>
            <p:extLst>
              <p:ext uri="{D42A27DB-BD31-4B8C-83A1-F6EECF244321}">
                <p14:modId xmlns:p14="http://schemas.microsoft.com/office/powerpoint/2010/main" val="2391011488"/>
              </p:ext>
            </p:extLst>
          </p:nvPr>
        </p:nvGraphicFramePr>
        <p:xfrm>
          <a:off x="1468870" y="2811110"/>
          <a:ext cx="3420103"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左大括号 7">
            <a:extLst>
              <a:ext uri="{FF2B5EF4-FFF2-40B4-BE49-F238E27FC236}">
                <a16:creationId xmlns="" xmlns:a16="http://schemas.microsoft.com/office/drawing/2014/main" id="{7A736831-3471-4F33-94A2-F259C74C25C4}"/>
              </a:ext>
            </a:extLst>
          </p:cNvPr>
          <p:cNvSpPr/>
          <p:nvPr/>
        </p:nvSpPr>
        <p:spPr>
          <a:xfrm>
            <a:off x="2331363" y="2890321"/>
            <a:ext cx="277366" cy="394103"/>
          </a:xfrm>
          <a:prstGeom prst="leftBrace">
            <a:avLst/>
          </a:prstGeom>
          <a:ln>
            <a:solidFill>
              <a:schemeClr val="accent3"/>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9" name="左大括号 8">
            <a:extLst>
              <a:ext uri="{FF2B5EF4-FFF2-40B4-BE49-F238E27FC236}">
                <a16:creationId xmlns="" xmlns:a16="http://schemas.microsoft.com/office/drawing/2014/main" id="{8C3C5ECB-0509-405D-865B-91F10DF41093}"/>
              </a:ext>
            </a:extLst>
          </p:cNvPr>
          <p:cNvSpPr/>
          <p:nvPr/>
        </p:nvSpPr>
        <p:spPr>
          <a:xfrm>
            <a:off x="1805386" y="3594379"/>
            <a:ext cx="277366" cy="985256"/>
          </a:xfrm>
          <a:prstGeom prst="leftBrace">
            <a:avLst/>
          </a:prstGeom>
          <a:ln>
            <a:solidFill>
              <a:schemeClr val="accent3"/>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0" name="左大括号 9">
            <a:extLst>
              <a:ext uri="{FF2B5EF4-FFF2-40B4-BE49-F238E27FC236}">
                <a16:creationId xmlns="" xmlns:a16="http://schemas.microsoft.com/office/drawing/2014/main" id="{CD616E2B-32BE-4E07-AE16-89234C6CB0AB}"/>
              </a:ext>
            </a:extLst>
          </p:cNvPr>
          <p:cNvSpPr/>
          <p:nvPr/>
        </p:nvSpPr>
        <p:spPr>
          <a:xfrm>
            <a:off x="1042511" y="4977298"/>
            <a:ext cx="316990" cy="886730"/>
          </a:xfrm>
          <a:prstGeom prst="leftBrace">
            <a:avLst/>
          </a:prstGeom>
          <a:ln>
            <a:solidFill>
              <a:schemeClr val="accent3"/>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 xmlns:a16="http://schemas.microsoft.com/office/drawing/2014/main" id="{DBEF47CB-7D41-4C4E-AB38-7EDEF4BBD148}"/>
              </a:ext>
            </a:extLst>
          </p:cNvPr>
          <p:cNvSpPr/>
          <p:nvPr/>
        </p:nvSpPr>
        <p:spPr>
          <a:xfrm>
            <a:off x="251520" y="5223611"/>
            <a:ext cx="618638" cy="394103"/>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b="1" dirty="0">
                <a:solidFill>
                  <a:schemeClr val="bg1"/>
                </a:solidFill>
                <a:latin typeface="华文楷体" panose="02010600040101010101" pitchFamily="2" charset="-122"/>
                <a:ea typeface="华文楷体" panose="02010600040101010101" pitchFamily="2" charset="-122"/>
              </a:rPr>
              <a:t>辅存</a:t>
            </a:r>
          </a:p>
        </p:txBody>
      </p:sp>
      <p:sp>
        <p:nvSpPr>
          <p:cNvPr id="13" name="矩形 12">
            <a:extLst>
              <a:ext uri="{FF2B5EF4-FFF2-40B4-BE49-F238E27FC236}">
                <a16:creationId xmlns="" xmlns:a16="http://schemas.microsoft.com/office/drawing/2014/main" id="{B8248020-03A4-42FA-9066-4499FA7A1887}"/>
              </a:ext>
            </a:extLst>
          </p:cNvPr>
          <p:cNvSpPr/>
          <p:nvPr/>
        </p:nvSpPr>
        <p:spPr>
          <a:xfrm>
            <a:off x="870157" y="3844032"/>
            <a:ext cx="673861" cy="394103"/>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b="1" dirty="0">
                <a:solidFill>
                  <a:schemeClr val="bg1"/>
                </a:solidFill>
                <a:latin typeface="华文楷体" panose="02010600040101010101" pitchFamily="2" charset="-122"/>
                <a:ea typeface="华文楷体" panose="02010600040101010101" pitchFamily="2" charset="-122"/>
              </a:rPr>
              <a:t>主存</a:t>
            </a:r>
          </a:p>
        </p:txBody>
      </p:sp>
      <p:sp>
        <p:nvSpPr>
          <p:cNvPr id="14" name="矩形 13">
            <a:extLst>
              <a:ext uri="{FF2B5EF4-FFF2-40B4-BE49-F238E27FC236}">
                <a16:creationId xmlns="" xmlns:a16="http://schemas.microsoft.com/office/drawing/2014/main" id="{48080240-4D09-474D-8AA5-64970995F901}"/>
              </a:ext>
            </a:extLst>
          </p:cNvPr>
          <p:cNvSpPr/>
          <p:nvPr/>
        </p:nvSpPr>
        <p:spPr>
          <a:xfrm>
            <a:off x="1201006" y="2890321"/>
            <a:ext cx="1048122" cy="394103"/>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b="1" dirty="0">
                <a:solidFill>
                  <a:schemeClr val="bg1"/>
                </a:solidFill>
                <a:latin typeface="华文楷体" panose="02010600040101010101" pitchFamily="2" charset="-122"/>
                <a:ea typeface="华文楷体" panose="02010600040101010101" pitchFamily="2" charset="-122"/>
              </a:rPr>
              <a:t>CPU</a:t>
            </a:r>
            <a:r>
              <a:rPr lang="zh-CN" altLang="en-US" sz="1400" b="1" dirty="0">
                <a:solidFill>
                  <a:schemeClr val="bg1"/>
                </a:solidFill>
                <a:latin typeface="华文楷体" panose="02010600040101010101" pitchFamily="2" charset="-122"/>
                <a:ea typeface="华文楷体" panose="02010600040101010101" pitchFamily="2" charset="-122"/>
              </a:rPr>
              <a:t>寄存器</a:t>
            </a:r>
          </a:p>
        </p:txBody>
      </p:sp>
      <p:sp>
        <p:nvSpPr>
          <p:cNvPr id="15" name="内容占位符 12">
            <a:extLst>
              <a:ext uri="{FF2B5EF4-FFF2-40B4-BE49-F238E27FC236}">
                <a16:creationId xmlns="" xmlns:a16="http://schemas.microsoft.com/office/drawing/2014/main" id="{2BFF2475-F42B-4E8A-AE46-4C19AC05D645}"/>
              </a:ext>
            </a:extLst>
          </p:cNvPr>
          <p:cNvSpPr txBox="1">
            <a:spLocks/>
          </p:cNvSpPr>
          <p:nvPr/>
        </p:nvSpPr>
        <p:spPr bwMode="auto">
          <a:xfrm>
            <a:off x="3491880" y="670541"/>
            <a:ext cx="5177994" cy="20536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lnSpc>
                <a:spcPct val="150000"/>
              </a:lnSpc>
              <a:buFont typeface="+mj-lt"/>
              <a:buAutoNum type="arabicPeriod"/>
            </a:pP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寄存器和主存又被称为可执行</a:t>
            </a:r>
            <a:r>
              <a:rPr kumimoji="0" lang="zh-CN" altLang="en-US" sz="1600" b="1" kern="0"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存储器</a:t>
            </a: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endParaRPr kumimoji="0" lang="en-US" altLang="zh-CN"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计算机对存储于可执行存储器中的信息的访问机制不同于存储于辅存中的</a:t>
            </a:r>
            <a:r>
              <a:rPr kumimoji="0" lang="zh-CN" altLang="en-US" sz="1600" b="1" kern="0"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信息。</a:t>
            </a:r>
            <a:endParaRPr kumimoji="0" lang="en-US" altLang="zh-CN"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pPr marL="457200" indent="-457200">
              <a:lnSpc>
                <a:spcPct val="150000"/>
              </a:lnSpc>
              <a:buFont typeface="+mj-lt"/>
              <a:buAutoNum type="arabicPeriod"/>
            </a:pP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对辅存中信息的访问需通过</a:t>
            </a:r>
            <a:r>
              <a:rPr kumimoji="0" lang="en-US" altLang="zh-CN"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I/O</a:t>
            </a:r>
            <a:r>
              <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，涉及到中断、设备驱动、及物理设备运行</a:t>
            </a:r>
            <a:r>
              <a:rPr kumimoji="0" lang="zh-CN" altLang="en-US" sz="1600" b="1" kern="0"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等。</a:t>
            </a:r>
            <a:endParaRPr kumimoji="0" lang="zh-CN" altLang="en-US" sz="1600" b="1" kern="0"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7"/>
          <a:stretch>
            <a:fillRect/>
          </a:stretch>
        </p:blipFill>
        <p:spPr>
          <a:xfrm>
            <a:off x="5169506" y="2525395"/>
            <a:ext cx="1822741" cy="1286190"/>
          </a:xfrm>
          <a:prstGeom prst="rect">
            <a:avLst/>
          </a:prstGeom>
        </p:spPr>
      </p:pic>
      <p:pic>
        <p:nvPicPr>
          <p:cNvPr id="4" name="图片 3"/>
          <p:cNvPicPr>
            <a:picLocks noChangeAspect="1"/>
          </p:cNvPicPr>
          <p:nvPr/>
        </p:nvPicPr>
        <p:blipFill>
          <a:blip r:embed="rId8"/>
          <a:stretch>
            <a:fillRect/>
          </a:stretch>
        </p:blipFill>
        <p:spPr>
          <a:xfrm>
            <a:off x="5160977" y="3775363"/>
            <a:ext cx="2093192" cy="1263371"/>
          </a:xfrm>
          <a:prstGeom prst="rect">
            <a:avLst/>
          </a:prstGeom>
        </p:spPr>
      </p:pic>
      <p:pic>
        <p:nvPicPr>
          <p:cNvPr id="6" name="图片 5"/>
          <p:cNvPicPr>
            <a:picLocks noChangeAspect="1"/>
          </p:cNvPicPr>
          <p:nvPr/>
        </p:nvPicPr>
        <p:blipFill>
          <a:blip r:embed="rId9">
            <a:extLst>
              <a:ext uri="{BEBA8EAE-BF5A-486C-A8C5-ECC9F3942E4B}">
                <a14:imgProps xmlns:a14="http://schemas.microsoft.com/office/drawing/2010/main">
                  <a14:imgLayer r:embed="rId10">
                    <a14:imgEffect>
                      <a14:backgroundRemoval t="0" b="98955" l="11856" r="88402"/>
                    </a14:imgEffect>
                  </a14:imgLayer>
                </a14:imgProps>
              </a:ext>
            </a:extLst>
          </a:blip>
          <a:stretch>
            <a:fillRect/>
          </a:stretch>
        </p:blipFill>
        <p:spPr>
          <a:xfrm>
            <a:off x="5601773" y="4809531"/>
            <a:ext cx="1652396" cy="1222262"/>
          </a:xfrm>
          <a:prstGeom prst="rect">
            <a:avLst/>
          </a:prstGeom>
        </p:spPr>
      </p:pic>
      <p:cxnSp>
        <p:nvCxnSpPr>
          <p:cNvPr id="18" name="直接连接符 17"/>
          <p:cNvCxnSpPr/>
          <p:nvPr/>
        </p:nvCxnSpPr>
        <p:spPr>
          <a:xfrm>
            <a:off x="4211960" y="4869160"/>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04612" y="3811585"/>
            <a:ext cx="5115860" cy="324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P spid="10"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780727"/>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aphicFrame>
        <p:nvGraphicFramePr>
          <p:cNvPr id="5" name="Object 2">
            <a:extLst>
              <a:ext uri="{FF2B5EF4-FFF2-40B4-BE49-F238E27FC236}">
                <a16:creationId xmlns="" xmlns:a16="http://schemas.microsoft.com/office/drawing/2014/main" id="{E5E712E6-DF58-4ECD-A875-3CD1ADE2C56B}"/>
              </a:ext>
            </a:extLst>
          </p:cNvPr>
          <p:cNvGraphicFramePr>
            <a:graphicFrameLocks noChangeAspect="1"/>
          </p:cNvGraphicFramePr>
          <p:nvPr>
            <p:extLst>
              <p:ext uri="{D42A27DB-BD31-4B8C-83A1-F6EECF244321}">
                <p14:modId xmlns:p14="http://schemas.microsoft.com/office/powerpoint/2010/main" val="3255435153"/>
              </p:ext>
            </p:extLst>
          </p:nvPr>
        </p:nvGraphicFramePr>
        <p:xfrm>
          <a:off x="683568" y="1124744"/>
          <a:ext cx="4392157" cy="5216623"/>
        </p:xfrm>
        <a:graphic>
          <a:graphicData uri="http://schemas.openxmlformats.org/presentationml/2006/ole">
            <mc:AlternateContent xmlns:mc="http://schemas.openxmlformats.org/markup-compatibility/2006">
              <mc:Choice xmlns:v="urn:schemas-microsoft-com:vml" Requires="v">
                <p:oleObj spid="_x0000_s20520" name="Visio" r:id="rId3" imgW="6979676" imgH="8293486" progId="">
                  <p:embed/>
                </p:oleObj>
              </mc:Choice>
              <mc:Fallback>
                <p:oleObj name="Visio" r:id="rId3" imgW="6979676" imgH="8293486" progId="">
                  <p:embed/>
                  <p:pic>
                    <p:nvPicPr>
                      <p:cNvPr id="163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124744"/>
                        <a:ext cx="4392157" cy="5216623"/>
                      </a:xfrm>
                      <a:prstGeom prst="rect">
                        <a:avLst/>
                      </a:prstGeom>
                      <a:noFill/>
                      <a:ln>
                        <a:noFill/>
                      </a:ln>
                      <a:effectLst/>
                    </p:spPr>
                  </p:pic>
                </p:oleObj>
              </mc:Fallback>
            </mc:AlternateContent>
          </a:graphicData>
        </a:graphic>
      </p:graphicFrame>
      <p:sp>
        <p:nvSpPr>
          <p:cNvPr id="7" name="矩形 6">
            <a:extLst>
              <a:ext uri="{FF2B5EF4-FFF2-40B4-BE49-F238E27FC236}">
                <a16:creationId xmlns="" xmlns:a16="http://schemas.microsoft.com/office/drawing/2014/main" id="{179D5BF4-7AF6-493E-8F32-77A74602ED2D}"/>
              </a:ext>
            </a:extLst>
          </p:cNvPr>
          <p:cNvSpPr/>
          <p:nvPr/>
        </p:nvSpPr>
        <p:spPr>
          <a:xfrm>
            <a:off x="11759" y="29489"/>
            <a:ext cx="8499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多道程序环境下的对换</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(Swapping)</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 </a:t>
            </a:r>
          </a:p>
        </p:txBody>
      </p:sp>
      <p:pic>
        <p:nvPicPr>
          <p:cNvPr id="2" name="图片 1"/>
          <p:cNvPicPr>
            <a:picLocks noChangeAspect="1"/>
          </p:cNvPicPr>
          <p:nvPr/>
        </p:nvPicPr>
        <p:blipFill>
          <a:blip r:embed="rId5"/>
          <a:stretch>
            <a:fillRect/>
          </a:stretch>
        </p:blipFill>
        <p:spPr>
          <a:xfrm>
            <a:off x="5826824" y="908720"/>
            <a:ext cx="2947417" cy="2304256"/>
          </a:xfrm>
          <a:prstGeom prst="rect">
            <a:avLst/>
          </a:prstGeom>
        </p:spPr>
      </p:pic>
      <p:pic>
        <p:nvPicPr>
          <p:cNvPr id="3" name="图片 2"/>
          <p:cNvPicPr>
            <a:picLocks noChangeAspect="1"/>
          </p:cNvPicPr>
          <p:nvPr/>
        </p:nvPicPr>
        <p:blipFill>
          <a:blip r:embed="rId6"/>
          <a:stretch>
            <a:fillRect/>
          </a:stretch>
        </p:blipFill>
        <p:spPr>
          <a:xfrm>
            <a:off x="5805977" y="3292812"/>
            <a:ext cx="2968264" cy="3067050"/>
          </a:xfrm>
          <a:prstGeom prst="rect">
            <a:avLst/>
          </a:prstGeom>
        </p:spPr>
      </p:pic>
    </p:spTree>
    <p:extLst>
      <p:ext uri="{BB962C8B-B14F-4D97-AF65-F5344CB8AC3E}">
        <p14:creationId xmlns:p14="http://schemas.microsoft.com/office/powerpoint/2010/main" val="25565252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r>
              <a:rPr kumimoji="0" lang="en-US" altLang="zh-CN"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(Swapping) </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 xmlns:a16="http://schemas.microsoft.com/office/drawing/2014/main" id="{B65C14F4-F5DA-4A3A-913D-287F78E525C1}"/>
              </a:ext>
            </a:extLst>
          </p:cNvPr>
          <p:cNvSpPr txBox="1">
            <a:spLocks noChangeArrowheads="1"/>
          </p:cNvSpPr>
          <p:nvPr/>
        </p:nvSpPr>
        <p:spPr bwMode="auto">
          <a:xfrm>
            <a:off x="348607" y="1412776"/>
            <a:ext cx="8458546" cy="4431983"/>
          </a:xfrm>
          <a:prstGeom prst="rect">
            <a:avLst/>
          </a:prstGeom>
          <a:noFill/>
          <a:ln w="9525">
            <a:noFill/>
            <a:miter lim="800000"/>
            <a:headEnd/>
            <a:tailEnd/>
          </a:ln>
        </p:spPr>
        <p:txBody>
          <a:bodyPr wrap="square">
            <a:spAutoFit/>
          </a:bodyPr>
          <a:lstStyle/>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进程暂时不能执行的可能原因：处于阻塞状态或低优先级（确保高优先级程序执行）</a:t>
            </a:r>
          </a:p>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以整个进程为单位，称之为</a:t>
            </a:r>
            <a:r>
              <a:rPr lang="zh-CN" altLang="en-US" b="1" dirty="0">
                <a:solidFill>
                  <a:srgbClr val="FF0000"/>
                </a:solidFill>
                <a:latin typeface="仿宋" panose="02010609060101010101" pitchFamily="49" charset="-122"/>
                <a:ea typeface="仿宋" panose="02010609060101010101" pitchFamily="49" charset="-122"/>
              </a:rPr>
              <a:t>“整体对换”</a:t>
            </a:r>
            <a:r>
              <a:rPr lang="zh-CN" altLang="en-US" b="1" dirty="0">
                <a:solidFill>
                  <a:schemeClr val="tx1"/>
                </a:solidFill>
                <a:latin typeface="仿宋" panose="02010609060101010101" pitchFamily="49" charset="-122"/>
                <a:ea typeface="仿宋" panose="02010609060101010101" pitchFamily="49" charset="-122"/>
              </a:rPr>
              <a:t>或</a:t>
            </a:r>
            <a:r>
              <a:rPr lang="zh-CN" altLang="en-US" b="1" dirty="0">
                <a:solidFill>
                  <a:srgbClr val="FF0000"/>
                </a:solidFill>
                <a:latin typeface="仿宋" panose="02010609060101010101" pitchFamily="49" charset="-122"/>
                <a:ea typeface="仿宋" panose="02010609060101010101" pitchFamily="49" charset="-122"/>
              </a:rPr>
              <a:t>“进程对换”</a:t>
            </a:r>
            <a:r>
              <a:rPr lang="zh-CN" altLang="en-US" b="1" dirty="0">
                <a:solidFill>
                  <a:schemeClr val="tx1"/>
                </a:solidFill>
                <a:latin typeface="仿宋" panose="02010609060101010101" pitchFamily="49" charset="-122"/>
                <a:ea typeface="仿宋" panose="02010609060101010101" pitchFamily="49" charset="-122"/>
              </a:rPr>
              <a:t>；（中级调度）</a:t>
            </a:r>
            <a:endParaRPr lang="en-US" altLang="zh-CN" b="1" dirty="0">
              <a:solidFill>
                <a:schemeClr val="tx1"/>
              </a:solidFill>
              <a:latin typeface="仿宋" panose="02010609060101010101" pitchFamily="49" charset="-122"/>
              <a:ea typeface="仿宋" panose="02010609060101010101" pitchFamily="49" charset="-122"/>
            </a:endParaRPr>
          </a:p>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以“页”或“段”为单位的，则属于</a:t>
            </a:r>
            <a:r>
              <a:rPr lang="zh-CN" altLang="en-US" b="1" dirty="0">
                <a:solidFill>
                  <a:srgbClr val="FF0000"/>
                </a:solidFill>
                <a:latin typeface="仿宋" panose="02010609060101010101" pitchFamily="49" charset="-122"/>
                <a:ea typeface="仿宋" panose="02010609060101010101" pitchFamily="49" charset="-122"/>
              </a:rPr>
              <a:t>“部分对换”</a:t>
            </a:r>
            <a:r>
              <a:rPr lang="zh-CN" altLang="en-US" b="1" dirty="0">
                <a:solidFill>
                  <a:schemeClr val="tx1"/>
                </a:solidFill>
                <a:latin typeface="仿宋" panose="02010609060101010101" pitchFamily="49" charset="-122"/>
                <a:ea typeface="仿宋" panose="02010609060101010101" pitchFamily="49" charset="-122"/>
              </a:rPr>
              <a:t>，主要用于实现</a:t>
            </a:r>
            <a:r>
              <a:rPr lang="zh-CN" altLang="en-US" b="1" dirty="0">
                <a:solidFill>
                  <a:srgbClr val="FF0000"/>
                </a:solidFill>
                <a:latin typeface="仿宋" panose="02010609060101010101" pitchFamily="49" charset="-122"/>
                <a:ea typeface="仿宋" panose="02010609060101010101" pitchFamily="49" charset="-122"/>
              </a:rPr>
              <a:t>请求分页或分段式存储管理</a:t>
            </a:r>
          </a:p>
          <a:p>
            <a:pPr marL="457200" indent="-457200" algn="l">
              <a:lnSpc>
                <a:spcPct val="150000"/>
              </a:lnSpc>
              <a:buFont typeface="+mj-lt"/>
              <a:buAutoNum type="arabicPeriod"/>
            </a:pPr>
            <a:r>
              <a:rPr lang="zh-CN" altLang="en-US" b="1" dirty="0">
                <a:solidFill>
                  <a:schemeClr val="tx1"/>
                </a:solidFill>
                <a:latin typeface="仿宋" panose="02010609060101010101" pitchFamily="49" charset="-122"/>
                <a:ea typeface="仿宋" panose="02010609060101010101" pitchFamily="49" charset="-122"/>
              </a:rPr>
              <a:t> 目标：解决小主存分区大作业的矛盾</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rgbClr val="FF0000"/>
                </a:solidFill>
                <a:latin typeface="仿宋" panose="02010609060101010101" pitchFamily="49" charset="-122"/>
                <a:ea typeface="仿宋" panose="02010609060101010101" pitchFamily="49" charset="-122"/>
              </a:rPr>
              <a:t>利用辅存</a:t>
            </a:r>
          </a:p>
          <a:p>
            <a:pPr marL="457200" indent="-457200" algn="l">
              <a:lnSpc>
                <a:spcPct val="150000"/>
              </a:lnSpc>
              <a:buFont typeface="+mj-lt"/>
              <a:buAutoNum type="arabicPeriod"/>
            </a:pPr>
            <a:endParaRPr lang="en-US" altLang="zh-CN" sz="2000"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617732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进程对换</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3">
            <a:extLst>
              <a:ext uri="{FF2B5EF4-FFF2-40B4-BE49-F238E27FC236}">
                <a16:creationId xmlns="" xmlns:a16="http://schemas.microsoft.com/office/drawing/2014/main" id="{3960B503-B8B2-4115-B5C8-AFDCB821CB3D}"/>
              </a:ext>
            </a:extLst>
          </p:cNvPr>
          <p:cNvSpPr txBox="1">
            <a:spLocks noChangeArrowheads="1"/>
          </p:cNvSpPr>
          <p:nvPr/>
        </p:nvSpPr>
        <p:spPr bwMode="auto">
          <a:xfrm>
            <a:off x="203648" y="1268760"/>
            <a:ext cx="8748464"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常用于</a:t>
            </a:r>
            <a:r>
              <a:rPr kumimoji="0" lang="zh-CN" altLang="en-US" sz="2000" b="1" kern="0" dirty="0">
                <a:solidFill>
                  <a:srgbClr val="FF0000"/>
                </a:solidFill>
                <a:latin typeface="仿宋" panose="02010609060101010101" pitchFamily="49" charset="-122"/>
                <a:ea typeface="仿宋" panose="02010609060101010101" pitchFamily="49" charset="-122"/>
              </a:rPr>
              <a:t>多道程序系统</a:t>
            </a:r>
            <a:r>
              <a:rPr kumimoji="0" lang="zh-CN" altLang="en-US" sz="2000" b="1" kern="0" dirty="0">
                <a:latin typeface="仿宋" panose="02010609060101010101" pitchFamily="49" charset="-122"/>
                <a:ea typeface="仿宋" panose="02010609060101010101" pitchFamily="49" charset="-122"/>
              </a:rPr>
              <a:t>或</a:t>
            </a:r>
            <a:r>
              <a:rPr kumimoji="0" lang="zh-CN" altLang="en-US" sz="2000" b="1" kern="0" dirty="0">
                <a:solidFill>
                  <a:srgbClr val="FF0000"/>
                </a:solidFill>
                <a:latin typeface="仿宋" panose="02010609060101010101" pitchFamily="49" charset="-122"/>
                <a:ea typeface="仿宋" panose="02010609060101010101" pitchFamily="49" charset="-122"/>
              </a:rPr>
              <a:t>小型分时系统</a:t>
            </a:r>
            <a:r>
              <a:rPr kumimoji="0" lang="zh-CN" altLang="en-US" sz="2000" b="1" kern="0" dirty="0">
                <a:latin typeface="仿宋" panose="02010609060101010101" pitchFamily="49" charset="-122"/>
                <a:ea typeface="仿宋" panose="02010609060101010101" pitchFamily="49" charset="-122"/>
              </a:rPr>
              <a:t>中，与</a:t>
            </a:r>
            <a:r>
              <a:rPr kumimoji="0" lang="zh-CN" altLang="en-US" sz="2000" b="1" kern="0" dirty="0">
                <a:solidFill>
                  <a:srgbClr val="FF0000"/>
                </a:solidFill>
                <a:latin typeface="仿宋" panose="02010609060101010101" pitchFamily="49" charset="-122"/>
                <a:ea typeface="仿宋" panose="02010609060101010101" pitchFamily="49" charset="-122"/>
              </a:rPr>
              <a:t>分区存储管理</a:t>
            </a:r>
            <a:r>
              <a:rPr kumimoji="0" lang="zh-CN" altLang="en-US" sz="2000" b="1" kern="0" dirty="0">
                <a:latin typeface="仿宋" panose="02010609060101010101" pitchFamily="49" charset="-122"/>
                <a:ea typeface="仿宋" panose="02010609060101010101" pitchFamily="49" charset="-122"/>
              </a:rPr>
              <a:t>配合</a:t>
            </a:r>
            <a:r>
              <a:rPr kumimoji="0" lang="zh-CN" altLang="en-US" sz="2000" b="1" kern="0" dirty="0" smtClean="0">
                <a:latin typeface="仿宋" panose="02010609060101010101" pitchFamily="49" charset="-122"/>
                <a:ea typeface="仿宋" panose="02010609060101010101" pitchFamily="49" charset="-122"/>
              </a:rPr>
              <a:t>使用；</a:t>
            </a:r>
            <a:endParaRPr kumimoji="0" lang="zh-CN" altLang="en-US" sz="20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原理：暂停执行内存中的进程，将整个进程的地址空间保存到</a:t>
            </a:r>
            <a:r>
              <a:rPr kumimoji="0" lang="zh-CN" altLang="en-US" sz="2000" b="1" kern="0" dirty="0">
                <a:solidFill>
                  <a:srgbClr val="FF0000"/>
                </a:solidFill>
                <a:latin typeface="仿宋" panose="02010609060101010101" pitchFamily="49" charset="-122"/>
                <a:ea typeface="仿宋" panose="02010609060101010101" pitchFamily="49" charset="-122"/>
              </a:rPr>
              <a:t>外存的交换区中</a:t>
            </a:r>
            <a:r>
              <a:rPr kumimoji="0" lang="zh-CN" altLang="en-US" sz="2000" b="1" kern="0" dirty="0">
                <a:latin typeface="仿宋" panose="02010609060101010101" pitchFamily="49" charset="-122"/>
                <a:ea typeface="仿宋" panose="02010609060101010101" pitchFamily="49" charset="-122"/>
              </a:rPr>
              <a:t>（换出</a:t>
            </a:r>
            <a:r>
              <a:rPr kumimoji="0" lang="en-US" altLang="zh-CN" sz="2000" b="1" kern="0" dirty="0">
                <a:latin typeface="仿宋" panose="02010609060101010101" pitchFamily="49" charset="-122"/>
                <a:ea typeface="仿宋" panose="02010609060101010101" pitchFamily="49" charset="-122"/>
              </a:rPr>
              <a:t>swap out</a:t>
            </a:r>
            <a:r>
              <a:rPr kumimoji="0" lang="zh-CN" altLang="en-US" sz="2000" b="1" kern="0" dirty="0">
                <a:latin typeface="仿宋" panose="02010609060101010101" pitchFamily="49" charset="-122"/>
                <a:ea typeface="仿宋" panose="02010609060101010101" pitchFamily="49" charset="-122"/>
              </a:rPr>
              <a:t>），而将外存中由阻塞变为就绪的进程的地址空间读入到内存中，并将该进程送到</a:t>
            </a:r>
            <a:r>
              <a:rPr kumimoji="0" lang="zh-CN" altLang="en-US" sz="2000" b="1" kern="0" dirty="0">
                <a:solidFill>
                  <a:srgbClr val="FF0000"/>
                </a:solidFill>
                <a:latin typeface="仿宋" panose="02010609060101010101" pitchFamily="49" charset="-122"/>
                <a:ea typeface="仿宋" panose="02010609060101010101" pitchFamily="49" charset="-122"/>
              </a:rPr>
              <a:t>就绪队列</a:t>
            </a:r>
            <a:r>
              <a:rPr kumimoji="0" lang="zh-CN" altLang="en-US" sz="2000" b="1" kern="0" dirty="0">
                <a:latin typeface="仿宋" panose="02010609060101010101" pitchFamily="49" charset="-122"/>
                <a:ea typeface="仿宋" panose="02010609060101010101" pitchFamily="49" charset="-122"/>
              </a:rPr>
              <a:t>（换入</a:t>
            </a:r>
            <a:r>
              <a:rPr kumimoji="0" lang="en-US" altLang="zh-CN" sz="2000" b="1" kern="0" dirty="0">
                <a:latin typeface="仿宋" panose="02010609060101010101" pitchFamily="49" charset="-122"/>
                <a:ea typeface="仿宋" panose="02010609060101010101" pitchFamily="49" charset="-122"/>
              </a:rPr>
              <a:t>swap in</a:t>
            </a:r>
            <a:r>
              <a:rPr kumimoji="0" lang="zh-CN" altLang="en-US" sz="2000" b="1" kern="0" dirty="0" smtClean="0">
                <a:latin typeface="仿宋" panose="02010609060101010101" pitchFamily="49" charset="-122"/>
                <a:ea typeface="仿宋" panose="02010609060101010101" pitchFamily="49" charset="-122"/>
              </a:rPr>
              <a:t>）；</a:t>
            </a:r>
            <a:endParaRPr kumimoji="0" lang="zh-CN" altLang="en-US" sz="20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优点：增加并发运行的程序数目，并且给用户提供较快的响应时间；换入和换出由操作系统完成，对用户完全</a:t>
            </a:r>
            <a:r>
              <a:rPr kumimoji="0" lang="zh-CN" altLang="en-US" sz="2000" b="1" kern="0" dirty="0" smtClean="0">
                <a:latin typeface="仿宋" panose="02010609060101010101" pitchFamily="49" charset="-122"/>
                <a:ea typeface="仿宋" panose="02010609060101010101" pitchFamily="49" charset="-122"/>
              </a:rPr>
              <a:t>透明；</a:t>
            </a:r>
            <a:endParaRPr kumimoji="0" lang="zh-CN" altLang="en-US" sz="20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缺点：对换入和换出的控制增加处理机开销；程序整个地址空间都进行传送，没有考虑执行过程中</a:t>
            </a:r>
            <a:r>
              <a:rPr kumimoji="0" lang="zh-CN" altLang="en-US" sz="2000" b="1" kern="0" dirty="0">
                <a:solidFill>
                  <a:srgbClr val="FF0000"/>
                </a:solidFill>
                <a:latin typeface="仿宋" panose="02010609060101010101" pitchFamily="49" charset="-122"/>
                <a:ea typeface="仿宋" panose="02010609060101010101" pitchFamily="49" charset="-122"/>
              </a:rPr>
              <a:t>地址访问的</a:t>
            </a:r>
            <a:r>
              <a:rPr kumimoji="0" lang="zh-CN" altLang="en-US" sz="2000" b="1" kern="0" dirty="0" smtClean="0">
                <a:solidFill>
                  <a:srgbClr val="FF0000"/>
                </a:solidFill>
                <a:latin typeface="仿宋" panose="02010609060101010101" pitchFamily="49" charset="-122"/>
                <a:ea typeface="仿宋" panose="02010609060101010101" pitchFamily="49" charset="-122"/>
              </a:rPr>
              <a:t>统计特性。</a:t>
            </a:r>
            <a:endParaRPr kumimoji="0" lang="en-US" altLang="zh-CN" sz="2000" b="1" kern="0"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771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对换空间的</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管理目标</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5">
            <a:extLst>
              <a:ext uri="{FF2B5EF4-FFF2-40B4-BE49-F238E27FC236}">
                <a16:creationId xmlns="" xmlns:a16="http://schemas.microsoft.com/office/drawing/2014/main" id="{F4619B09-6949-4C76-93E7-2C91CD1BA560}"/>
              </a:ext>
            </a:extLst>
          </p:cNvPr>
          <p:cNvSpPr txBox="1">
            <a:spLocks noChangeArrowheads="1"/>
          </p:cNvSpPr>
          <p:nvPr/>
        </p:nvSpPr>
        <p:spPr bwMode="auto">
          <a:xfrm>
            <a:off x="251520" y="1412776"/>
            <a:ext cx="8568952" cy="42945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对换空间：在具有对换功能的</a:t>
            </a:r>
            <a:r>
              <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rPr>
              <a:t>OS</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中，通常都在</a:t>
            </a:r>
            <a:r>
              <a:rPr kumimoji="0" lang="zh-CN" altLang="en-US" sz="2000" b="1" kern="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外存上设置了对换区</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。如</a:t>
            </a:r>
            <a:r>
              <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rPr>
              <a:t>UNIX</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中的</a:t>
            </a:r>
            <a:r>
              <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rPr>
              <a:t>SWAP</a:t>
            </a: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分区。磁盘空间分为文件区和对换</a:t>
            </a:r>
            <a:r>
              <a:rPr kumimoji="0" lang="zh-CN" altLang="en-US" sz="2000" b="1" kern="0" dirty="0" smtClean="0">
                <a:latin typeface="Times New Roman" panose="02020603050405020304" pitchFamily="18" charset="0"/>
                <a:ea typeface="仿宋" panose="02010609060101010101" pitchFamily="49" charset="-122"/>
                <a:cs typeface="Times New Roman" panose="02020603050405020304" pitchFamily="18" charset="0"/>
              </a:rPr>
              <a:t>区；</a:t>
            </a:r>
            <a:endPar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文件区用来存放文件，访问频率较低。目标首先是提高存储空间利用率，其次是提高访问速度。因此多采用离散分配</a:t>
            </a:r>
            <a:r>
              <a:rPr kumimoji="0" lang="zh-CN" altLang="en-US" sz="2000" b="1" kern="0" dirty="0" smtClean="0">
                <a:latin typeface="Times New Roman" panose="02020603050405020304" pitchFamily="18" charset="0"/>
                <a:ea typeface="仿宋" panose="02010609060101010101" pitchFamily="49" charset="-122"/>
                <a:cs typeface="Times New Roman" panose="02020603050405020304" pitchFamily="18" charset="0"/>
              </a:rPr>
              <a:t>方式；</a:t>
            </a:r>
            <a:endPar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r>
              <a:rPr kumimoji="0" lang="zh-CN" altLang="en-US" sz="2000" b="1" kern="0" dirty="0">
                <a:latin typeface="Times New Roman" panose="02020603050405020304" pitchFamily="18" charset="0"/>
                <a:ea typeface="仿宋" panose="02010609060101010101" pitchFamily="49" charset="-122"/>
                <a:cs typeface="Times New Roman" panose="02020603050405020304" pitchFamily="18" charset="0"/>
              </a:rPr>
              <a:t>对换空间较小，存放换出进程。由于对换频率较高，对换空间管理目标首先是提高换入换出速度，其次是提高存储空间利用率。故采用</a:t>
            </a:r>
            <a:r>
              <a:rPr kumimoji="0" lang="zh-CN" altLang="en-US" sz="2000" b="1" kern="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连续分配方式，较少考虑外存中的碎片</a:t>
            </a:r>
            <a:r>
              <a:rPr kumimoji="0" lang="zh-CN" altLang="en-US" sz="2000" b="1" kern="0" dirty="0" smtClean="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问题。</a:t>
            </a:r>
            <a:endParaRPr kumimoji="0" lang="en-US" altLang="zh-CN" sz="2000" b="1"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endParaRPr kumimoji="0" lang="zh-CN" altLang="en-US" sz="2000"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endParaRPr kumimoji="0" lang="zh-CN" altLang="en-US" sz="2000" kern="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eaLnBrk="1" hangingPunct="1">
              <a:lnSpc>
                <a:spcPct val="150000"/>
              </a:lnSpc>
              <a:buFont typeface="+mj-lt"/>
              <a:buAutoNum type="arabicPeriod"/>
            </a:pPr>
            <a:endParaRPr kumimoji="0" lang="en-US" altLang="zh-CN" sz="2000" kern="0"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466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对换空间的</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管理的数据结构</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5">
            <a:extLst>
              <a:ext uri="{FF2B5EF4-FFF2-40B4-BE49-F238E27FC236}">
                <a16:creationId xmlns="" xmlns:a16="http://schemas.microsoft.com/office/drawing/2014/main" id="{A1BCFBE3-D9CB-440A-ABA6-6FE7595F12F0}"/>
              </a:ext>
            </a:extLst>
          </p:cNvPr>
          <p:cNvSpPr txBox="1">
            <a:spLocks noChangeArrowheads="1"/>
          </p:cNvSpPr>
          <p:nvPr/>
        </p:nvSpPr>
        <p:spPr bwMode="auto">
          <a:xfrm>
            <a:off x="463080" y="1772816"/>
            <a:ext cx="8229600" cy="37944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zh-CN" altLang="en-US" sz="2000" b="1" kern="0" dirty="0">
                <a:latin typeface="仿宋" panose="02010609060101010101" pitchFamily="49" charset="-122"/>
                <a:ea typeface="仿宋" panose="02010609060101010101" pitchFamily="49" charset="-122"/>
              </a:rPr>
              <a:t>对换空间管理中使用的</a:t>
            </a:r>
            <a:r>
              <a:rPr kumimoji="0" lang="zh-CN" altLang="en-US" sz="2000" b="1" kern="0" dirty="0">
                <a:solidFill>
                  <a:srgbClr val="FF0000"/>
                </a:solidFill>
                <a:latin typeface="仿宋" panose="02010609060101010101" pitchFamily="49" charset="-122"/>
                <a:ea typeface="仿宋" panose="02010609060101010101" pitchFamily="49" charset="-122"/>
              </a:rPr>
              <a:t>数据结构和算法类似于动态分区管理</a:t>
            </a:r>
            <a:r>
              <a:rPr kumimoji="0" lang="zh-CN" altLang="en-US" sz="2000" b="1" kern="0" dirty="0">
                <a:latin typeface="仿宋" panose="02010609060101010101" pitchFamily="49" charset="-122"/>
                <a:ea typeface="仿宋" panose="02010609060101010101" pitchFamily="49" charset="-122"/>
              </a:rPr>
              <a:t>：</a:t>
            </a:r>
          </a:p>
          <a:p>
            <a:pPr marL="914400" lvl="1" indent="-457200" eaLnBrk="1" hangingPunct="1">
              <a:lnSpc>
                <a:spcPct val="150000"/>
              </a:lnSpc>
              <a:buFont typeface="+mj-ea"/>
              <a:buAutoNum type="circleNumDbPlain"/>
            </a:pPr>
            <a:r>
              <a:rPr kumimoji="0" lang="zh-CN" altLang="en-US" sz="2000" b="1" kern="0" dirty="0">
                <a:latin typeface="仿宋" panose="02010609060101010101" pitchFamily="49" charset="-122"/>
                <a:ea typeface="仿宋" panose="02010609060101010101" pitchFamily="49" charset="-122"/>
              </a:rPr>
              <a:t>数据结构：空闲分区表或空闲分区链</a:t>
            </a:r>
          </a:p>
          <a:p>
            <a:pPr marL="914400" lvl="1" indent="-457200" eaLnBrk="1" hangingPunct="1">
              <a:lnSpc>
                <a:spcPct val="150000"/>
              </a:lnSpc>
              <a:buFont typeface="+mj-ea"/>
              <a:buAutoNum type="circleNumDbPlain"/>
            </a:pPr>
            <a:r>
              <a:rPr kumimoji="0" lang="zh-CN" altLang="en-US" sz="2000" b="1" kern="0" dirty="0">
                <a:latin typeface="仿宋" panose="02010609060101010101" pitchFamily="49" charset="-122"/>
                <a:ea typeface="仿宋" panose="02010609060101010101" pitchFamily="49" charset="-122"/>
              </a:rPr>
              <a:t>分配：进行连续分配，可采用首次适应算法、循环首次适应算法、最佳适应算法和最坏适应算法</a:t>
            </a:r>
          </a:p>
          <a:p>
            <a:pPr marL="914400" lvl="1" indent="-457200" eaLnBrk="1" hangingPunct="1">
              <a:lnSpc>
                <a:spcPct val="150000"/>
              </a:lnSpc>
              <a:buFont typeface="+mj-ea"/>
              <a:buAutoNum type="circleNumDbPlain"/>
            </a:pPr>
            <a:r>
              <a:rPr kumimoji="0" lang="zh-CN" altLang="en-US" sz="2000" b="1" kern="0" dirty="0">
                <a:latin typeface="仿宋" panose="02010609060101010101" pitchFamily="49" charset="-122"/>
                <a:ea typeface="仿宋" panose="02010609060101010101" pitchFamily="49" charset="-122"/>
              </a:rPr>
              <a:t>回收：根据邻接的不同方式，也具有四种不同的回收方式</a:t>
            </a:r>
          </a:p>
          <a:p>
            <a:pPr marL="457200" indent="-457200" eaLnBrk="1" hangingPunct="1">
              <a:lnSpc>
                <a:spcPct val="150000"/>
              </a:lnSpc>
              <a:buFont typeface="+mj-lt"/>
              <a:buAutoNum type="arabicPeriod"/>
            </a:pPr>
            <a:endParaRPr kumimoji="0" lang="zh-CN" altLang="en-US" sz="2000"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endParaRPr kumimoji="0" lang="en-US" altLang="zh-CN" sz="20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1345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Text Box 3">
            <a:extLst>
              <a:ext uri="{FF2B5EF4-FFF2-40B4-BE49-F238E27FC236}">
                <a16:creationId xmlns="" xmlns:a16="http://schemas.microsoft.com/office/drawing/2014/main" id="{0DDE008C-432C-4EB7-854E-30A73702A71A}"/>
              </a:ext>
            </a:extLst>
          </p:cNvPr>
          <p:cNvSpPr txBox="1">
            <a:spLocks noChangeArrowheads="1"/>
          </p:cNvSpPr>
          <p:nvPr/>
        </p:nvSpPr>
        <p:spPr bwMode="auto">
          <a:xfrm>
            <a:off x="467544" y="2204864"/>
            <a:ext cx="8001000" cy="1754326"/>
          </a:xfrm>
          <a:prstGeom prst="rect">
            <a:avLst/>
          </a:prstGeom>
          <a:noFill/>
          <a:ln w="9525">
            <a:noFill/>
            <a:miter lim="800000"/>
            <a:headEnd/>
            <a:tailEnd/>
          </a:ln>
        </p:spPr>
        <p:txBody>
          <a:bodyPr>
            <a:spAutoFit/>
          </a:bodyPr>
          <a:lstStyle/>
          <a:p>
            <a:pPr algn="l">
              <a:lnSpc>
                <a:spcPct val="150000"/>
              </a:lnSpc>
            </a:pPr>
            <a:r>
              <a:rPr lang="zh-CN" altLang="en-US" b="1" dirty="0">
                <a:solidFill>
                  <a:schemeClr val="tx1"/>
                </a:solidFill>
                <a:latin typeface="仿宋" panose="02010609060101010101" pitchFamily="49" charset="-122"/>
                <a:ea typeface="仿宋" panose="02010609060101010101" pitchFamily="49" charset="-122"/>
              </a:rPr>
              <a:t>当系统内核因执行某些操作发现内存不足时，会调用</a:t>
            </a:r>
            <a:r>
              <a:rPr lang="zh-CN" altLang="en-US" b="1" dirty="0">
                <a:solidFill>
                  <a:srgbClr val="FF0000"/>
                </a:solidFill>
                <a:latin typeface="仿宋" panose="02010609060101010101" pitchFamily="49" charset="-122"/>
                <a:ea typeface="仿宋" panose="02010609060101010101" pitchFamily="49" charset="-122"/>
              </a:rPr>
              <a:t>对换程序</a:t>
            </a:r>
            <a:r>
              <a:rPr lang="zh-CN" altLang="en-US" b="1" dirty="0">
                <a:solidFill>
                  <a:schemeClr val="tx1"/>
                </a:solidFill>
                <a:latin typeface="仿宋" panose="02010609060101010101" pitchFamily="49" charset="-122"/>
                <a:ea typeface="仿宋" panose="02010609060101010101" pitchFamily="49" charset="-122"/>
              </a:rPr>
              <a:t>或者</a:t>
            </a:r>
            <a:r>
              <a:rPr lang="zh-CN" altLang="en-US" b="1" dirty="0">
                <a:solidFill>
                  <a:srgbClr val="FF0000"/>
                </a:solidFill>
                <a:latin typeface="仿宋" panose="02010609060101010101" pitchFamily="49" charset="-122"/>
                <a:ea typeface="仿宋" panose="02010609060101010101" pitchFamily="49" charset="-122"/>
              </a:rPr>
              <a:t>唤醒对换进程</a:t>
            </a:r>
            <a:r>
              <a:rPr lang="zh-CN" altLang="en-US" b="1" dirty="0">
                <a:solidFill>
                  <a:schemeClr val="tx1"/>
                </a:solidFill>
                <a:latin typeface="仿宋" panose="02010609060101010101" pitchFamily="49" charset="-122"/>
                <a:ea typeface="仿宋" panose="02010609060101010101" pitchFamily="49" charset="-122"/>
              </a:rPr>
              <a:t>，该进程的主要任务是实现进程的</a:t>
            </a:r>
            <a:r>
              <a:rPr lang="zh-CN" altLang="en-US" b="1" dirty="0">
                <a:solidFill>
                  <a:srgbClr val="FF0000"/>
                </a:solidFill>
                <a:latin typeface="仿宋" panose="02010609060101010101" pitchFamily="49" charset="-122"/>
                <a:ea typeface="仿宋" panose="02010609060101010101" pitchFamily="49" charset="-122"/>
              </a:rPr>
              <a:t>换入和换出       </a:t>
            </a:r>
          </a:p>
        </p:txBody>
      </p:sp>
    </p:spTree>
    <p:extLst>
      <p:ext uri="{BB962C8B-B14F-4D97-AF65-F5344CB8AC3E}">
        <p14:creationId xmlns:p14="http://schemas.microsoft.com/office/powerpoint/2010/main" val="4093021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的换</a:t>
            </a:r>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出</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Text Box 3">
            <a:extLst>
              <a:ext uri="{FF2B5EF4-FFF2-40B4-BE49-F238E27FC236}">
                <a16:creationId xmlns="" xmlns:a16="http://schemas.microsoft.com/office/drawing/2014/main" id="{F59E45F1-0411-402F-B8AB-64DBB9394FDF}"/>
              </a:ext>
            </a:extLst>
          </p:cNvPr>
          <p:cNvSpPr txBox="1">
            <a:spLocks noChangeArrowheads="1"/>
          </p:cNvSpPr>
          <p:nvPr/>
        </p:nvSpPr>
        <p:spPr bwMode="auto">
          <a:xfrm>
            <a:off x="395536" y="1296051"/>
            <a:ext cx="8001000" cy="4985980"/>
          </a:xfrm>
          <a:prstGeom prst="rect">
            <a:avLst/>
          </a:prstGeom>
          <a:noFill/>
          <a:ln w="9525">
            <a:noFill/>
            <a:miter lim="800000"/>
            <a:headEnd/>
            <a:tailEnd/>
          </a:ln>
        </p:spPr>
        <p:txBody>
          <a:bodyPr>
            <a:spAutoFit/>
          </a:bodyPr>
          <a:lstStyle/>
          <a:p>
            <a:pPr algn="l">
              <a:lnSpc>
                <a:spcPct val="150000"/>
              </a:lnSpc>
            </a:pPr>
            <a:r>
              <a:rPr lang="en-US" altLang="zh-CN" b="1" dirty="0">
                <a:solidFill>
                  <a:srgbClr val="6600FF"/>
                </a:solidFill>
                <a:latin typeface="仿宋" panose="02010609060101010101" pitchFamily="49" charset="-122"/>
                <a:ea typeface="仿宋" panose="02010609060101010101" pitchFamily="49" charset="-122"/>
              </a:rPr>
              <a:t>1</a:t>
            </a:r>
            <a:r>
              <a:rPr lang="zh-CN" altLang="en-US" b="1" dirty="0">
                <a:solidFill>
                  <a:srgbClr val="6600FF"/>
                </a:solidFill>
                <a:latin typeface="仿宋" panose="02010609060101010101" pitchFamily="49" charset="-122"/>
                <a:ea typeface="仿宋" panose="02010609060101010101" pitchFamily="49" charset="-122"/>
              </a:rPr>
              <a:t>、选出将要被换出的进程</a:t>
            </a:r>
          </a:p>
          <a:p>
            <a:pPr lvl="1" algn="l">
              <a:lnSpc>
                <a:spcPct val="150000"/>
              </a:lnSpc>
              <a:buFont typeface="Wingdings" pitchFamily="2" charset="2"/>
              <a:buChar char="l"/>
            </a:pPr>
            <a:r>
              <a:rPr lang="zh-CN" altLang="en-US" sz="2000" b="1" dirty="0">
                <a:solidFill>
                  <a:schemeClr val="tx1"/>
                </a:solidFill>
                <a:latin typeface="仿宋" panose="02010609060101010101" pitchFamily="49" charset="-122"/>
                <a:ea typeface="仿宋" panose="02010609060101010101" pitchFamily="49" charset="-122"/>
              </a:rPr>
              <a:t> 首先选择处于</a:t>
            </a:r>
            <a:r>
              <a:rPr lang="zh-CN" altLang="en-US" sz="2000" b="1" dirty="0">
                <a:solidFill>
                  <a:srgbClr val="FF0000"/>
                </a:solidFill>
                <a:latin typeface="仿宋" panose="02010609060101010101" pitchFamily="49" charset="-122"/>
                <a:ea typeface="仿宋" panose="02010609060101010101" pitchFamily="49" charset="-122"/>
              </a:rPr>
              <a:t>阻塞或睡眠状态</a:t>
            </a:r>
            <a:r>
              <a:rPr lang="zh-CN" altLang="en-US" sz="2000" b="1" dirty="0">
                <a:solidFill>
                  <a:schemeClr val="tx1"/>
                </a:solidFill>
                <a:latin typeface="仿宋" panose="02010609060101010101" pitchFamily="49" charset="-122"/>
                <a:ea typeface="仿宋" panose="02010609060101010101" pitchFamily="49" charset="-122"/>
              </a:rPr>
              <a:t>的进程，若上述进程有多个，则选择</a:t>
            </a:r>
            <a:r>
              <a:rPr lang="zh-CN" altLang="en-US" sz="2000" b="1" dirty="0">
                <a:solidFill>
                  <a:srgbClr val="FF0000"/>
                </a:solidFill>
                <a:latin typeface="仿宋" panose="02010609060101010101" pitchFamily="49" charset="-122"/>
                <a:ea typeface="仿宋" panose="02010609060101010101" pitchFamily="49" charset="-122"/>
              </a:rPr>
              <a:t>优先级最低</a:t>
            </a:r>
            <a:r>
              <a:rPr lang="zh-CN" altLang="en-US" sz="2000" b="1" dirty="0">
                <a:solidFill>
                  <a:schemeClr val="tx1"/>
                </a:solidFill>
                <a:latin typeface="仿宋" panose="02010609060101010101" pitchFamily="49" charset="-122"/>
                <a:ea typeface="仿宋" panose="02010609060101010101" pitchFamily="49" charset="-122"/>
              </a:rPr>
              <a:t>的（某些系统中，还可能与驻留时间有关）；如果无阻塞进程，内存却不满足要求，则需要选择</a:t>
            </a:r>
            <a:r>
              <a:rPr lang="zh-CN" altLang="en-US" sz="2000" b="1" dirty="0">
                <a:solidFill>
                  <a:srgbClr val="FF0000"/>
                </a:solidFill>
                <a:latin typeface="仿宋" panose="02010609060101010101" pitchFamily="49" charset="-122"/>
                <a:ea typeface="仿宋" panose="02010609060101010101" pitchFamily="49" charset="-122"/>
              </a:rPr>
              <a:t>优先级低</a:t>
            </a:r>
            <a:r>
              <a:rPr lang="zh-CN" altLang="en-US" sz="2000" b="1" dirty="0">
                <a:solidFill>
                  <a:schemeClr val="tx1"/>
                </a:solidFill>
                <a:latin typeface="仿宋" panose="02010609060101010101" pitchFamily="49" charset="-122"/>
                <a:ea typeface="仿宋" panose="02010609060101010101" pitchFamily="49" charset="-122"/>
              </a:rPr>
              <a:t>或</a:t>
            </a:r>
            <a:r>
              <a:rPr lang="zh-CN" altLang="en-US" sz="2000" b="1" dirty="0">
                <a:solidFill>
                  <a:srgbClr val="FF0000"/>
                </a:solidFill>
                <a:latin typeface="仿宋" panose="02010609060101010101" pitchFamily="49" charset="-122"/>
                <a:ea typeface="仿宋" panose="02010609060101010101" pitchFamily="49" charset="-122"/>
              </a:rPr>
              <a:t>驻留时间短</a:t>
            </a:r>
            <a:r>
              <a:rPr lang="zh-CN" altLang="en-US" sz="2000" b="1" dirty="0">
                <a:solidFill>
                  <a:schemeClr val="tx1"/>
                </a:solidFill>
                <a:latin typeface="仿宋" panose="02010609060101010101" pitchFamily="49" charset="-122"/>
                <a:ea typeface="仿宋" panose="02010609060101010101" pitchFamily="49" charset="-122"/>
              </a:rPr>
              <a:t>的就绪进程</a:t>
            </a:r>
          </a:p>
          <a:p>
            <a:pPr algn="l">
              <a:lnSpc>
                <a:spcPct val="150000"/>
              </a:lnSpc>
            </a:pPr>
            <a:r>
              <a:rPr lang="en-US" altLang="zh-CN" b="1" dirty="0">
                <a:solidFill>
                  <a:srgbClr val="6600FF"/>
                </a:solidFill>
                <a:latin typeface="仿宋" panose="02010609060101010101" pitchFamily="49" charset="-122"/>
                <a:ea typeface="仿宋" panose="02010609060101010101" pitchFamily="49" charset="-122"/>
              </a:rPr>
              <a:t>2</a:t>
            </a:r>
            <a:r>
              <a:rPr lang="zh-CN" altLang="en-US" b="1" dirty="0">
                <a:solidFill>
                  <a:srgbClr val="6600FF"/>
                </a:solidFill>
                <a:latin typeface="仿宋" panose="02010609060101010101" pitchFamily="49" charset="-122"/>
                <a:ea typeface="仿宋" panose="02010609060101010101" pitchFamily="49" charset="-122"/>
              </a:rPr>
              <a:t>、换出进程</a:t>
            </a:r>
          </a:p>
          <a:p>
            <a:pPr lvl="1" algn="l">
              <a:lnSpc>
                <a:spcPct val="150000"/>
              </a:lnSpc>
              <a:buFont typeface="Wingdings" pitchFamily="2" charset="2"/>
              <a:buChar char="l"/>
            </a:pPr>
            <a:r>
              <a:rPr lang="zh-CN" altLang="en-US" sz="2000" b="1" dirty="0">
                <a:solidFill>
                  <a:schemeClr val="tx1"/>
                </a:solidFill>
                <a:latin typeface="仿宋" panose="02010609060101010101" pitchFamily="49" charset="-122"/>
                <a:ea typeface="仿宋" panose="02010609060101010101" pitchFamily="49" charset="-122"/>
              </a:rPr>
              <a:t> 换出时，只换出</a:t>
            </a:r>
            <a:r>
              <a:rPr lang="zh-CN" altLang="en-US" sz="2000" b="1" dirty="0">
                <a:solidFill>
                  <a:srgbClr val="FF0000"/>
                </a:solidFill>
                <a:latin typeface="仿宋" panose="02010609060101010101" pitchFamily="49" charset="-122"/>
                <a:ea typeface="仿宋" panose="02010609060101010101" pitchFamily="49" charset="-122"/>
              </a:rPr>
              <a:t>非共享</a:t>
            </a:r>
            <a:r>
              <a:rPr lang="zh-CN" altLang="en-US" sz="2000" b="1" dirty="0">
                <a:solidFill>
                  <a:schemeClr val="tx1"/>
                </a:solidFill>
                <a:latin typeface="仿宋" panose="02010609060101010101" pitchFamily="49" charset="-122"/>
                <a:ea typeface="仿宋" panose="02010609060101010101" pitchFamily="49" charset="-122"/>
              </a:rPr>
              <a:t>的程序和数据段。对于共享的，将其引用计数器减</a:t>
            </a:r>
            <a:r>
              <a:rPr lang="en-US" altLang="zh-CN" sz="2000" b="1" dirty="0">
                <a:solidFill>
                  <a:schemeClr val="tx1"/>
                </a:solidFill>
                <a:latin typeface="仿宋" panose="02010609060101010101" pitchFamily="49" charset="-122"/>
                <a:ea typeface="仿宋" panose="02010609060101010101" pitchFamily="49" charset="-122"/>
              </a:rPr>
              <a:t>1</a:t>
            </a:r>
            <a:r>
              <a:rPr lang="zh-CN" altLang="en-US" sz="2000" b="1" dirty="0">
                <a:solidFill>
                  <a:schemeClr val="tx1"/>
                </a:solidFill>
                <a:latin typeface="仿宋" panose="02010609060101010101" pitchFamily="49" charset="-122"/>
                <a:ea typeface="仿宋" panose="02010609060101010101" pitchFamily="49" charset="-122"/>
              </a:rPr>
              <a:t>，只有当该计数器为</a:t>
            </a:r>
            <a:r>
              <a:rPr lang="en-US" altLang="zh-CN" sz="2000" b="1" dirty="0">
                <a:solidFill>
                  <a:schemeClr val="tx1"/>
                </a:solidFill>
                <a:latin typeface="仿宋" panose="02010609060101010101" pitchFamily="49" charset="-122"/>
                <a:ea typeface="仿宋" panose="02010609060101010101" pitchFamily="49" charset="-122"/>
              </a:rPr>
              <a:t>0</a:t>
            </a:r>
            <a:r>
              <a:rPr lang="zh-CN" altLang="en-US" sz="2000" b="1" dirty="0">
                <a:solidFill>
                  <a:schemeClr val="tx1"/>
                </a:solidFill>
                <a:latin typeface="仿宋" panose="02010609060101010101" pitchFamily="49" charset="-122"/>
                <a:ea typeface="仿宋" panose="02010609060101010101" pitchFamily="49" charset="-122"/>
              </a:rPr>
              <a:t>时，才允许换出。</a:t>
            </a:r>
          </a:p>
          <a:p>
            <a:pPr lvl="1" algn="l">
              <a:lnSpc>
                <a:spcPct val="150000"/>
              </a:lnSpc>
              <a:buFont typeface="Wingdings" pitchFamily="2" charset="2"/>
              <a:buChar char="l"/>
            </a:pPr>
            <a:r>
              <a:rPr lang="zh-CN" altLang="en-US" sz="2000" b="1" dirty="0">
                <a:solidFill>
                  <a:srgbClr val="FF0000"/>
                </a:solidFill>
                <a:latin typeface="仿宋" panose="02010609060101010101" pitchFamily="49" charset="-122"/>
                <a:ea typeface="仿宋" panose="02010609060101010101" pitchFamily="49" charset="-122"/>
              </a:rPr>
              <a:t> 申请对换空间</a:t>
            </a:r>
            <a:r>
              <a:rPr lang="zh-CN" altLang="en-US" sz="2000" b="1" dirty="0">
                <a:solidFill>
                  <a:schemeClr val="tx1"/>
                </a:solidFill>
                <a:latin typeface="仿宋" panose="02010609060101010101" pitchFamily="49" charset="-122"/>
                <a:ea typeface="仿宋" panose="02010609060101010101" pitchFamily="49" charset="-122"/>
              </a:rPr>
              <a:t>，将程序和数据写入对换区；</a:t>
            </a:r>
          </a:p>
          <a:p>
            <a:pPr lvl="1" algn="l">
              <a:lnSpc>
                <a:spcPct val="150000"/>
              </a:lnSpc>
              <a:buFont typeface="Wingdings" pitchFamily="2" charset="2"/>
              <a:buChar char="l"/>
            </a:pPr>
            <a:r>
              <a:rPr lang="zh-CN" altLang="en-US" sz="2000" b="1" dirty="0">
                <a:solidFill>
                  <a:srgbClr val="FF0000"/>
                </a:solidFill>
                <a:latin typeface="仿宋" panose="02010609060101010101" pitchFamily="49" charset="-122"/>
                <a:ea typeface="仿宋" panose="02010609060101010101" pitchFamily="49" charset="-122"/>
              </a:rPr>
              <a:t> 释放内存空间</a:t>
            </a:r>
            <a:r>
              <a:rPr lang="zh-CN" altLang="en-US" sz="2000" b="1" dirty="0">
                <a:solidFill>
                  <a:schemeClr val="tx1"/>
                </a:solidFill>
                <a:latin typeface="仿宋" panose="02010609060101010101" pitchFamily="49" charset="-122"/>
                <a:ea typeface="仿宋" panose="02010609060101010101" pitchFamily="49" charset="-122"/>
              </a:rPr>
              <a:t>，修改</a:t>
            </a:r>
            <a:r>
              <a:rPr lang="en-US" altLang="zh-CN" sz="2000" b="1" dirty="0">
                <a:solidFill>
                  <a:schemeClr val="tx1"/>
                </a:solidFill>
                <a:latin typeface="仿宋" panose="02010609060101010101" pitchFamily="49" charset="-122"/>
                <a:ea typeface="仿宋" panose="02010609060101010101" pitchFamily="49" charset="-122"/>
              </a:rPr>
              <a:t>PCB</a:t>
            </a:r>
            <a:r>
              <a:rPr lang="zh-CN" altLang="en-US" sz="2000" b="1" dirty="0">
                <a:solidFill>
                  <a:schemeClr val="tx1"/>
                </a:solidFill>
                <a:latin typeface="仿宋" panose="02010609060101010101" pitchFamily="49" charset="-122"/>
                <a:ea typeface="仿宋" panose="02010609060101010101" pitchFamily="49" charset="-122"/>
              </a:rPr>
              <a:t>和内存分配表。</a:t>
            </a:r>
            <a:r>
              <a:rPr lang="zh-CN" altLang="en-US" b="1" dirty="0">
                <a:solidFill>
                  <a:schemeClr val="tx1"/>
                </a:solidFill>
                <a:latin typeface="仿宋" panose="02010609060101010101" pitchFamily="49" charset="-122"/>
                <a:ea typeface="仿宋" panose="02010609060101010101" pitchFamily="49" charset="-122"/>
              </a:rPr>
              <a:t>      </a:t>
            </a:r>
          </a:p>
        </p:txBody>
      </p:sp>
      <p:pic>
        <p:nvPicPr>
          <p:cNvPr id="2" name="图片 1"/>
          <p:cNvPicPr>
            <a:picLocks noChangeAspect="1"/>
          </p:cNvPicPr>
          <p:nvPr/>
        </p:nvPicPr>
        <p:blipFill>
          <a:blip r:embed="rId2"/>
          <a:stretch>
            <a:fillRect/>
          </a:stretch>
        </p:blipFill>
        <p:spPr>
          <a:xfrm>
            <a:off x="6903118" y="5002161"/>
            <a:ext cx="1877194" cy="1509539"/>
          </a:xfrm>
          <a:prstGeom prst="rect">
            <a:avLst/>
          </a:prstGeom>
        </p:spPr>
      </p:pic>
    </p:spTree>
    <p:extLst>
      <p:ext uri="{BB962C8B-B14F-4D97-AF65-F5344CB8AC3E}">
        <p14:creationId xmlns:p14="http://schemas.microsoft.com/office/powerpoint/2010/main" val="332220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入</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Rectangle 5">
            <a:extLst>
              <a:ext uri="{FF2B5EF4-FFF2-40B4-BE49-F238E27FC236}">
                <a16:creationId xmlns="" xmlns:a16="http://schemas.microsoft.com/office/drawing/2014/main" id="{46A32B73-0B77-4BF1-A013-1A9E583A4FE6}"/>
              </a:ext>
            </a:extLst>
          </p:cNvPr>
          <p:cNvSpPr txBox="1">
            <a:spLocks noChangeArrowheads="1"/>
          </p:cNvSpPr>
          <p:nvPr/>
        </p:nvSpPr>
        <p:spPr bwMode="auto">
          <a:xfrm>
            <a:off x="463080" y="1565065"/>
            <a:ext cx="8229600" cy="44479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1" lang="en-US" altLang="en-US" sz="2400" b="1" kern="0" dirty="0" err="1">
                <a:latin typeface="仿宋" panose="02010609060101010101" pitchFamily="49" charset="-122"/>
                <a:ea typeface="仿宋" panose="02010609060101010101" pitchFamily="49" charset="-122"/>
              </a:rPr>
              <a:t>检查PCB集合中的所有进程的状态</a:t>
            </a:r>
            <a:endParaRPr kumimoji="1" lang="en-US" altLang="en-US" sz="24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zh-CN" altLang="en-US" sz="2400" b="1" kern="0" dirty="0">
                <a:latin typeface="仿宋" panose="02010609060101010101" pitchFamily="49" charset="-122"/>
                <a:ea typeface="仿宋" panose="02010609060101010101" pitchFamily="49" charset="-122"/>
              </a:rPr>
              <a:t>找到</a:t>
            </a:r>
            <a:r>
              <a:rPr kumimoji="1" lang="en-US" altLang="en-US" sz="2400" b="1" kern="0" dirty="0">
                <a:latin typeface="仿宋" panose="02010609060101010101" pitchFamily="49" charset="-122"/>
                <a:ea typeface="仿宋" panose="02010609060101010101" pitchFamily="49" charset="-122"/>
              </a:rPr>
              <a:t>“</a:t>
            </a:r>
            <a:r>
              <a:rPr kumimoji="1" lang="en-US" altLang="en-US" sz="2400" b="1" kern="0" dirty="0" err="1">
                <a:solidFill>
                  <a:srgbClr val="FF0000"/>
                </a:solidFill>
                <a:latin typeface="仿宋" panose="02010609060101010101" pitchFamily="49" charset="-122"/>
                <a:ea typeface="仿宋" panose="02010609060101010101" pitchFamily="49" charset="-122"/>
              </a:rPr>
              <a:t>就绪且换出</a:t>
            </a:r>
            <a:r>
              <a:rPr kumimoji="1" lang="en-US" altLang="en-US" sz="2400" b="1" kern="0" dirty="0" err="1">
                <a:latin typeface="仿宋" panose="02010609060101010101" pitchFamily="49" charset="-122"/>
                <a:ea typeface="仿宋" panose="02010609060101010101" pitchFamily="49" charset="-122"/>
              </a:rPr>
              <a:t>”的进程。如果有多个，找出</a:t>
            </a:r>
            <a:r>
              <a:rPr kumimoji="1" lang="en-US" altLang="en-US" sz="2400" b="1" kern="0" dirty="0" err="1">
                <a:solidFill>
                  <a:srgbClr val="FF0000"/>
                </a:solidFill>
                <a:latin typeface="仿宋" panose="02010609060101010101" pitchFamily="49" charset="-122"/>
                <a:ea typeface="仿宋" panose="02010609060101010101" pitchFamily="49" charset="-122"/>
              </a:rPr>
              <a:t>优先级高</a:t>
            </a:r>
            <a:r>
              <a:rPr kumimoji="1" lang="en-US" altLang="en-US" sz="2400" b="1" kern="0" dirty="0" err="1">
                <a:latin typeface="仿宋" panose="02010609060101010101" pitchFamily="49" charset="-122"/>
                <a:ea typeface="仿宋" panose="02010609060101010101" pitchFamily="49" charset="-122"/>
              </a:rPr>
              <a:t>的或者换出时间最久的</a:t>
            </a:r>
            <a:endParaRPr kumimoji="1" lang="en-US" altLang="en-US" sz="24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en-US" altLang="en-US" sz="2400" b="1" kern="0" dirty="0" err="1">
                <a:latin typeface="仿宋" panose="02010609060101010101" pitchFamily="49" charset="-122"/>
                <a:ea typeface="仿宋" panose="02010609060101010101" pitchFamily="49" charset="-122"/>
              </a:rPr>
              <a:t>根据进程大小为其</a:t>
            </a:r>
            <a:r>
              <a:rPr kumimoji="1" lang="en-US" altLang="en-US" sz="2400" b="1" kern="0" dirty="0" err="1">
                <a:solidFill>
                  <a:srgbClr val="FF0000"/>
                </a:solidFill>
                <a:latin typeface="仿宋" panose="02010609060101010101" pitchFamily="49" charset="-122"/>
                <a:ea typeface="仿宋" panose="02010609060101010101" pitchFamily="49" charset="-122"/>
              </a:rPr>
              <a:t>申请内存空间</a:t>
            </a:r>
            <a:r>
              <a:rPr kumimoji="1" lang="zh-CN" altLang="en-US" sz="2400" b="1" kern="0" dirty="0">
                <a:solidFill>
                  <a:srgbClr val="FF0000"/>
                </a:solidFill>
                <a:latin typeface="仿宋" panose="02010609060101010101" pitchFamily="49" charset="-122"/>
                <a:ea typeface="仿宋" panose="02010609060101010101" pitchFamily="49" charset="-122"/>
              </a:rPr>
              <a:t>。</a:t>
            </a:r>
            <a:r>
              <a:rPr kumimoji="1" lang="en-US" altLang="en-US" sz="2400" b="1" kern="0" dirty="0" err="1">
                <a:latin typeface="仿宋" panose="02010609060101010101" pitchFamily="49" charset="-122"/>
                <a:ea typeface="仿宋" panose="02010609060101010101" pitchFamily="49" charset="-122"/>
              </a:rPr>
              <a:t>若成功，则直接将进程换入</a:t>
            </a:r>
            <a:r>
              <a:rPr kumimoji="1" lang="zh-CN" altLang="en-US" sz="2400" b="1" kern="0" dirty="0">
                <a:latin typeface="仿宋" panose="02010609060101010101" pitchFamily="49" charset="-122"/>
                <a:ea typeface="仿宋" panose="02010609060101010101" pitchFamily="49" charset="-122"/>
              </a:rPr>
              <a:t>；</a:t>
            </a:r>
            <a:r>
              <a:rPr kumimoji="1" lang="en-US" altLang="en-US" sz="2400" b="1" kern="0" dirty="0" err="1">
                <a:latin typeface="仿宋" panose="02010609060101010101" pitchFamily="49" charset="-122"/>
                <a:ea typeface="仿宋" panose="02010609060101010101" pitchFamily="49" charset="-122"/>
              </a:rPr>
              <a:t>若失败，则将先引起其它进程的换出，然后再将该进程换入</a:t>
            </a:r>
            <a:endParaRPr kumimoji="1" lang="en-US" altLang="en-US" sz="2400" b="1" kern="0" dirty="0">
              <a:latin typeface="仿宋" panose="02010609060101010101" pitchFamily="49" charset="-122"/>
              <a:ea typeface="仿宋" panose="02010609060101010101" pitchFamily="49" charset="-122"/>
            </a:endParaRPr>
          </a:p>
          <a:p>
            <a:pPr marL="457200" indent="-457200" eaLnBrk="1" hangingPunct="1">
              <a:lnSpc>
                <a:spcPct val="150000"/>
              </a:lnSpc>
              <a:buFont typeface="+mj-lt"/>
              <a:buAutoNum type="arabicPeriod"/>
            </a:pPr>
            <a:r>
              <a:rPr kumimoji="1" lang="en-US" altLang="en-US" sz="2400" b="1" kern="0" dirty="0" err="1">
                <a:latin typeface="仿宋" panose="02010609060101010101" pitchFamily="49" charset="-122"/>
                <a:ea typeface="仿宋" panose="02010609060101010101" pitchFamily="49" charset="-122"/>
              </a:rPr>
              <a:t>若还有其他进程待换入，则重复上述过程</a:t>
            </a:r>
            <a:endParaRPr kumimoji="0" lang="en-US" altLang="zh-CN" sz="2400" b="1"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2573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728593"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a:t>
            </a:r>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的对换例子</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marL="514350" lvl="1" indent="-514350" algn="ctr" rtl="0" eaLnBrk="1" fontAlgn="base" hangingPunct="1">
              <a:lnSpc>
                <a:spcPct val="150000"/>
              </a:lnSpc>
              <a:spcBef>
                <a:spcPts val="600"/>
              </a:spcBef>
              <a:spcAft>
                <a:spcPts val="600"/>
              </a:spcAft>
              <a:buFont typeface="+mj-lt"/>
              <a:buAutoNum type="arabicPeriod"/>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Rectangle 3">
            <a:extLst>
              <a:ext uri="{FF2B5EF4-FFF2-40B4-BE49-F238E27FC236}">
                <a16:creationId xmlns="" xmlns:a16="http://schemas.microsoft.com/office/drawing/2014/main" id="{F5A9C704-7DB0-4D9E-B88C-02EDA75D20F7}"/>
              </a:ext>
            </a:extLst>
          </p:cNvPr>
          <p:cNvSpPr txBox="1">
            <a:spLocks noChangeArrowheads="1"/>
          </p:cNvSpPr>
          <p:nvPr/>
        </p:nvSpPr>
        <p:spPr bwMode="auto">
          <a:xfrm>
            <a:off x="463080" y="1556793"/>
            <a:ext cx="8229600" cy="4464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UNIX</a:t>
            </a:r>
            <a:r>
              <a:rPr kumimoji="0" lang="zh-CN" altLang="en-US" sz="2400" b="1" kern="0" dirty="0">
                <a:latin typeface="仿宋" panose="02010609060101010101" pitchFamily="49" charset="-122"/>
                <a:ea typeface="仿宋" panose="02010609060101010101" pitchFamily="49" charset="-122"/>
              </a:rPr>
              <a:t>系统的早期版本采用</a:t>
            </a:r>
            <a:r>
              <a:rPr kumimoji="0" lang="zh-CN" altLang="en-US" sz="2400" b="1" kern="0" dirty="0">
                <a:solidFill>
                  <a:srgbClr val="FF0000"/>
                </a:solidFill>
                <a:latin typeface="仿宋" panose="02010609060101010101" pitchFamily="49" charset="-122"/>
                <a:ea typeface="仿宋" panose="02010609060101010101" pitchFamily="49" charset="-122"/>
              </a:rPr>
              <a:t>分页存储管理</a:t>
            </a:r>
            <a:r>
              <a:rPr kumimoji="0" lang="zh-CN" altLang="en-US" sz="2400" b="1" kern="0" dirty="0">
                <a:latin typeface="仿宋" panose="02010609060101010101" pitchFamily="49" charset="-122"/>
                <a:ea typeface="仿宋" panose="02010609060101010101" pitchFamily="49" charset="-122"/>
              </a:rPr>
              <a:t>，进程的存储映象可以在内存和交换区之间传递，称为对换</a:t>
            </a:r>
          </a:p>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UNIX </a:t>
            </a:r>
            <a:r>
              <a:rPr kumimoji="0" lang="zh-CN" altLang="en-US" sz="2400" b="1" kern="0" dirty="0">
                <a:latin typeface="仿宋" panose="02010609060101010101" pitchFamily="49" charset="-122"/>
                <a:ea typeface="仿宋" panose="02010609060101010101" pitchFamily="49" charset="-122"/>
              </a:rPr>
              <a:t>第</a:t>
            </a:r>
            <a:r>
              <a:rPr kumimoji="0" lang="en-US" altLang="zh-CN" sz="2400" b="1" kern="0" dirty="0">
                <a:latin typeface="仿宋" panose="02010609060101010101" pitchFamily="49" charset="-122"/>
                <a:ea typeface="仿宋" panose="02010609060101010101" pitchFamily="49" charset="-122"/>
              </a:rPr>
              <a:t>6</a:t>
            </a:r>
            <a:r>
              <a:rPr kumimoji="0" lang="zh-CN" altLang="en-US" sz="2400" b="1" kern="0" dirty="0">
                <a:latin typeface="仿宋" panose="02010609060101010101" pitchFamily="49" charset="-122"/>
                <a:ea typeface="仿宋" panose="02010609060101010101" pitchFamily="49" charset="-122"/>
              </a:rPr>
              <a:t>、</a:t>
            </a:r>
            <a:r>
              <a:rPr kumimoji="0" lang="en-US" altLang="zh-CN" sz="2400" b="1" kern="0" dirty="0">
                <a:latin typeface="仿宋" panose="02010609060101010101" pitchFamily="49" charset="-122"/>
                <a:ea typeface="仿宋" panose="02010609060101010101" pitchFamily="49" charset="-122"/>
              </a:rPr>
              <a:t>7</a:t>
            </a:r>
            <a:r>
              <a:rPr kumimoji="0" lang="zh-CN" altLang="en-US" sz="2400" b="1" kern="0" dirty="0">
                <a:latin typeface="仿宋" panose="02010609060101010101" pitchFamily="49" charset="-122"/>
                <a:ea typeface="仿宋" panose="02010609060101010101" pitchFamily="49" charset="-122"/>
              </a:rPr>
              <a:t>版采用对换</a:t>
            </a:r>
          </a:p>
          <a:p>
            <a:pPr marL="457200" indent="-457200" eaLnBrk="1" hangingPunct="1">
              <a:lnSpc>
                <a:spcPct val="150000"/>
              </a:lnSpc>
              <a:buFont typeface="+mj-lt"/>
              <a:buAutoNum type="arabicPeriod"/>
            </a:pPr>
            <a:r>
              <a:rPr kumimoji="0" lang="zh-CN" altLang="en-US" sz="2400" b="1" kern="0" dirty="0">
                <a:latin typeface="仿宋" panose="02010609060101010101" pitchFamily="49" charset="-122"/>
                <a:ea typeface="仿宋" panose="02010609060101010101" pitchFamily="49" charset="-122"/>
              </a:rPr>
              <a:t>在目前的一些</a:t>
            </a:r>
            <a:r>
              <a:rPr kumimoji="0" lang="en-US" altLang="zh-CN" sz="2400" b="1" kern="0" dirty="0">
                <a:latin typeface="仿宋" panose="02010609060101010101" pitchFamily="49" charset="-122"/>
                <a:ea typeface="仿宋" panose="02010609060101010101" pitchFamily="49" charset="-122"/>
              </a:rPr>
              <a:t>UNIX</a:t>
            </a:r>
            <a:r>
              <a:rPr kumimoji="0" lang="zh-CN" altLang="en-US" sz="2400" b="1" kern="0" dirty="0">
                <a:latin typeface="仿宋" panose="02010609060101010101" pitchFamily="49" charset="-122"/>
                <a:ea typeface="仿宋" panose="02010609060101010101" pitchFamily="49" charset="-122"/>
              </a:rPr>
              <a:t>系统中，采用</a:t>
            </a:r>
            <a:r>
              <a:rPr kumimoji="0" lang="zh-CN" altLang="en-US" sz="2400" b="1" kern="0" dirty="0">
                <a:solidFill>
                  <a:srgbClr val="FF0000"/>
                </a:solidFill>
                <a:latin typeface="仿宋" panose="02010609060101010101" pitchFamily="49" charset="-122"/>
                <a:ea typeface="仿宋" panose="02010609060101010101" pitchFamily="49" charset="-122"/>
              </a:rPr>
              <a:t>请求分页存储管理</a:t>
            </a:r>
            <a:r>
              <a:rPr kumimoji="0" lang="zh-CN" altLang="en-US" sz="2400" b="1" kern="0" dirty="0">
                <a:latin typeface="仿宋" panose="02010609060101010101" pitchFamily="49" charset="-122"/>
                <a:ea typeface="仿宋" panose="02010609060101010101" pitchFamily="49" charset="-122"/>
              </a:rPr>
              <a:t>，也就是采用虚拟存储技术，称为请求调页</a:t>
            </a:r>
          </a:p>
          <a:p>
            <a:pPr marL="457200" indent="-457200" eaLnBrk="1" hangingPunct="1">
              <a:lnSpc>
                <a:spcPct val="150000"/>
              </a:lnSpc>
              <a:buFont typeface="+mj-lt"/>
              <a:buAutoNum type="arabicPeriod"/>
            </a:pPr>
            <a:r>
              <a:rPr kumimoji="0" lang="en-US" altLang="zh-CN" sz="2400" b="1" kern="0" dirty="0">
                <a:latin typeface="仿宋" panose="02010609060101010101" pitchFamily="49" charset="-122"/>
                <a:ea typeface="仿宋" panose="02010609060101010101" pitchFamily="49" charset="-122"/>
              </a:rPr>
              <a:t>UNIX SYSTEM Ⅴ</a:t>
            </a:r>
            <a:r>
              <a:rPr kumimoji="0" lang="zh-CN" altLang="en-US" sz="2400" b="1" kern="0" dirty="0">
                <a:latin typeface="仿宋" panose="02010609060101010101" pitchFamily="49" charset="-122"/>
                <a:ea typeface="仿宋" panose="02010609060101010101" pitchFamily="49" charset="-122"/>
              </a:rPr>
              <a:t>采用请求调页（请求分页）。以后的</a:t>
            </a:r>
            <a:r>
              <a:rPr kumimoji="0" lang="en-US" altLang="zh-CN" sz="2400" b="1" kern="0" dirty="0">
                <a:latin typeface="仿宋" panose="02010609060101010101" pitchFamily="49" charset="-122"/>
                <a:ea typeface="仿宋" panose="02010609060101010101" pitchFamily="49" charset="-122"/>
              </a:rPr>
              <a:t>UNIX</a:t>
            </a:r>
            <a:r>
              <a:rPr kumimoji="0" lang="zh-CN" altLang="en-US" sz="2400" b="1" kern="0" dirty="0">
                <a:latin typeface="仿宋" panose="02010609060101010101" pitchFamily="49" charset="-122"/>
                <a:ea typeface="仿宋" panose="02010609060101010101" pitchFamily="49" charset="-122"/>
              </a:rPr>
              <a:t>系统的各种版本均采用了请求调页技术</a:t>
            </a:r>
            <a:endParaRPr kumimoji="0" lang="en-US" altLang="zh-CN" sz="2400" b="1"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88835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7656585"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对换区管理例子</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 xmlns:a16="http://schemas.microsoft.com/office/drawing/2014/main" id="{8EC9BEBF-D765-47A6-A759-B24217529AB2}"/>
              </a:ext>
            </a:extLst>
          </p:cNvPr>
          <p:cNvSpPr txBox="1">
            <a:spLocks noChangeArrowheads="1"/>
          </p:cNvSpPr>
          <p:nvPr/>
        </p:nvSpPr>
        <p:spPr bwMode="auto">
          <a:xfrm>
            <a:off x="457200" y="1118171"/>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en-US" altLang="zh-CN" sz="3200" b="1" kern="0" dirty="0">
                <a:solidFill>
                  <a:srgbClr val="FF0000"/>
                </a:solidFill>
                <a:latin typeface="仿宋" panose="02010609060101010101" pitchFamily="49" charset="-122"/>
                <a:ea typeface="仿宋" panose="02010609060101010101" pitchFamily="49" charset="-122"/>
              </a:rPr>
              <a:t/>
            </a:r>
            <a:br>
              <a:rPr kumimoji="0" lang="en-US" altLang="zh-CN" sz="3200" b="1" kern="0" dirty="0">
                <a:solidFill>
                  <a:srgbClr val="FF0000"/>
                </a:solidFill>
                <a:latin typeface="仿宋" panose="02010609060101010101" pitchFamily="49" charset="-122"/>
                <a:ea typeface="仿宋" panose="02010609060101010101" pitchFamily="49" charset="-122"/>
              </a:rPr>
            </a:br>
            <a:r>
              <a:rPr kumimoji="0" lang="en-US" altLang="zh-CN" sz="3200" b="1" kern="0" dirty="0">
                <a:solidFill>
                  <a:srgbClr val="FF0000"/>
                </a:solidFill>
                <a:latin typeface="仿宋" panose="02010609060101010101" pitchFamily="49" charset="-122"/>
                <a:ea typeface="仿宋" panose="02010609060101010101" pitchFamily="49" charset="-122"/>
              </a:rPr>
              <a:t>UNIX</a:t>
            </a:r>
            <a:r>
              <a:rPr kumimoji="0" lang="zh-CN" altLang="en-US" sz="3200" b="1" kern="0" dirty="0">
                <a:solidFill>
                  <a:srgbClr val="FF0000"/>
                </a:solidFill>
                <a:latin typeface="仿宋" panose="02010609060101010101" pitchFamily="49" charset="-122"/>
                <a:ea typeface="仿宋" panose="02010609060101010101" pitchFamily="49" charset="-122"/>
              </a:rPr>
              <a:t>系统对换空间的管理</a:t>
            </a:r>
            <a:br>
              <a:rPr kumimoji="0" lang="zh-CN" altLang="en-US" sz="3200" b="1" kern="0" dirty="0">
                <a:solidFill>
                  <a:srgbClr val="FF0000"/>
                </a:solidFill>
                <a:latin typeface="仿宋" panose="02010609060101010101" pitchFamily="49" charset="-122"/>
                <a:ea typeface="仿宋" panose="02010609060101010101" pitchFamily="49" charset="-122"/>
              </a:rPr>
            </a:br>
            <a:endParaRPr kumimoji="0" lang="zh-CN" altLang="en-US" sz="3200" b="1" kern="0" dirty="0">
              <a:solidFill>
                <a:srgbClr val="FF0000"/>
              </a:solidFill>
              <a:latin typeface="仿宋" panose="02010609060101010101" pitchFamily="49" charset="-122"/>
              <a:ea typeface="仿宋" panose="02010609060101010101" pitchFamily="49" charset="-122"/>
            </a:endParaRPr>
          </a:p>
        </p:txBody>
      </p:sp>
      <p:pic>
        <p:nvPicPr>
          <p:cNvPr id="7" name="Picture 4">
            <a:extLst>
              <a:ext uri="{FF2B5EF4-FFF2-40B4-BE49-F238E27FC236}">
                <a16:creationId xmlns="" xmlns:a16="http://schemas.microsoft.com/office/drawing/2014/main" id="{AC752D13-11D0-4CE9-B8B4-6B3AC555FB49}"/>
              </a:ext>
            </a:extLst>
          </p:cNvPr>
          <p:cNvPicPr>
            <a:picLocks noChangeAspect="1" noChangeArrowheads="1"/>
          </p:cNvPicPr>
          <p:nvPr/>
        </p:nvPicPr>
        <p:blipFill>
          <a:blip r:embed="rId2" cstate="print"/>
          <a:srcRect/>
          <a:stretch>
            <a:fillRect/>
          </a:stretch>
        </p:blipFill>
        <p:spPr bwMode="auto">
          <a:xfrm>
            <a:off x="1000125" y="3501008"/>
            <a:ext cx="7143750" cy="1547813"/>
          </a:xfrm>
          <a:prstGeom prst="rect">
            <a:avLst/>
          </a:prstGeom>
          <a:noFill/>
          <a:ln w="19050" algn="ctr">
            <a:noFill/>
            <a:miter lim="800000"/>
            <a:headEnd/>
            <a:tailEnd/>
          </a:ln>
        </p:spPr>
      </p:pic>
    </p:spTree>
    <p:extLst>
      <p:ext uri="{BB962C8B-B14F-4D97-AF65-F5344CB8AC3E}">
        <p14:creationId xmlns:p14="http://schemas.microsoft.com/office/powerpoint/2010/main" val="409013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302043401"/>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bg2">
                        <a:lumMod val="50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graphicFrame>
        <p:nvGraphicFramePr>
          <p:cNvPr id="18" name="内容占位符 3">
            <a:extLst>
              <a:ext uri="{FF2B5EF4-FFF2-40B4-BE49-F238E27FC236}">
                <a16:creationId xmlns="" xmlns:a16="http://schemas.microsoft.com/office/drawing/2014/main" id="{94907CFB-21C7-402A-AEB6-EB85FADD611C}"/>
              </a:ext>
            </a:extLst>
          </p:cNvPr>
          <p:cNvGraphicFramePr>
            <a:graphicFrameLocks noGrp="1"/>
          </p:cNvGraphicFramePr>
          <p:nvPr>
            <p:ph idx="1"/>
            <p:extLst>
              <p:ext uri="{D42A27DB-BD31-4B8C-83A1-F6EECF244321}">
                <p14:modId xmlns:p14="http://schemas.microsoft.com/office/powerpoint/2010/main" val="2430234711"/>
              </p:ext>
            </p:extLst>
          </p:nvPr>
        </p:nvGraphicFramePr>
        <p:xfrm>
          <a:off x="11759" y="1643063"/>
          <a:ext cx="9144000" cy="521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3419872" y="639834"/>
            <a:ext cx="1822741" cy="1286190"/>
          </a:xfrm>
          <a:prstGeom prst="rect">
            <a:avLst/>
          </a:prstGeom>
        </p:spPr>
      </p:pic>
      <p:pic>
        <p:nvPicPr>
          <p:cNvPr id="6" name="图片 5"/>
          <p:cNvPicPr>
            <a:picLocks noChangeAspect="1"/>
          </p:cNvPicPr>
          <p:nvPr/>
        </p:nvPicPr>
        <p:blipFill>
          <a:blip r:embed="rId8"/>
          <a:stretch>
            <a:fillRect/>
          </a:stretch>
        </p:blipFill>
        <p:spPr>
          <a:xfrm>
            <a:off x="5796136" y="693332"/>
            <a:ext cx="2093192" cy="1263371"/>
          </a:xfrm>
          <a:prstGeom prst="rect">
            <a:avLst/>
          </a:prstGeom>
        </p:spPr>
      </p:pic>
      <p:cxnSp>
        <p:nvCxnSpPr>
          <p:cNvPr id="7" name="肘形连接符 6"/>
          <p:cNvCxnSpPr/>
          <p:nvPr/>
        </p:nvCxnSpPr>
        <p:spPr>
          <a:xfrm rot="5400000" flipH="1" flipV="1">
            <a:off x="1755404" y="2501180"/>
            <a:ext cx="3472952" cy="1440160"/>
          </a:xfrm>
          <a:prstGeom prst="bentConnector3">
            <a:avLst>
              <a:gd name="adj1" fmla="val 50000"/>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V="1">
            <a:off x="6588224" y="1628800"/>
            <a:ext cx="1368152" cy="360040"/>
          </a:xfrm>
          <a:prstGeom prst="bentConnector3">
            <a:avLst>
              <a:gd name="adj1" fmla="val 50000"/>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87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graphicEl>
                                              <a:dgm id="{F498ED07-D6D6-4ACF-829D-43841F230CF2}"/>
                                            </p:graphicEl>
                                          </p:spTgt>
                                        </p:tgtEl>
                                        <p:attrNameLst>
                                          <p:attrName>style.visibility</p:attrName>
                                        </p:attrNameLst>
                                      </p:cBhvr>
                                      <p:to>
                                        <p:strVal val="visible"/>
                                      </p:to>
                                    </p:set>
                                    <p:anim calcmode="lin" valueType="num">
                                      <p:cBhvr additive="base">
                                        <p:cTn id="7" dur="500" fill="hold"/>
                                        <p:tgtEl>
                                          <p:spTgt spid="18">
                                            <p:graphicEl>
                                              <a:dgm id="{F498ED07-D6D6-4ACF-829D-43841F230CF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graphicEl>
                                              <a:dgm id="{F498ED07-D6D6-4ACF-829D-43841F230CF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graphicEl>
                                              <a:dgm id="{CC71B173-13BF-479B-B412-9E54F6174080}"/>
                                            </p:graphicEl>
                                          </p:spTgt>
                                        </p:tgtEl>
                                        <p:attrNameLst>
                                          <p:attrName>style.visibility</p:attrName>
                                        </p:attrNameLst>
                                      </p:cBhvr>
                                      <p:to>
                                        <p:strVal val="visible"/>
                                      </p:to>
                                    </p:set>
                                    <p:anim calcmode="lin" valueType="num">
                                      <p:cBhvr additive="base">
                                        <p:cTn id="11" dur="500" fill="hold"/>
                                        <p:tgtEl>
                                          <p:spTgt spid="18">
                                            <p:graphicEl>
                                              <a:dgm id="{CC71B173-13BF-479B-B412-9E54F617408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graphicEl>
                                              <a:dgm id="{CC71B173-13BF-479B-B412-9E54F617408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graphicEl>
                                              <a:dgm id="{B47D9F78-34A6-4721-8B8D-BF77E89DDD67}"/>
                                            </p:graphicEl>
                                          </p:spTgt>
                                        </p:tgtEl>
                                        <p:attrNameLst>
                                          <p:attrName>style.visibility</p:attrName>
                                        </p:attrNameLst>
                                      </p:cBhvr>
                                      <p:to>
                                        <p:strVal val="visible"/>
                                      </p:to>
                                    </p:set>
                                    <p:anim calcmode="lin" valueType="num">
                                      <p:cBhvr additive="base">
                                        <p:cTn id="17" dur="500" fill="hold"/>
                                        <p:tgtEl>
                                          <p:spTgt spid="18">
                                            <p:graphicEl>
                                              <a:dgm id="{B47D9F78-34A6-4721-8B8D-BF77E89DDD67}"/>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
                                            <p:graphicEl>
                                              <a:dgm id="{B47D9F78-34A6-4721-8B8D-BF77E89DDD67}"/>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graphicEl>
                                              <a:dgm id="{70BDF2CA-6183-4E74-ABC7-57212E0DA609}"/>
                                            </p:graphicEl>
                                          </p:spTgt>
                                        </p:tgtEl>
                                        <p:attrNameLst>
                                          <p:attrName>style.visibility</p:attrName>
                                        </p:attrNameLst>
                                      </p:cBhvr>
                                      <p:to>
                                        <p:strVal val="visible"/>
                                      </p:to>
                                    </p:set>
                                    <p:anim calcmode="lin" valueType="num">
                                      <p:cBhvr additive="base">
                                        <p:cTn id="21" dur="500" fill="hold"/>
                                        <p:tgtEl>
                                          <p:spTgt spid="18">
                                            <p:graphicEl>
                                              <a:dgm id="{70BDF2CA-6183-4E74-ABC7-57212E0DA609}"/>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
                                            <p:graphicEl>
                                              <a:dgm id="{70BDF2CA-6183-4E74-ABC7-57212E0DA60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lvlAtOnc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 xmlns:a16="http://schemas.microsoft.com/office/drawing/2014/main" id="{3480AD42-5DB7-44D9-BF3B-02A7E1EA99A9}"/>
              </a:ext>
            </a:extLst>
          </p:cNvPr>
          <p:cNvSpPr txBox="1">
            <a:spLocks noChangeArrowheads="1"/>
          </p:cNvSpPr>
          <p:nvPr/>
        </p:nvSpPr>
        <p:spPr bwMode="auto">
          <a:xfrm>
            <a:off x="351532" y="65430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en-US" altLang="zh-CN" sz="3200" b="1" kern="0">
                <a:solidFill>
                  <a:srgbClr val="FF0000"/>
                </a:solidFill>
                <a:latin typeface="黑体" pitchFamily="2" charset="-122"/>
                <a:ea typeface="黑体" pitchFamily="2" charset="-122"/>
              </a:rPr>
              <a:t/>
            </a:r>
            <a:br>
              <a:rPr kumimoji="0" lang="en-US" altLang="zh-CN" sz="3200" b="1" kern="0">
                <a:solidFill>
                  <a:srgbClr val="FF0000"/>
                </a:solidFill>
                <a:latin typeface="黑体" pitchFamily="2" charset="-122"/>
                <a:ea typeface="黑体" pitchFamily="2" charset="-122"/>
              </a:rPr>
            </a:br>
            <a:r>
              <a:rPr kumimoji="0" lang="en-US" altLang="zh-CN" sz="3200" b="1" kern="0">
                <a:solidFill>
                  <a:srgbClr val="FF0000"/>
                </a:solidFill>
                <a:latin typeface="黑体" pitchFamily="2" charset="-122"/>
                <a:ea typeface="黑体" pitchFamily="2" charset="-122"/>
              </a:rPr>
              <a:t>UNIX</a:t>
            </a:r>
            <a:r>
              <a:rPr kumimoji="0" lang="zh-CN" altLang="en-US" sz="3200" b="1" kern="0">
                <a:solidFill>
                  <a:srgbClr val="FF0000"/>
                </a:solidFill>
                <a:latin typeface="黑体" pitchFamily="2" charset="-122"/>
                <a:ea typeface="黑体" pitchFamily="2" charset="-122"/>
              </a:rPr>
              <a:t>系统对换空间的管理</a:t>
            </a:r>
            <a:br>
              <a:rPr kumimoji="0" lang="zh-CN" altLang="en-US" sz="3200" b="1" kern="0">
                <a:solidFill>
                  <a:srgbClr val="FF0000"/>
                </a:solidFill>
                <a:latin typeface="黑体" pitchFamily="2" charset="-122"/>
                <a:ea typeface="黑体" pitchFamily="2" charset="-122"/>
              </a:rPr>
            </a:br>
            <a:endParaRPr kumimoji="0" lang="zh-CN" altLang="en-US" sz="3200" b="1" kern="0">
              <a:solidFill>
                <a:srgbClr val="FF0000"/>
              </a:solidFill>
              <a:latin typeface="黑体" pitchFamily="2" charset="-122"/>
              <a:ea typeface="黑体" pitchFamily="2" charset="-122"/>
            </a:endParaRPr>
          </a:p>
        </p:txBody>
      </p:sp>
      <p:sp>
        <p:nvSpPr>
          <p:cNvPr id="6" name="Rectangle 3">
            <a:extLst>
              <a:ext uri="{FF2B5EF4-FFF2-40B4-BE49-F238E27FC236}">
                <a16:creationId xmlns="" xmlns:a16="http://schemas.microsoft.com/office/drawing/2014/main" id="{DF23B3B4-D4A4-483E-93C8-65D9B2A987DE}"/>
              </a:ext>
            </a:extLst>
          </p:cNvPr>
          <p:cNvSpPr txBox="1">
            <a:spLocks noChangeArrowheads="1"/>
          </p:cNvSpPr>
          <p:nvPr/>
        </p:nvSpPr>
        <p:spPr bwMode="auto">
          <a:xfrm>
            <a:off x="251520" y="1665539"/>
            <a:ext cx="8218487"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对换存储管理的数据结构</a:t>
            </a: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系统设置了两个相同的结构：</a:t>
            </a:r>
          </a:p>
          <a:p>
            <a:pPr lvl="1" eaLnBrk="1" hangingPunct="1">
              <a:lnSpc>
                <a:spcPct val="150000"/>
              </a:lnSpc>
              <a:buFont typeface="Wingdings" pitchFamily="2" charset="2"/>
              <a:buChar char="l"/>
            </a:pPr>
            <a:r>
              <a:rPr kumimoji="0" lang="en-US" altLang="zh-CN" sz="2000" b="1" kern="0" dirty="0" err="1">
                <a:latin typeface="仿宋" panose="02010609060101010101" pitchFamily="49" charset="-122"/>
                <a:ea typeface="仿宋" panose="02010609060101010101" pitchFamily="49" charset="-122"/>
              </a:rPr>
              <a:t>coremap</a:t>
            </a:r>
            <a:r>
              <a:rPr kumimoji="0" lang="zh-CN" altLang="en-US" sz="2000" b="1" kern="0" dirty="0">
                <a:latin typeface="仿宋" panose="02010609060101010101" pitchFamily="49" charset="-122"/>
                <a:ea typeface="仿宋" panose="02010609060101010101" pitchFamily="49" charset="-122"/>
              </a:rPr>
              <a:t>内存空闲区表</a:t>
            </a:r>
          </a:p>
          <a:p>
            <a:pPr lvl="1" eaLnBrk="1" hangingPunct="1">
              <a:lnSpc>
                <a:spcPct val="150000"/>
              </a:lnSpc>
              <a:buFont typeface="Wingdings" pitchFamily="2" charset="2"/>
              <a:buChar char="l"/>
            </a:pPr>
            <a:r>
              <a:rPr kumimoji="0" lang="en-US" altLang="zh-CN" sz="2000" b="1" kern="0" dirty="0" err="1">
                <a:latin typeface="仿宋" panose="02010609060101010101" pitchFamily="49" charset="-122"/>
                <a:ea typeface="仿宋" panose="02010609060101010101" pitchFamily="49" charset="-122"/>
              </a:rPr>
              <a:t>swapmap</a:t>
            </a:r>
            <a:r>
              <a:rPr kumimoji="0" lang="zh-CN" altLang="en-US" sz="2000" b="1" kern="0" dirty="0">
                <a:latin typeface="仿宋" panose="02010609060101010101" pitchFamily="49" charset="-122"/>
                <a:ea typeface="仿宋" panose="02010609060101010101" pitchFamily="49" charset="-122"/>
              </a:rPr>
              <a:t>对换区空闲区表</a:t>
            </a: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空闲区的</a:t>
            </a:r>
            <a:r>
              <a:rPr kumimoji="0" lang="zh-CN" altLang="en-US" sz="2000" b="1" kern="0" dirty="0">
                <a:solidFill>
                  <a:srgbClr val="FF0000"/>
                </a:solidFill>
                <a:latin typeface="仿宋" panose="02010609060101010101" pitchFamily="49" charset="-122"/>
                <a:ea typeface="仿宋" panose="02010609060101010101" pitchFamily="49" charset="-122"/>
              </a:rPr>
              <a:t>分配采用最佳适应法</a:t>
            </a:r>
            <a:r>
              <a:rPr kumimoji="0" lang="zh-CN" altLang="en-US" sz="2000" b="1" kern="0" dirty="0">
                <a:latin typeface="仿宋" panose="02010609060101010101" pitchFamily="49" charset="-122"/>
                <a:ea typeface="仿宋" panose="02010609060101010101" pitchFamily="49" charset="-122"/>
              </a:rPr>
              <a:t>。</a:t>
            </a: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程序是：</a:t>
            </a:r>
            <a:r>
              <a:rPr kumimoji="0" lang="en-US" altLang="zh-CN" sz="2000" b="1" kern="0" dirty="0">
                <a:latin typeface="仿宋" panose="02010609060101010101" pitchFamily="49" charset="-122"/>
                <a:ea typeface="仿宋" panose="02010609060101010101" pitchFamily="49" charset="-122"/>
              </a:rPr>
              <a:t>malloc(</a:t>
            </a:r>
            <a:r>
              <a:rPr kumimoji="0" lang="en-US" altLang="zh-CN" sz="2000" b="1" kern="0" dirty="0" err="1">
                <a:latin typeface="仿宋" panose="02010609060101010101" pitchFamily="49" charset="-122"/>
                <a:ea typeface="仿宋" panose="02010609060101010101" pitchFamily="49" charset="-122"/>
              </a:rPr>
              <a:t>map,size</a:t>
            </a:r>
            <a:r>
              <a:rPr kumimoji="0" lang="en-US" altLang="zh-CN" sz="2000" b="1" kern="0" dirty="0">
                <a:latin typeface="仿宋" panose="02010609060101010101" pitchFamily="49" charset="-122"/>
                <a:ea typeface="仿宋" panose="02010609060101010101" pitchFamily="49" charset="-122"/>
              </a:rPr>
              <a:t>)</a:t>
            </a:r>
            <a:endParaRPr kumimoji="0" lang="zh-CN" altLang="en-US" sz="2000" b="1" kern="0" dirty="0">
              <a:latin typeface="仿宋" panose="02010609060101010101" pitchFamily="49" charset="-122"/>
              <a:ea typeface="仿宋" panose="02010609060101010101" pitchFamily="49" charset="-122"/>
            </a:endParaRPr>
          </a:p>
          <a:p>
            <a:pPr eaLnBrk="1" hangingPunct="1">
              <a:lnSpc>
                <a:spcPct val="150000"/>
              </a:lnSpc>
              <a:buFont typeface="Wingdings" pitchFamily="2" charset="2"/>
              <a:buChar char="l"/>
            </a:pPr>
            <a:r>
              <a:rPr kumimoji="0" lang="zh-CN" altLang="en-US" sz="2000" b="1" kern="0" dirty="0">
                <a:latin typeface="仿宋" panose="02010609060101010101" pitchFamily="49" charset="-122"/>
                <a:ea typeface="仿宋" panose="02010609060101010101" pitchFamily="49" charset="-122"/>
              </a:rPr>
              <a:t>空闲区回收程序：</a:t>
            </a:r>
          </a:p>
          <a:p>
            <a:pPr lvl="1" eaLnBrk="1" hangingPunct="1">
              <a:lnSpc>
                <a:spcPct val="150000"/>
              </a:lnSpc>
              <a:buFont typeface="Wingdings" pitchFamily="2" charset="2"/>
              <a:buChar char="l"/>
            </a:pPr>
            <a:r>
              <a:rPr kumimoji="0" lang="en-US" altLang="zh-CN" sz="2000" b="1" kern="0" dirty="0" err="1">
                <a:latin typeface="仿宋" panose="02010609060101010101" pitchFamily="49" charset="-122"/>
                <a:ea typeface="仿宋" panose="02010609060101010101" pitchFamily="49" charset="-122"/>
              </a:rPr>
              <a:t>mfree</a:t>
            </a:r>
            <a:r>
              <a:rPr kumimoji="0" lang="en-US" altLang="zh-CN" sz="2000" b="1" kern="0" dirty="0">
                <a:latin typeface="仿宋" panose="02010609060101010101" pitchFamily="49" charset="-122"/>
                <a:ea typeface="仿宋" panose="02010609060101010101" pitchFamily="49" charset="-122"/>
              </a:rPr>
              <a:t>(map, size, aa)</a:t>
            </a:r>
          </a:p>
          <a:p>
            <a:pPr lvl="1" eaLnBrk="1" hangingPunct="1">
              <a:lnSpc>
                <a:spcPct val="150000"/>
              </a:lnSpc>
              <a:buFont typeface="Wingdings" pitchFamily="2" charset="2"/>
              <a:buChar char="l"/>
            </a:pPr>
            <a:r>
              <a:rPr kumimoji="0" lang="en-US" altLang="zh-CN" sz="2000" b="1" kern="0" dirty="0">
                <a:latin typeface="仿宋" panose="02010609060101010101" pitchFamily="49" charset="-122"/>
                <a:ea typeface="仿宋" panose="02010609060101010101" pitchFamily="49" charset="-122"/>
              </a:rPr>
              <a:t>map: </a:t>
            </a:r>
            <a:r>
              <a:rPr kumimoji="0" lang="zh-CN" altLang="en-US" sz="2000" b="1" kern="0" dirty="0">
                <a:latin typeface="仿宋" panose="02010609060101010101" pitchFamily="49" charset="-122"/>
                <a:ea typeface="仿宋" panose="02010609060101010101" pitchFamily="49" charset="-122"/>
              </a:rPr>
              <a:t>内存（或对换区）；</a:t>
            </a:r>
            <a:r>
              <a:rPr kumimoji="0" lang="en-US" altLang="zh-CN" sz="2000" b="1" kern="0" dirty="0">
                <a:latin typeface="仿宋" panose="02010609060101010101" pitchFamily="49" charset="-122"/>
                <a:ea typeface="仿宋" panose="02010609060101010101" pitchFamily="49" charset="-122"/>
              </a:rPr>
              <a:t>size: </a:t>
            </a:r>
            <a:r>
              <a:rPr kumimoji="0" lang="zh-CN" altLang="en-US" sz="2000" b="1" kern="0" dirty="0">
                <a:latin typeface="仿宋" panose="02010609060101010101" pitchFamily="49" charset="-122"/>
                <a:ea typeface="仿宋" panose="02010609060101010101" pitchFamily="49" charset="-122"/>
              </a:rPr>
              <a:t>大小；</a:t>
            </a:r>
            <a:r>
              <a:rPr kumimoji="0" lang="en-US" altLang="zh-CN" sz="2000" b="1" kern="0" dirty="0">
                <a:latin typeface="仿宋" panose="02010609060101010101" pitchFamily="49" charset="-122"/>
                <a:ea typeface="仿宋" panose="02010609060101010101" pitchFamily="49" charset="-122"/>
              </a:rPr>
              <a:t>aa: </a:t>
            </a:r>
            <a:r>
              <a:rPr kumimoji="0" lang="zh-CN" altLang="en-US" sz="2000" b="1" kern="0" dirty="0">
                <a:latin typeface="仿宋" panose="02010609060101010101" pitchFamily="49" charset="-122"/>
                <a:ea typeface="仿宋" panose="02010609060101010101" pitchFamily="49" charset="-122"/>
              </a:rPr>
              <a:t>释放区首址</a:t>
            </a:r>
          </a:p>
          <a:p>
            <a:pPr eaLnBrk="1" hangingPunct="1">
              <a:lnSpc>
                <a:spcPct val="150000"/>
              </a:lnSpc>
              <a:buFont typeface="Wingdings" pitchFamily="2" charset="2"/>
              <a:buChar char="l"/>
            </a:pPr>
            <a:endParaRPr kumimoji="0" lang="zh-CN" altLang="en-US" sz="2000" kern="0" dirty="0">
              <a:latin typeface="仿宋" panose="02010609060101010101" pitchFamily="49" charset="-122"/>
              <a:ea typeface="仿宋" panose="02010609060101010101" pitchFamily="49" charset="-122"/>
            </a:endParaRPr>
          </a:p>
          <a:p>
            <a:pPr eaLnBrk="1" hangingPunct="1">
              <a:lnSpc>
                <a:spcPct val="150000"/>
              </a:lnSpc>
              <a:buFont typeface="Wingdings" pitchFamily="2" charset="2"/>
              <a:buChar char="l"/>
            </a:pPr>
            <a:endParaRPr kumimoji="0" lang="en-US" altLang="zh-CN" sz="2000" kern="0" dirty="0">
              <a:latin typeface="仿宋" panose="02010609060101010101" pitchFamily="49" charset="-122"/>
              <a:ea typeface="仿宋" panose="02010609060101010101" pitchFamily="49" charset="-122"/>
            </a:endParaRPr>
          </a:p>
        </p:txBody>
      </p:sp>
      <p:pic>
        <p:nvPicPr>
          <p:cNvPr id="7" name="Picture 5">
            <a:extLst>
              <a:ext uri="{FF2B5EF4-FFF2-40B4-BE49-F238E27FC236}">
                <a16:creationId xmlns="" xmlns:a16="http://schemas.microsoft.com/office/drawing/2014/main" id="{086324EA-9DE1-43F4-B84B-69B1173850F7}"/>
              </a:ext>
            </a:extLst>
          </p:cNvPr>
          <p:cNvPicPr>
            <a:picLocks noChangeAspect="1" noChangeArrowheads="1"/>
          </p:cNvPicPr>
          <p:nvPr/>
        </p:nvPicPr>
        <p:blipFill>
          <a:blip r:embed="rId2" cstate="print"/>
          <a:srcRect/>
          <a:stretch>
            <a:fillRect/>
          </a:stretch>
        </p:blipFill>
        <p:spPr bwMode="auto">
          <a:xfrm>
            <a:off x="5107682" y="2079877"/>
            <a:ext cx="3930650" cy="2619375"/>
          </a:xfrm>
          <a:prstGeom prst="rect">
            <a:avLst/>
          </a:prstGeom>
          <a:noFill/>
          <a:ln w="19050" algn="ctr">
            <a:noFill/>
            <a:miter lim="800000"/>
            <a:headEnd/>
            <a:tailEnd/>
          </a:ln>
        </p:spPr>
      </p:pic>
      <p:sp>
        <p:nvSpPr>
          <p:cNvPr id="8" name="矩形 7"/>
          <p:cNvSpPr/>
          <p:nvPr/>
        </p:nvSpPr>
        <p:spPr>
          <a:xfrm>
            <a:off x="11759" y="29489"/>
            <a:ext cx="7656585" cy="646331"/>
          </a:xfrm>
          <a:prstGeom prst="rect">
            <a:avLst/>
          </a:prstGeom>
          <a:noFill/>
          <a:ln w="9525">
            <a:noFill/>
            <a:miter lim="800000"/>
            <a:headEnd/>
            <a:tailEnd/>
          </a:ln>
        </p:spPr>
        <p:txBody>
          <a:bodyPr/>
          <a:lstStyle/>
          <a:p>
            <a:r>
              <a:rPr kumimoji="0" lang="zh-CN" altLang="en-US" sz="36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对换区管理例子</a:t>
            </a:r>
            <a:endPar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23471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0561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 xmlns:a16="http://schemas.microsoft.com/office/drawing/2014/main" id="{3CF897E8-F17E-4729-AEC4-4E9660A85682}"/>
              </a:ext>
            </a:extLst>
          </p:cNvPr>
          <p:cNvSpPr txBox="1">
            <a:spLocks noChangeArrowheads="1"/>
          </p:cNvSpPr>
          <p:nvPr/>
        </p:nvSpPr>
        <p:spPr bwMode="auto">
          <a:xfrm>
            <a:off x="312415" y="84560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en-US" altLang="zh-CN" sz="3200" b="1" kern="0">
                <a:solidFill>
                  <a:srgbClr val="FF0000"/>
                </a:solidFill>
                <a:latin typeface="黑体" pitchFamily="2" charset="-122"/>
                <a:ea typeface="黑体" pitchFamily="2" charset="-122"/>
              </a:rPr>
              <a:t/>
            </a:r>
            <a:br>
              <a:rPr kumimoji="0" lang="en-US" altLang="zh-CN" sz="3200" b="1" kern="0">
                <a:solidFill>
                  <a:srgbClr val="FF0000"/>
                </a:solidFill>
                <a:latin typeface="黑体" pitchFamily="2" charset="-122"/>
                <a:ea typeface="黑体" pitchFamily="2" charset="-122"/>
              </a:rPr>
            </a:br>
            <a:r>
              <a:rPr kumimoji="0" lang="en-US" altLang="en-US" sz="3200" b="1" kern="0">
                <a:solidFill>
                  <a:srgbClr val="FF0000"/>
                </a:solidFill>
                <a:latin typeface="黑体" pitchFamily="2" charset="-122"/>
                <a:ea typeface="黑体" pitchFamily="2" charset="-122"/>
              </a:rPr>
              <a:t>UNIX系统对换进程</a:t>
            </a:r>
            <a:br>
              <a:rPr kumimoji="0" lang="en-US" altLang="en-US" sz="3200" b="1" kern="0">
                <a:solidFill>
                  <a:srgbClr val="FF0000"/>
                </a:solidFill>
                <a:latin typeface="黑体" pitchFamily="2" charset="-122"/>
                <a:ea typeface="黑体" pitchFamily="2" charset="-122"/>
              </a:rPr>
            </a:br>
            <a:r>
              <a:rPr kumimoji="0" lang="zh-CN" altLang="en-US" sz="3200" b="1" kern="0">
                <a:solidFill>
                  <a:srgbClr val="FF0000"/>
                </a:solidFill>
                <a:latin typeface="黑体" pitchFamily="2" charset="-122"/>
                <a:ea typeface="黑体" pitchFamily="2" charset="-122"/>
              </a:rPr>
              <a:t/>
            </a:r>
            <a:br>
              <a:rPr kumimoji="0" lang="zh-CN" altLang="en-US" sz="3200" b="1" kern="0">
                <a:solidFill>
                  <a:srgbClr val="FF0000"/>
                </a:solidFill>
                <a:latin typeface="黑体" pitchFamily="2" charset="-122"/>
                <a:ea typeface="黑体" pitchFamily="2" charset="-122"/>
              </a:rPr>
            </a:br>
            <a:endParaRPr kumimoji="0" lang="zh-CN" altLang="en-US" sz="3200" b="1" kern="0">
              <a:solidFill>
                <a:srgbClr val="FF0000"/>
              </a:solidFill>
              <a:latin typeface="黑体" pitchFamily="2" charset="-122"/>
              <a:ea typeface="黑体" pitchFamily="2" charset="-122"/>
            </a:endParaRPr>
          </a:p>
        </p:txBody>
      </p:sp>
      <p:sp>
        <p:nvSpPr>
          <p:cNvPr id="6" name="Rectangle 3">
            <a:extLst>
              <a:ext uri="{FF2B5EF4-FFF2-40B4-BE49-F238E27FC236}">
                <a16:creationId xmlns="" xmlns:a16="http://schemas.microsoft.com/office/drawing/2014/main" id="{45F22E76-49AB-4994-A8A7-A33200FE03D1}"/>
              </a:ext>
            </a:extLst>
          </p:cNvPr>
          <p:cNvSpPr txBox="1">
            <a:spLocks noChangeArrowheads="1"/>
          </p:cNvSpPr>
          <p:nvPr/>
        </p:nvSpPr>
        <p:spPr bwMode="auto">
          <a:xfrm>
            <a:off x="179065" y="2199742"/>
            <a:ext cx="8218488" cy="1079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b="1" kern="0" dirty="0">
                <a:latin typeface="黑体" pitchFamily="2" charset="-122"/>
                <a:ea typeface="黑体" pitchFamily="2" charset="-122"/>
              </a:rPr>
              <a:t>对换进程就是</a:t>
            </a:r>
            <a:r>
              <a:rPr kumimoji="0" lang="en-US" altLang="zh-CN" sz="2400" b="1" kern="0" dirty="0">
                <a:solidFill>
                  <a:srgbClr val="FF0000"/>
                </a:solidFill>
                <a:latin typeface="黑体" pitchFamily="2" charset="-122"/>
                <a:ea typeface="黑体" pitchFamily="2" charset="-122"/>
              </a:rPr>
              <a:t>0</a:t>
            </a:r>
            <a:r>
              <a:rPr kumimoji="0" lang="zh-CN" altLang="en-US" sz="2400" b="1" kern="0" dirty="0">
                <a:solidFill>
                  <a:srgbClr val="FF0000"/>
                </a:solidFill>
                <a:latin typeface="黑体" pitchFamily="2" charset="-122"/>
                <a:ea typeface="黑体" pitchFamily="2" charset="-122"/>
              </a:rPr>
              <a:t>号进程</a:t>
            </a:r>
            <a:r>
              <a:rPr kumimoji="0" lang="zh-CN" altLang="en-US" sz="2400" b="1" kern="0" dirty="0">
                <a:latin typeface="黑体" pitchFamily="2" charset="-122"/>
                <a:ea typeface="黑体" pitchFamily="2" charset="-122"/>
              </a:rPr>
              <a:t>，它是一个永远处于核心态的进程。其任务是将进程的映象在内存和对换区之间传递</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7" name="Picture 5">
            <a:extLst>
              <a:ext uri="{FF2B5EF4-FFF2-40B4-BE49-F238E27FC236}">
                <a16:creationId xmlns="" xmlns:a16="http://schemas.microsoft.com/office/drawing/2014/main" id="{6CE9EE81-2DED-46A4-89AD-02174D3F684C}"/>
              </a:ext>
            </a:extLst>
          </p:cNvPr>
          <p:cNvPicPr>
            <a:picLocks noChangeAspect="1" noChangeArrowheads="1"/>
          </p:cNvPicPr>
          <p:nvPr/>
        </p:nvPicPr>
        <p:blipFill>
          <a:blip r:embed="rId2" cstate="print"/>
          <a:srcRect/>
          <a:stretch>
            <a:fillRect/>
          </a:stretch>
        </p:blipFill>
        <p:spPr bwMode="auto">
          <a:xfrm>
            <a:off x="323528" y="3495142"/>
            <a:ext cx="8291512" cy="3170238"/>
          </a:xfrm>
          <a:prstGeom prst="rect">
            <a:avLst/>
          </a:prstGeom>
          <a:noFill/>
          <a:ln w="19050" algn="ctr">
            <a:noFill/>
            <a:miter lim="800000"/>
            <a:headEnd/>
            <a:tailEnd/>
          </a:ln>
        </p:spPr>
      </p:pic>
    </p:spTree>
    <p:extLst>
      <p:ext uri="{BB962C8B-B14F-4D97-AF65-F5344CB8AC3E}">
        <p14:creationId xmlns:p14="http://schemas.microsoft.com/office/powerpoint/2010/main" val="14642269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0561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 xmlns:a16="http://schemas.microsoft.com/office/drawing/2014/main" id="{4B2E4CD2-6D55-44C7-B9B6-E000D97B8129}"/>
              </a:ext>
            </a:extLst>
          </p:cNvPr>
          <p:cNvSpPr txBox="1">
            <a:spLocks noChangeArrowheads="1"/>
          </p:cNvSpPr>
          <p:nvPr/>
        </p:nvSpPr>
        <p:spPr bwMode="auto">
          <a:xfrm>
            <a:off x="323528" y="980728"/>
            <a:ext cx="8229600" cy="9409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en-US" altLang="zh-CN" sz="3200" b="1" kern="0" dirty="0">
                <a:solidFill>
                  <a:srgbClr val="FF0000"/>
                </a:solidFill>
                <a:latin typeface="黑体" pitchFamily="2" charset="-122"/>
                <a:ea typeface="黑体" pitchFamily="2" charset="-122"/>
              </a:rPr>
              <a:t/>
            </a:r>
            <a:br>
              <a:rPr kumimoji="0" lang="en-US" altLang="zh-CN" sz="3200" b="1" kern="0" dirty="0">
                <a:solidFill>
                  <a:srgbClr val="FF0000"/>
                </a:solidFill>
                <a:latin typeface="黑体" pitchFamily="2" charset="-122"/>
                <a:ea typeface="黑体" pitchFamily="2" charset="-122"/>
              </a:rPr>
            </a:br>
            <a:r>
              <a:rPr kumimoji="0" lang="en-US" altLang="en-US" sz="3200" b="1" kern="0" dirty="0" err="1">
                <a:solidFill>
                  <a:srgbClr val="FF0000"/>
                </a:solidFill>
                <a:latin typeface="黑体" pitchFamily="2" charset="-122"/>
                <a:ea typeface="黑体" pitchFamily="2" charset="-122"/>
              </a:rPr>
              <a:t>UNIX系统对换进程</a:t>
            </a:r>
            <a:r>
              <a:rPr kumimoji="0" lang="en-US" altLang="en-US" sz="3200" b="1" kern="0" dirty="0">
                <a:solidFill>
                  <a:srgbClr val="FF0000"/>
                </a:solidFill>
                <a:latin typeface="黑体" pitchFamily="2" charset="-122"/>
                <a:ea typeface="黑体" pitchFamily="2" charset="-122"/>
              </a:rPr>
              <a:t/>
            </a:r>
            <a:br>
              <a:rPr kumimoji="0" lang="en-US" altLang="en-US" sz="3200" b="1" kern="0" dirty="0">
                <a:solidFill>
                  <a:srgbClr val="FF0000"/>
                </a:solidFill>
                <a:latin typeface="黑体" pitchFamily="2" charset="-122"/>
                <a:ea typeface="黑体" pitchFamily="2" charset="-122"/>
              </a:rPr>
            </a:br>
            <a:r>
              <a:rPr kumimoji="0" lang="zh-CN" altLang="en-US" sz="3200" b="1" kern="0" dirty="0">
                <a:solidFill>
                  <a:srgbClr val="FF0000"/>
                </a:solidFill>
                <a:latin typeface="黑体" pitchFamily="2" charset="-122"/>
                <a:ea typeface="黑体" pitchFamily="2" charset="-122"/>
              </a:rPr>
              <a:t/>
            </a:r>
            <a:br>
              <a:rPr kumimoji="0" lang="zh-CN" altLang="en-US" sz="3200" b="1" kern="0" dirty="0">
                <a:solidFill>
                  <a:srgbClr val="FF0000"/>
                </a:solidFill>
                <a:latin typeface="黑体" pitchFamily="2" charset="-122"/>
                <a:ea typeface="黑体" pitchFamily="2" charset="-122"/>
              </a:rPr>
            </a:br>
            <a:endParaRPr kumimoji="0" lang="zh-CN" altLang="en-US" sz="3200" b="1" kern="0" dirty="0">
              <a:solidFill>
                <a:srgbClr val="FF0000"/>
              </a:solidFill>
              <a:latin typeface="黑体" pitchFamily="2" charset="-122"/>
              <a:ea typeface="黑体" pitchFamily="2" charset="-122"/>
            </a:endParaRPr>
          </a:p>
        </p:txBody>
      </p:sp>
      <p:sp>
        <p:nvSpPr>
          <p:cNvPr id="6" name="Rectangle 3">
            <a:extLst>
              <a:ext uri="{FF2B5EF4-FFF2-40B4-BE49-F238E27FC236}">
                <a16:creationId xmlns="" xmlns:a16="http://schemas.microsoft.com/office/drawing/2014/main" id="{8BF5852C-D13C-4C77-B458-6214710B229D}"/>
              </a:ext>
            </a:extLst>
          </p:cNvPr>
          <p:cNvSpPr txBox="1">
            <a:spLocks noChangeArrowheads="1"/>
          </p:cNvSpPr>
          <p:nvPr/>
        </p:nvSpPr>
        <p:spPr bwMode="auto">
          <a:xfrm>
            <a:off x="-12514" y="1772817"/>
            <a:ext cx="8748464" cy="4464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Tx/>
              <a:buNone/>
            </a:pPr>
            <a:r>
              <a:rPr kumimoji="0" lang="zh-CN" altLang="en-US" sz="2400" b="1" kern="0" dirty="0">
                <a:latin typeface="黑体" pitchFamily="2" charset="-122"/>
                <a:ea typeface="黑体" pitchFamily="2" charset="-122"/>
              </a:rPr>
              <a:t>（一）进程换入</a:t>
            </a:r>
          </a:p>
          <a:p>
            <a:pPr lvl="1" eaLnBrk="1" hangingPunct="1">
              <a:lnSpc>
                <a:spcPct val="150000"/>
              </a:lnSpc>
            </a:pPr>
            <a:r>
              <a:rPr kumimoji="0" lang="zh-CN" altLang="en-US" sz="2400" b="1" kern="0" dirty="0">
                <a:latin typeface="黑体" pitchFamily="2" charset="-122"/>
                <a:ea typeface="黑体" pitchFamily="2" charset="-122"/>
              </a:rPr>
              <a:t>当内存空闲时，</a:t>
            </a:r>
            <a:r>
              <a:rPr kumimoji="0" lang="en-US" altLang="zh-CN" sz="2400" b="1" kern="0" dirty="0">
                <a:latin typeface="黑体" pitchFamily="2" charset="-122"/>
                <a:ea typeface="黑体" pitchFamily="2" charset="-122"/>
              </a:rPr>
              <a:t>0</a:t>
            </a:r>
            <a:r>
              <a:rPr kumimoji="0" lang="zh-CN" altLang="en-US" sz="2400" b="1" kern="0" dirty="0">
                <a:latin typeface="黑体" pitchFamily="2" charset="-122"/>
                <a:ea typeface="黑体" pitchFamily="2" charset="-122"/>
              </a:rPr>
              <a:t>号进程将对换区中处于</a:t>
            </a:r>
            <a:r>
              <a:rPr kumimoji="0" lang="zh-CN" altLang="en-US" sz="2400" b="1" kern="0" dirty="0">
                <a:solidFill>
                  <a:srgbClr val="FF0000"/>
                </a:solidFill>
                <a:latin typeface="黑体" pitchFamily="2" charset="-122"/>
                <a:ea typeface="黑体" pitchFamily="2" charset="-122"/>
              </a:rPr>
              <a:t>就绪状态</a:t>
            </a:r>
            <a:r>
              <a:rPr kumimoji="0" lang="zh-CN" altLang="en-US" sz="2400" b="1" kern="0" dirty="0">
                <a:latin typeface="黑体" pitchFamily="2" charset="-122"/>
                <a:ea typeface="黑体" pitchFamily="2" charset="-122"/>
              </a:rPr>
              <a:t>的进程的映象调入内存，直到内存满，或者是对换区中已经没有处于就绪状态的进程。</a:t>
            </a:r>
          </a:p>
          <a:p>
            <a:pPr lvl="1" eaLnBrk="1" hangingPunct="1">
              <a:lnSpc>
                <a:spcPct val="150000"/>
              </a:lnSpc>
            </a:pPr>
            <a:r>
              <a:rPr kumimoji="0" lang="zh-CN" altLang="en-US" sz="2400" b="1" kern="0" dirty="0">
                <a:latin typeface="黑体" pitchFamily="2" charset="-122"/>
                <a:ea typeface="黑体" pitchFamily="2" charset="-122"/>
              </a:rPr>
              <a:t>调入就绪进程的依据是进程在对换区中驻留的时间，每次调入一个在对换区中</a:t>
            </a:r>
            <a:r>
              <a:rPr kumimoji="0" lang="zh-CN" altLang="en-US" sz="2400" b="1" kern="0" dirty="0">
                <a:solidFill>
                  <a:srgbClr val="FF0000"/>
                </a:solidFill>
                <a:latin typeface="黑体" pitchFamily="2" charset="-122"/>
                <a:ea typeface="黑体" pitchFamily="2" charset="-122"/>
              </a:rPr>
              <a:t>驻留时间最长</a:t>
            </a:r>
            <a:r>
              <a:rPr kumimoji="0" lang="zh-CN" altLang="en-US" sz="2400" b="1" kern="0" dirty="0">
                <a:latin typeface="黑体" pitchFamily="2" charset="-122"/>
                <a:ea typeface="黑体" pitchFamily="2" charset="-122"/>
              </a:rPr>
              <a:t>的进程映象进入内存</a:t>
            </a:r>
          </a:p>
          <a:p>
            <a:pPr lvl="1" eaLnBrk="1" hangingPunct="1">
              <a:lnSpc>
                <a:spcPct val="150000"/>
              </a:lnSpc>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663547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405618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进程的换入和换出</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2">
            <a:extLst>
              <a:ext uri="{FF2B5EF4-FFF2-40B4-BE49-F238E27FC236}">
                <a16:creationId xmlns="" xmlns:a16="http://schemas.microsoft.com/office/drawing/2014/main" id="{4B2E4CD2-6D55-44C7-B9B6-E000D97B8129}"/>
              </a:ext>
            </a:extLst>
          </p:cNvPr>
          <p:cNvSpPr txBox="1">
            <a:spLocks noChangeArrowheads="1"/>
          </p:cNvSpPr>
          <p:nvPr/>
        </p:nvSpPr>
        <p:spPr bwMode="auto">
          <a:xfrm>
            <a:off x="323528" y="980728"/>
            <a:ext cx="8229600" cy="9409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0" lang="en-US" altLang="zh-CN" sz="3200" b="1" kern="0" dirty="0">
                <a:solidFill>
                  <a:srgbClr val="FF0000"/>
                </a:solidFill>
                <a:latin typeface="黑体" pitchFamily="2" charset="-122"/>
                <a:ea typeface="黑体" pitchFamily="2" charset="-122"/>
              </a:rPr>
              <a:t/>
            </a:r>
            <a:br>
              <a:rPr kumimoji="0" lang="en-US" altLang="zh-CN" sz="3200" b="1" kern="0" dirty="0">
                <a:solidFill>
                  <a:srgbClr val="FF0000"/>
                </a:solidFill>
                <a:latin typeface="黑体" pitchFamily="2" charset="-122"/>
                <a:ea typeface="黑体" pitchFamily="2" charset="-122"/>
              </a:rPr>
            </a:br>
            <a:r>
              <a:rPr kumimoji="0" lang="en-US" altLang="en-US" sz="3200" b="1" kern="0" dirty="0" err="1">
                <a:solidFill>
                  <a:srgbClr val="FF0000"/>
                </a:solidFill>
                <a:latin typeface="黑体" pitchFamily="2" charset="-122"/>
                <a:ea typeface="黑体" pitchFamily="2" charset="-122"/>
              </a:rPr>
              <a:t>UNIX系统对换进程</a:t>
            </a:r>
            <a:r>
              <a:rPr kumimoji="0" lang="en-US" altLang="en-US" sz="3200" b="1" kern="0" dirty="0">
                <a:solidFill>
                  <a:srgbClr val="FF0000"/>
                </a:solidFill>
                <a:latin typeface="黑体" pitchFamily="2" charset="-122"/>
                <a:ea typeface="黑体" pitchFamily="2" charset="-122"/>
              </a:rPr>
              <a:t/>
            </a:r>
            <a:br>
              <a:rPr kumimoji="0" lang="en-US" altLang="en-US" sz="3200" b="1" kern="0" dirty="0">
                <a:solidFill>
                  <a:srgbClr val="FF0000"/>
                </a:solidFill>
                <a:latin typeface="黑体" pitchFamily="2" charset="-122"/>
                <a:ea typeface="黑体" pitchFamily="2" charset="-122"/>
              </a:rPr>
            </a:br>
            <a:r>
              <a:rPr kumimoji="0" lang="zh-CN" altLang="en-US" sz="3200" b="1" kern="0" dirty="0">
                <a:solidFill>
                  <a:srgbClr val="FF0000"/>
                </a:solidFill>
                <a:latin typeface="黑体" pitchFamily="2" charset="-122"/>
                <a:ea typeface="黑体" pitchFamily="2" charset="-122"/>
              </a:rPr>
              <a:t/>
            </a:r>
            <a:br>
              <a:rPr kumimoji="0" lang="zh-CN" altLang="en-US" sz="3200" b="1" kern="0" dirty="0">
                <a:solidFill>
                  <a:srgbClr val="FF0000"/>
                </a:solidFill>
                <a:latin typeface="黑体" pitchFamily="2" charset="-122"/>
                <a:ea typeface="黑体" pitchFamily="2" charset="-122"/>
              </a:rPr>
            </a:br>
            <a:endParaRPr kumimoji="0" lang="zh-CN" altLang="en-US" sz="3200" b="1" kern="0" dirty="0">
              <a:solidFill>
                <a:srgbClr val="FF0000"/>
              </a:solidFill>
              <a:latin typeface="黑体" pitchFamily="2" charset="-122"/>
              <a:ea typeface="黑体" pitchFamily="2" charset="-122"/>
            </a:endParaRPr>
          </a:p>
        </p:txBody>
      </p:sp>
      <p:sp>
        <p:nvSpPr>
          <p:cNvPr id="7" name="Rectangle 3">
            <a:extLst>
              <a:ext uri="{FF2B5EF4-FFF2-40B4-BE49-F238E27FC236}">
                <a16:creationId xmlns="" xmlns:a16="http://schemas.microsoft.com/office/drawing/2014/main" id="{8CBC0542-1121-4AB1-8423-E0E5E5BC13A4}"/>
              </a:ext>
            </a:extLst>
          </p:cNvPr>
          <p:cNvSpPr txBox="1">
            <a:spLocks noChangeArrowheads="1"/>
          </p:cNvSpPr>
          <p:nvPr/>
        </p:nvSpPr>
        <p:spPr bwMode="auto">
          <a:xfrm>
            <a:off x="323528" y="1818234"/>
            <a:ext cx="8218487" cy="39416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Tx/>
              <a:buNone/>
            </a:pPr>
            <a:r>
              <a:rPr kumimoji="0" lang="zh-CN" altLang="en-US" sz="2000" b="1" kern="0" dirty="0">
                <a:latin typeface="黑体" pitchFamily="2" charset="-122"/>
                <a:ea typeface="黑体" pitchFamily="2" charset="-122"/>
              </a:rPr>
              <a:t>（二）进程换出</a:t>
            </a:r>
          </a:p>
          <a:p>
            <a:pPr lvl="1" eaLnBrk="1" hangingPunct="1">
              <a:lnSpc>
                <a:spcPct val="150000"/>
              </a:lnSpc>
              <a:spcBef>
                <a:spcPct val="0"/>
              </a:spcBef>
            </a:pPr>
            <a:r>
              <a:rPr kumimoji="0" lang="zh-CN" altLang="en-US" sz="2000" b="1" kern="0" dirty="0">
                <a:latin typeface="黑体" pitchFamily="2" charset="-122"/>
                <a:ea typeface="黑体" pitchFamily="2" charset="-122"/>
              </a:rPr>
              <a:t>当内存空间不足时，</a:t>
            </a:r>
            <a:r>
              <a:rPr kumimoji="0" lang="en-US" altLang="zh-CN" sz="2000" b="1" kern="0" dirty="0">
                <a:latin typeface="黑体" pitchFamily="2" charset="-122"/>
                <a:ea typeface="黑体" pitchFamily="2" charset="-122"/>
              </a:rPr>
              <a:t>0</a:t>
            </a:r>
            <a:r>
              <a:rPr kumimoji="0" lang="zh-CN" altLang="en-US" sz="2000" b="1" kern="0" dirty="0">
                <a:latin typeface="黑体" pitchFamily="2" charset="-122"/>
                <a:ea typeface="黑体" pitchFamily="2" charset="-122"/>
              </a:rPr>
              <a:t>号进程将内存中的某些进程换到对换区</a:t>
            </a:r>
          </a:p>
          <a:p>
            <a:pPr lvl="1" eaLnBrk="1" hangingPunct="1">
              <a:lnSpc>
                <a:spcPct val="150000"/>
              </a:lnSpc>
              <a:spcBef>
                <a:spcPct val="0"/>
              </a:spcBef>
            </a:pPr>
            <a:r>
              <a:rPr kumimoji="0" lang="zh-CN" altLang="en-US" sz="2000" b="1" kern="0" dirty="0">
                <a:latin typeface="黑体" pitchFamily="2" charset="-122"/>
                <a:ea typeface="黑体" pitchFamily="2" charset="-122"/>
              </a:rPr>
              <a:t>不能换出的进程是核心态的进程（</a:t>
            </a:r>
            <a:r>
              <a:rPr kumimoji="0" lang="en-US" altLang="zh-CN" sz="2000" b="1" kern="0" dirty="0">
                <a:latin typeface="黑体" pitchFamily="2" charset="-122"/>
                <a:ea typeface="黑体" pitchFamily="2" charset="-122"/>
              </a:rPr>
              <a:t>UNIX</a:t>
            </a:r>
            <a:r>
              <a:rPr kumimoji="0" lang="zh-CN" altLang="en-US" sz="2000" b="1" kern="0" dirty="0">
                <a:latin typeface="黑体" pitchFamily="2" charset="-122"/>
                <a:ea typeface="黑体" pitchFamily="2" charset="-122"/>
              </a:rPr>
              <a:t>核心）、处于创建状态的进程、上锁的进程，在内存中驻留时间不足的就绪进程</a:t>
            </a:r>
          </a:p>
          <a:p>
            <a:pPr lvl="1" eaLnBrk="1" hangingPunct="1">
              <a:lnSpc>
                <a:spcPct val="150000"/>
              </a:lnSpc>
              <a:spcBef>
                <a:spcPct val="0"/>
              </a:spcBef>
            </a:pPr>
            <a:r>
              <a:rPr kumimoji="0" lang="zh-CN" altLang="en-US" sz="2000" b="1" kern="0" dirty="0">
                <a:latin typeface="黑体" pitchFamily="2" charset="-122"/>
                <a:ea typeface="黑体" pitchFamily="2" charset="-122"/>
              </a:rPr>
              <a:t>换出的顺序是：</a:t>
            </a:r>
            <a:r>
              <a:rPr kumimoji="0" lang="zh-CN" altLang="en-US" sz="2000" b="1" kern="0" dirty="0">
                <a:solidFill>
                  <a:srgbClr val="FF0000"/>
                </a:solidFill>
                <a:latin typeface="黑体" pitchFamily="2" charset="-122"/>
                <a:ea typeface="黑体" pitchFamily="2" charset="-122"/>
              </a:rPr>
              <a:t>处于睡眠状态的进程、暂停状态的进程</a:t>
            </a:r>
            <a:endParaRPr kumimoji="0" lang="zh-CN" altLang="en-US" sz="2000" b="1" kern="0" dirty="0">
              <a:latin typeface="黑体" pitchFamily="2" charset="-122"/>
              <a:ea typeface="黑体" pitchFamily="2" charset="-122"/>
            </a:endParaRPr>
          </a:p>
          <a:p>
            <a:pPr lvl="1" eaLnBrk="1" hangingPunct="1">
              <a:lnSpc>
                <a:spcPct val="150000"/>
              </a:lnSpc>
              <a:spcBef>
                <a:spcPct val="0"/>
              </a:spcBef>
            </a:pPr>
            <a:r>
              <a:rPr kumimoji="0" lang="zh-CN" altLang="en-US" sz="2000" b="1" kern="0" dirty="0">
                <a:latin typeface="黑体" pitchFamily="2" charset="-122"/>
                <a:ea typeface="黑体" pitchFamily="2" charset="-122"/>
              </a:rPr>
              <a:t>若无以上这两类进程，就是处于就绪状态的进程</a:t>
            </a:r>
          </a:p>
          <a:p>
            <a:pPr lvl="1" eaLnBrk="1" hangingPunct="1">
              <a:lnSpc>
                <a:spcPct val="150000"/>
              </a:lnSpc>
              <a:spcBef>
                <a:spcPct val="0"/>
              </a:spcBef>
            </a:pPr>
            <a:r>
              <a:rPr kumimoji="0" lang="zh-CN" altLang="en-US" sz="2000" b="1" kern="0" dirty="0">
                <a:latin typeface="黑体" pitchFamily="2" charset="-122"/>
                <a:ea typeface="黑体" pitchFamily="2" charset="-122"/>
              </a:rPr>
              <a:t>按就绪状态的进程在内存中驻留时间从长到短的顺序依次调出内存，直到内存中无进程可调出为止</a:t>
            </a:r>
          </a:p>
          <a:p>
            <a:pPr eaLnBrk="1" hangingPunct="1">
              <a:lnSpc>
                <a:spcPct val="150000"/>
              </a:lnSpc>
              <a:spcBef>
                <a:spcPct val="0"/>
              </a:spcBef>
            </a:pPr>
            <a:endParaRPr kumimoji="0" lang="en-US" altLang="zh-CN" sz="2000" kern="0" dirty="0">
              <a:solidFill>
                <a:srgbClr val="FFFFFF"/>
              </a:solidFill>
              <a:latin typeface="黑体" pitchFamily="2" charset="-122"/>
              <a:ea typeface="黑体" pitchFamily="2" charset="-122"/>
            </a:endParaRPr>
          </a:p>
        </p:txBody>
      </p:sp>
    </p:spTree>
    <p:extLst>
      <p:ext uri="{BB962C8B-B14F-4D97-AF65-F5344CB8AC3E}">
        <p14:creationId xmlns:p14="http://schemas.microsoft.com/office/powerpoint/2010/main" val="34951806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ChangeArrowheads="1"/>
          </p:cNvSpPr>
          <p:nvPr/>
        </p:nvSpPr>
        <p:spPr bwMode="auto">
          <a:xfrm>
            <a:off x="817212" y="116632"/>
            <a:ext cx="6870700" cy="609600"/>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 纲</a:t>
            </a:r>
          </a:p>
        </p:txBody>
      </p:sp>
      <p:graphicFrame>
        <p:nvGraphicFramePr>
          <p:cNvPr id="5" name="表格 4">
            <a:extLst>
              <a:ext uri="{FF2B5EF4-FFF2-40B4-BE49-F238E27FC236}">
                <a16:creationId xmlns="" xmlns:a16="http://schemas.microsoft.com/office/drawing/2014/main" id="{B06D4718-13EA-4F9A-98F8-384237FB1CAD}"/>
              </a:ext>
            </a:extLst>
          </p:cNvPr>
          <p:cNvGraphicFramePr>
            <a:graphicFrameLocks noGrp="1"/>
          </p:cNvGraphicFramePr>
          <p:nvPr>
            <p:extLst>
              <p:ext uri="{D42A27DB-BD31-4B8C-83A1-F6EECF244321}">
                <p14:modId xmlns:p14="http://schemas.microsoft.com/office/powerpoint/2010/main" val="2381386704"/>
              </p:ext>
            </p:extLst>
          </p:nvPr>
        </p:nvGraphicFramePr>
        <p:xfrm>
          <a:off x="2051720" y="2060848"/>
          <a:ext cx="4896544" cy="2407548"/>
        </p:xfrm>
        <a:graphic>
          <a:graphicData uri="http://schemas.openxmlformats.org/drawingml/2006/table">
            <a:tbl>
              <a:tblPr>
                <a:tableStyleId>{5C22544A-7EE6-4342-B048-85BDC9FD1C3A}</a:tableStyleId>
              </a:tblPr>
              <a:tblGrid>
                <a:gridCol w="4896544">
                  <a:extLst>
                    <a:ext uri="{9D8B030D-6E8A-4147-A177-3AD203B41FA5}">
                      <a16:colId xmlns="" xmlns:a16="http://schemas.microsoft.com/office/drawing/2014/main" val="20000"/>
                    </a:ext>
                  </a:extLst>
                </a:gridCol>
              </a:tblGrid>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a:txBody>
                  <a:tcPr marL="7620" marR="7620" marT="7620" marB="0" anchor="ctr">
                    <a:solidFill>
                      <a:schemeClr val="bg2">
                        <a:lumMod val="50000"/>
                      </a:schemeClr>
                    </a:solidFill>
                  </a:tcPr>
                </a:tc>
                <a:extLst>
                  <a:ext uri="{0D108BD9-81ED-4DB2-BD59-A6C34878D82A}">
                    <a16:rowId xmlns="" xmlns:a16="http://schemas.microsoft.com/office/drawing/2014/main" val="10000"/>
                  </a:ext>
                </a:extLst>
              </a:tr>
              <a:tr h="601887">
                <a:tc>
                  <a:txBody>
                    <a:bodyPr/>
                    <a:lstStyle/>
                    <a:p>
                      <a:pPr algn="l" fontAlgn="ctr"/>
                      <a:r>
                        <a:rPr lang="en-US" altLang="zh-CN"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  </a:t>
                      </a:r>
                      <a:r>
                        <a:rPr lang="zh-CN" altLang="en-US" sz="2800" b="1"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程序的装入和链接 </a:t>
                      </a:r>
                    </a:p>
                  </a:txBody>
                  <a:tcPr marL="7620" marR="7620" marT="7620" marB="0" anchor="ctr">
                    <a:solidFill>
                      <a:schemeClr val="bg2">
                        <a:lumMod val="50000"/>
                      </a:schemeClr>
                    </a:solidFill>
                  </a:tcPr>
                </a:tc>
                <a:extLst>
                  <a:ext uri="{0D108BD9-81ED-4DB2-BD59-A6C34878D82A}">
                    <a16:rowId xmlns="" xmlns:a16="http://schemas.microsoft.com/office/drawing/2014/main" val="10003"/>
                  </a:ext>
                </a:extLst>
              </a:tr>
              <a:tr h="601887">
                <a:tc>
                  <a:txBody>
                    <a:bodyPr/>
                    <a:lstStyle/>
                    <a:p>
                      <a:pPr algn="l" fontAlgn="ctr"/>
                      <a:r>
                        <a:rPr lang="en-US" altLang="zh-CN"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4.3  </a:t>
                      </a:r>
                      <a:r>
                        <a:rPr lang="zh-CN" altLang="en-US" sz="28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对换</a:t>
                      </a:r>
                    </a:p>
                  </a:txBody>
                  <a:tcPr marL="7620" marR="7620" marT="7620" marB="0" anchor="ctr">
                    <a:solidFill>
                      <a:schemeClr val="bg2">
                        <a:lumMod val="50000"/>
                      </a:schemeClr>
                    </a:solidFill>
                  </a:tcPr>
                </a:tc>
                <a:extLst>
                  <a:ext uri="{0D108BD9-81ED-4DB2-BD59-A6C34878D82A}">
                    <a16:rowId xmlns="" xmlns:a16="http://schemas.microsoft.com/office/drawing/2014/main" val="10004"/>
                  </a:ext>
                </a:extLst>
              </a:tr>
              <a:tr h="601887">
                <a:tc>
                  <a:txBody>
                    <a:bodyPr/>
                    <a:lstStyle/>
                    <a:p>
                      <a:pPr algn="l" fontAlgn="ctr"/>
                      <a:r>
                        <a:rPr lang="en-US" altLang="zh-CN"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  </a:t>
                      </a:r>
                      <a:r>
                        <a:rPr lang="zh-CN" altLang="en-US" sz="28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a:txBody>
                  <a:tcPr marL="7620" marR="7620" marT="7620" marB="0" anchor="ctr">
                    <a:solidFill>
                      <a:srgbClr val="0070C0"/>
                    </a:solidFill>
                  </a:tcPr>
                </a:tc>
                <a:extLst>
                  <a:ext uri="{0D108BD9-81ED-4DB2-BD59-A6C34878D82A}">
                    <a16:rowId xmlns="" xmlns:a16="http://schemas.microsoft.com/office/drawing/2014/main" val="476529507"/>
                  </a:ext>
                </a:extLst>
              </a:tr>
            </a:tbl>
          </a:graphicData>
        </a:graphic>
      </p:graphicFrame>
    </p:spTree>
    <p:extLst>
      <p:ext uri="{BB962C8B-B14F-4D97-AF65-F5344CB8AC3E}">
        <p14:creationId xmlns:p14="http://schemas.microsoft.com/office/powerpoint/2010/main" val="1921304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Group 3">
            <a:extLst>
              <a:ext uri="{FF2B5EF4-FFF2-40B4-BE49-F238E27FC236}">
                <a16:creationId xmlns="" xmlns:a16="http://schemas.microsoft.com/office/drawing/2014/main" id="{B007465D-10C3-487A-85EA-6C0437705AF5}"/>
              </a:ext>
            </a:extLst>
          </p:cNvPr>
          <p:cNvGrpSpPr>
            <a:grpSpLocks/>
          </p:cNvGrpSpPr>
          <p:nvPr/>
        </p:nvGrpSpPr>
        <p:grpSpPr bwMode="auto">
          <a:xfrm>
            <a:off x="107504" y="1340768"/>
            <a:ext cx="8675688" cy="4608512"/>
            <a:chOff x="295" y="845"/>
            <a:chExt cx="5465" cy="2086"/>
          </a:xfrm>
        </p:grpSpPr>
        <p:sp>
          <p:nvSpPr>
            <p:cNvPr id="6" name="Rectangle 4">
              <a:extLst>
                <a:ext uri="{FF2B5EF4-FFF2-40B4-BE49-F238E27FC236}">
                  <a16:creationId xmlns="" xmlns:a16="http://schemas.microsoft.com/office/drawing/2014/main" id="{B00CC34E-822B-46ED-AB46-EC734CB6A8C1}"/>
                </a:ext>
              </a:extLst>
            </p:cNvPr>
            <p:cNvSpPr>
              <a:spLocks noChangeArrowheads="1"/>
            </p:cNvSpPr>
            <p:nvPr/>
          </p:nvSpPr>
          <p:spPr bwMode="auto">
            <a:xfrm>
              <a:off x="295" y="1888"/>
              <a:ext cx="1360" cy="36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黑体" pitchFamily="2" charset="-122"/>
                  <a:ea typeface="黑体" pitchFamily="2" charset="-122"/>
                  <a:cs typeface="+mn-cs"/>
                </a:rPr>
                <a:t>分配存储器</a:t>
              </a:r>
            </a:p>
          </p:txBody>
        </p:sp>
        <p:sp>
          <p:nvSpPr>
            <p:cNvPr id="7" name="AutoShape 5">
              <a:extLst>
                <a:ext uri="{FF2B5EF4-FFF2-40B4-BE49-F238E27FC236}">
                  <a16:creationId xmlns="" xmlns:a16="http://schemas.microsoft.com/office/drawing/2014/main" id="{01CE38AE-67E6-45A7-9F89-C08711882867}"/>
                </a:ext>
              </a:extLst>
            </p:cNvPr>
            <p:cNvSpPr>
              <a:spLocks/>
            </p:cNvSpPr>
            <p:nvPr/>
          </p:nvSpPr>
          <p:spPr bwMode="auto">
            <a:xfrm>
              <a:off x="1837" y="1207"/>
              <a:ext cx="227" cy="1724"/>
            </a:xfrm>
            <a:prstGeom prst="leftBrace">
              <a:avLst>
                <a:gd name="adj1" fmla="val 63289"/>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8" name="Rectangle 6">
              <a:extLst>
                <a:ext uri="{FF2B5EF4-FFF2-40B4-BE49-F238E27FC236}">
                  <a16:creationId xmlns="" xmlns:a16="http://schemas.microsoft.com/office/drawing/2014/main" id="{27AABE69-F460-421B-9CDD-7985555BF07D}"/>
                </a:ext>
              </a:extLst>
            </p:cNvPr>
            <p:cNvSpPr>
              <a:spLocks noChangeArrowheads="1"/>
            </p:cNvSpPr>
            <p:nvPr/>
          </p:nvSpPr>
          <p:spPr bwMode="auto">
            <a:xfrm>
              <a:off x="2200" y="1389"/>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连续分配</a:t>
              </a:r>
            </a:p>
          </p:txBody>
        </p:sp>
        <p:sp>
          <p:nvSpPr>
            <p:cNvPr id="9" name="Rectangle 7">
              <a:extLst>
                <a:ext uri="{FF2B5EF4-FFF2-40B4-BE49-F238E27FC236}">
                  <a16:creationId xmlns="" xmlns:a16="http://schemas.microsoft.com/office/drawing/2014/main" id="{2AFC32EF-C4C9-4E86-8D41-1BD53B7F323B}"/>
                </a:ext>
              </a:extLst>
            </p:cNvPr>
            <p:cNvSpPr>
              <a:spLocks noChangeArrowheads="1"/>
            </p:cNvSpPr>
            <p:nvPr/>
          </p:nvSpPr>
          <p:spPr bwMode="auto">
            <a:xfrm>
              <a:off x="2200" y="2432"/>
              <a:ext cx="1406" cy="31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离散分配</a:t>
              </a:r>
            </a:p>
          </p:txBody>
        </p:sp>
        <p:sp>
          <p:nvSpPr>
            <p:cNvPr id="10" name="AutoShape 8">
              <a:extLst>
                <a:ext uri="{FF2B5EF4-FFF2-40B4-BE49-F238E27FC236}">
                  <a16:creationId xmlns="" xmlns:a16="http://schemas.microsoft.com/office/drawing/2014/main" id="{75E96A17-33E3-40ED-8F72-C0673373B6F7}"/>
                </a:ext>
              </a:extLst>
            </p:cNvPr>
            <p:cNvSpPr>
              <a:spLocks/>
            </p:cNvSpPr>
            <p:nvPr/>
          </p:nvSpPr>
          <p:spPr bwMode="auto">
            <a:xfrm>
              <a:off x="3787" y="845"/>
              <a:ext cx="227" cy="1407"/>
            </a:xfrm>
            <a:prstGeom prst="leftBrace">
              <a:avLst>
                <a:gd name="adj1" fmla="val 51652"/>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2" name="Rectangle 9">
              <a:extLst>
                <a:ext uri="{FF2B5EF4-FFF2-40B4-BE49-F238E27FC236}">
                  <a16:creationId xmlns="" xmlns:a16="http://schemas.microsoft.com/office/drawing/2014/main" id="{1E052B66-BA92-4308-AE3F-DDB00BBE1FC7}"/>
                </a:ext>
              </a:extLst>
            </p:cNvPr>
            <p:cNvSpPr>
              <a:spLocks noChangeArrowheads="1"/>
            </p:cNvSpPr>
            <p:nvPr/>
          </p:nvSpPr>
          <p:spPr bwMode="auto">
            <a:xfrm>
              <a:off x="4150" y="890"/>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单一连续分配</a:t>
              </a:r>
            </a:p>
          </p:txBody>
        </p:sp>
        <p:sp>
          <p:nvSpPr>
            <p:cNvPr id="13" name="Rectangle 10">
              <a:extLst>
                <a:ext uri="{FF2B5EF4-FFF2-40B4-BE49-F238E27FC236}">
                  <a16:creationId xmlns="" xmlns:a16="http://schemas.microsoft.com/office/drawing/2014/main" id="{B58D6F9E-81A0-4245-A363-460A42B7CC9A}"/>
                </a:ext>
              </a:extLst>
            </p:cNvPr>
            <p:cNvSpPr>
              <a:spLocks noChangeArrowheads="1"/>
            </p:cNvSpPr>
            <p:nvPr/>
          </p:nvSpPr>
          <p:spPr bwMode="auto">
            <a:xfrm>
              <a:off x="4150" y="1253"/>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固定分区分配</a:t>
              </a:r>
            </a:p>
          </p:txBody>
        </p:sp>
        <p:sp>
          <p:nvSpPr>
            <p:cNvPr id="14" name="Rectangle 11">
              <a:extLst>
                <a:ext uri="{FF2B5EF4-FFF2-40B4-BE49-F238E27FC236}">
                  <a16:creationId xmlns="" xmlns:a16="http://schemas.microsoft.com/office/drawing/2014/main" id="{43BB0557-CEB9-43CD-9D29-68151F6C3815}"/>
                </a:ext>
              </a:extLst>
            </p:cNvPr>
            <p:cNvSpPr>
              <a:spLocks noChangeArrowheads="1"/>
            </p:cNvSpPr>
            <p:nvPr/>
          </p:nvSpPr>
          <p:spPr bwMode="auto">
            <a:xfrm>
              <a:off x="4150" y="1615"/>
              <a:ext cx="1406" cy="227"/>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动态分区分配</a:t>
              </a:r>
            </a:p>
          </p:txBody>
        </p:sp>
        <p:sp>
          <p:nvSpPr>
            <p:cNvPr id="15" name="Rectangle 12">
              <a:extLst>
                <a:ext uri="{FF2B5EF4-FFF2-40B4-BE49-F238E27FC236}">
                  <a16:creationId xmlns="" xmlns:a16="http://schemas.microsoft.com/office/drawing/2014/main" id="{C3A3C374-6C80-4E1D-90A3-9B9D3B6A25BA}"/>
                </a:ext>
              </a:extLst>
            </p:cNvPr>
            <p:cNvSpPr>
              <a:spLocks noChangeArrowheads="1"/>
            </p:cNvSpPr>
            <p:nvPr/>
          </p:nvSpPr>
          <p:spPr bwMode="auto">
            <a:xfrm>
              <a:off x="4150" y="1979"/>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可重定位分区分配</a:t>
              </a:r>
            </a:p>
          </p:txBody>
        </p:sp>
        <p:sp>
          <p:nvSpPr>
            <p:cNvPr id="16" name="AutoShape 13">
              <a:extLst>
                <a:ext uri="{FF2B5EF4-FFF2-40B4-BE49-F238E27FC236}">
                  <a16:creationId xmlns="" xmlns:a16="http://schemas.microsoft.com/office/drawing/2014/main" id="{768F2641-B408-486C-913F-B2BE500B8EA0}"/>
                </a:ext>
              </a:extLst>
            </p:cNvPr>
            <p:cNvSpPr>
              <a:spLocks/>
            </p:cNvSpPr>
            <p:nvPr/>
          </p:nvSpPr>
          <p:spPr bwMode="auto">
            <a:xfrm>
              <a:off x="3787" y="2394"/>
              <a:ext cx="227" cy="537"/>
            </a:xfrm>
            <a:prstGeom prst="leftBrace">
              <a:avLst>
                <a:gd name="adj1" fmla="val 19714"/>
                <a:gd name="adj2" fmla="val 50000"/>
              </a:avLst>
            </a:prstGeom>
            <a:noFill/>
            <a:ln w="38100">
              <a:solidFill>
                <a:srgbClr val="FF660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黑体" pitchFamily="2" charset="-122"/>
                <a:ea typeface="黑体" pitchFamily="2" charset="-122"/>
              </a:endParaRPr>
            </a:p>
          </p:txBody>
        </p:sp>
        <p:sp>
          <p:nvSpPr>
            <p:cNvPr id="17" name="Rectangle 14">
              <a:extLst>
                <a:ext uri="{FF2B5EF4-FFF2-40B4-BE49-F238E27FC236}">
                  <a16:creationId xmlns="" xmlns:a16="http://schemas.microsoft.com/office/drawing/2014/main" id="{5D1F92B6-4954-4131-B517-2CE660D3373F}"/>
                </a:ext>
              </a:extLst>
            </p:cNvPr>
            <p:cNvSpPr>
              <a:spLocks noChangeArrowheads="1"/>
            </p:cNvSpPr>
            <p:nvPr/>
          </p:nvSpPr>
          <p:spPr bwMode="auto">
            <a:xfrm>
              <a:off x="4150" y="2342"/>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分页存储管理方式</a:t>
              </a:r>
            </a:p>
          </p:txBody>
        </p:sp>
        <p:sp>
          <p:nvSpPr>
            <p:cNvPr id="18" name="Rectangle 15">
              <a:extLst>
                <a:ext uri="{FF2B5EF4-FFF2-40B4-BE49-F238E27FC236}">
                  <a16:creationId xmlns="" xmlns:a16="http://schemas.microsoft.com/office/drawing/2014/main" id="{DD73F28E-5C94-4D3F-AD28-534CDA0B8EEB}"/>
                </a:ext>
              </a:extLst>
            </p:cNvPr>
            <p:cNvSpPr>
              <a:spLocks noChangeArrowheads="1"/>
            </p:cNvSpPr>
            <p:nvPr/>
          </p:nvSpPr>
          <p:spPr bwMode="auto">
            <a:xfrm>
              <a:off x="4150" y="2705"/>
              <a:ext cx="1610" cy="226"/>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黑体" pitchFamily="2" charset="-122"/>
                  <a:ea typeface="黑体" pitchFamily="2" charset="-122"/>
                  <a:cs typeface="+mn-cs"/>
                </a:rPr>
                <a:t>分段存储管理方式</a:t>
              </a:r>
            </a:p>
          </p:txBody>
        </p:sp>
      </p:grpSp>
    </p:spTree>
    <p:extLst>
      <p:ext uri="{BB962C8B-B14F-4D97-AF65-F5344CB8AC3E}">
        <p14:creationId xmlns:p14="http://schemas.microsoft.com/office/powerpoint/2010/main" val="157076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sp>
        <p:nvSpPr>
          <p:cNvPr id="9" name="Rectangle 3">
            <a:extLst>
              <a:ext uri="{FF2B5EF4-FFF2-40B4-BE49-F238E27FC236}">
                <a16:creationId xmlns="" xmlns:a16="http://schemas.microsoft.com/office/drawing/2014/main" id="{7AB3F2BD-1D7B-480E-BA8B-7BA62EC1CA0E}"/>
              </a:ext>
            </a:extLst>
          </p:cNvPr>
          <p:cNvSpPr txBox="1">
            <a:spLocks noChangeArrowheads="1"/>
          </p:cNvSpPr>
          <p:nvPr/>
        </p:nvSpPr>
        <p:spPr bwMode="auto">
          <a:xfrm>
            <a:off x="395536" y="1628799"/>
            <a:ext cx="8229600" cy="2235847"/>
          </a:xfrm>
          <a:prstGeom prst="rect">
            <a:avLst/>
          </a:prstGeom>
          <a:noFill/>
          <a:ln w="9525">
            <a:noFill/>
            <a:miter lim="800000"/>
            <a:headEnd/>
            <a:tailEnd/>
          </a:ln>
          <a:effectLst/>
        </p:spPr>
        <p:txBody>
          <a:bodyPr/>
          <a:lstStyle/>
          <a:p>
            <a:pPr marL="342900" indent="-342900">
              <a:lnSpc>
                <a:spcPct val="150000"/>
              </a:lnSpc>
              <a:spcBef>
                <a:spcPct val="20000"/>
              </a:spcBef>
              <a:buFont typeface="Wingdings" pitchFamily="2" charset="2"/>
              <a:buChar char="u"/>
              <a:defRPr/>
            </a:pPr>
            <a:r>
              <a:rPr lang="zh-CN" altLang="en-US" sz="2400" b="1" kern="0" dirty="0">
                <a:solidFill>
                  <a:srgbClr val="6600FF"/>
                </a:solidFill>
                <a:latin typeface="黑体" pitchFamily="2" charset="-122"/>
                <a:ea typeface="黑体" pitchFamily="2" charset="-122"/>
              </a:rPr>
              <a:t>连续分配</a:t>
            </a:r>
            <a:r>
              <a:rPr lang="zh-CN" altLang="en-US" sz="2400" b="1" kern="0" dirty="0">
                <a:solidFill>
                  <a:schemeClr val="tx1"/>
                </a:solidFill>
                <a:latin typeface="黑体" pitchFamily="2" charset="-122"/>
                <a:ea typeface="黑体" pitchFamily="2" charset="-122"/>
              </a:rPr>
              <a:t>是指为一个用户程序分配空间的时候，将所有程序装入到一段</a:t>
            </a:r>
            <a:r>
              <a:rPr lang="zh-CN" altLang="en-US" sz="2400" b="1" kern="0" dirty="0">
                <a:solidFill>
                  <a:srgbClr val="FF0000"/>
                </a:solidFill>
                <a:latin typeface="黑体" pitchFamily="2" charset="-122"/>
                <a:ea typeface="黑体" pitchFamily="2" charset="-122"/>
              </a:rPr>
              <a:t>连续的物理内存</a:t>
            </a:r>
            <a:r>
              <a:rPr lang="zh-CN" altLang="en-US" sz="2400" b="1" kern="0" dirty="0">
                <a:solidFill>
                  <a:schemeClr val="tx1"/>
                </a:solidFill>
                <a:latin typeface="黑体" pitchFamily="2" charset="-122"/>
                <a:ea typeface="黑体" pitchFamily="2" charset="-122"/>
              </a:rPr>
              <a:t>中。在早期（</a:t>
            </a:r>
            <a:r>
              <a:rPr lang="en-US" altLang="zh-CN" sz="2400" b="1" kern="0" dirty="0">
                <a:solidFill>
                  <a:schemeClr val="tx1"/>
                </a:solidFill>
                <a:latin typeface="黑体" pitchFamily="2" charset="-122"/>
                <a:ea typeface="黑体" pitchFamily="2" charset="-122"/>
              </a:rPr>
              <a:t>20</a:t>
            </a:r>
            <a:r>
              <a:rPr lang="zh-CN" altLang="en-US" sz="2400" b="1" kern="0" dirty="0">
                <a:solidFill>
                  <a:schemeClr val="tx1"/>
                </a:solidFill>
                <a:latin typeface="黑体" pitchFamily="2" charset="-122"/>
                <a:ea typeface="黑体" pitchFamily="2" charset="-122"/>
              </a:rPr>
              <a:t>世纪</a:t>
            </a:r>
            <a:r>
              <a:rPr lang="en-US" altLang="zh-CN" sz="2400" b="1" kern="0" dirty="0">
                <a:solidFill>
                  <a:schemeClr val="tx1"/>
                </a:solidFill>
                <a:latin typeface="黑体" pitchFamily="2" charset="-122"/>
                <a:ea typeface="黑体" pitchFamily="2" charset="-122"/>
              </a:rPr>
              <a:t>60-70</a:t>
            </a:r>
            <a:r>
              <a:rPr lang="zh-CN" altLang="en-US" sz="2400" b="1" kern="0" dirty="0">
                <a:solidFill>
                  <a:schemeClr val="tx1"/>
                </a:solidFill>
                <a:latin typeface="黑体" pitchFamily="2" charset="-122"/>
                <a:ea typeface="黑体" pitchFamily="2" charset="-122"/>
              </a:rPr>
              <a:t>年代）的操作系统中，这种分配内存的方式曾经被广泛的使用。</a:t>
            </a:r>
          </a:p>
          <a:p>
            <a:pPr marL="342900" indent="-342900">
              <a:lnSpc>
                <a:spcPct val="150000"/>
              </a:lnSpc>
              <a:spcBef>
                <a:spcPct val="20000"/>
              </a:spcBef>
              <a:buFontTx/>
              <a:buChar char="•"/>
              <a:defRPr/>
            </a:pPr>
            <a:endParaRPr lang="zh-CN" altLang="en-US" sz="2400" kern="0" dirty="0">
              <a:latin typeface="黑体" pitchFamily="2" charset="-122"/>
              <a:ea typeface="黑体" pitchFamily="2" charset="-122"/>
            </a:endParaRPr>
          </a:p>
          <a:p>
            <a:pPr marL="342900" indent="-342900">
              <a:lnSpc>
                <a:spcPct val="150000"/>
              </a:lnSpc>
              <a:spcBef>
                <a:spcPct val="20000"/>
              </a:spcBef>
              <a:buFontTx/>
              <a:buChar char="•"/>
              <a:defRPr/>
            </a:pPr>
            <a:endParaRPr lang="en-US" altLang="zh-CN" sz="2400" kern="0" dirty="0">
              <a:latin typeface="黑体" pitchFamily="2" charset="-122"/>
              <a:ea typeface="黑体" pitchFamily="2" charset="-122"/>
            </a:endParaRPr>
          </a:p>
        </p:txBody>
      </p:sp>
      <p:graphicFrame>
        <p:nvGraphicFramePr>
          <p:cNvPr id="10" name="内容占位符 3">
            <a:extLst>
              <a:ext uri="{FF2B5EF4-FFF2-40B4-BE49-F238E27FC236}">
                <a16:creationId xmlns="" xmlns:a16="http://schemas.microsoft.com/office/drawing/2014/main" id="{73DBCE3E-0447-4D59-B6E3-4557364870EC}"/>
              </a:ext>
            </a:extLst>
          </p:cNvPr>
          <p:cNvGraphicFramePr>
            <a:graphicFrameLocks/>
          </p:cNvGraphicFramePr>
          <p:nvPr>
            <p:extLst>
              <p:ext uri="{D42A27DB-BD31-4B8C-83A1-F6EECF244321}">
                <p14:modId xmlns:p14="http://schemas.microsoft.com/office/powerpoint/2010/main" val="978687501"/>
              </p:ext>
            </p:extLst>
          </p:nvPr>
        </p:nvGraphicFramePr>
        <p:xfrm>
          <a:off x="468959" y="4025540"/>
          <a:ext cx="8229600" cy="2337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32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20" name="Rectangle 5">
            <a:extLst>
              <a:ext uri="{FF2B5EF4-FFF2-40B4-BE49-F238E27FC236}">
                <a16:creationId xmlns="" xmlns:a16="http://schemas.microsoft.com/office/drawing/2014/main" id="{335FFDA3-7262-4646-A05C-B84D741E66E5}"/>
              </a:ext>
            </a:extLst>
          </p:cNvPr>
          <p:cNvSpPr>
            <a:spLocks noRot="1" noChangeArrowheads="1"/>
          </p:cNvSpPr>
          <p:nvPr/>
        </p:nvSpPr>
        <p:spPr bwMode="auto">
          <a:xfrm>
            <a:off x="402284" y="1772816"/>
            <a:ext cx="8362950" cy="1727200"/>
          </a:xfrm>
          <a:prstGeom prst="rect">
            <a:avLst/>
          </a:prstGeom>
          <a:noFill/>
          <a:ln w="9525">
            <a:noFill/>
            <a:miter lim="800000"/>
            <a:headEnd/>
            <a:tailEnd/>
          </a:ln>
        </p:spPr>
        <p:txBody>
          <a:bodyPr anchor="ctr"/>
          <a:lstStyle/>
          <a:p>
            <a:pPr marL="342900" indent="-342900" algn="l">
              <a:lnSpc>
                <a:spcPct val="150000"/>
              </a:lnSpc>
              <a:spcBef>
                <a:spcPct val="20000"/>
              </a:spcBef>
              <a:buFont typeface="Wingdings" pitchFamily="2" charset="2"/>
              <a:buChar char="l"/>
            </a:pPr>
            <a:r>
              <a:rPr kumimoji="0" lang="zh-CN" altLang="en-US" sz="2000" b="1" dirty="0">
                <a:solidFill>
                  <a:schemeClr val="tx1"/>
                </a:solidFill>
                <a:latin typeface="黑体" pitchFamily="2" charset="-122"/>
                <a:ea typeface="黑体" pitchFamily="2" charset="-122"/>
              </a:rPr>
              <a:t>这是最简单的一种存储管理方式，但只能用于</a:t>
            </a:r>
            <a:r>
              <a:rPr kumimoji="0" lang="zh-CN" altLang="en-US" sz="2000" b="1" dirty="0">
                <a:solidFill>
                  <a:srgbClr val="CC3300"/>
                </a:solidFill>
                <a:latin typeface="黑体" pitchFamily="2" charset="-122"/>
                <a:ea typeface="黑体" pitchFamily="2" charset="-122"/>
              </a:rPr>
              <a:t>单用户、单任务</a:t>
            </a:r>
            <a:r>
              <a:rPr kumimoji="0" lang="zh-CN" altLang="en-US" sz="2000" b="1" dirty="0">
                <a:solidFill>
                  <a:schemeClr val="tx1"/>
                </a:solidFill>
                <a:latin typeface="黑体" pitchFamily="2" charset="-122"/>
                <a:ea typeface="黑体" pitchFamily="2" charset="-122"/>
              </a:rPr>
              <a:t>的操作系统中。</a:t>
            </a:r>
          </a:p>
          <a:p>
            <a:pPr marL="342900" indent="-342900" algn="l">
              <a:lnSpc>
                <a:spcPct val="150000"/>
              </a:lnSpc>
              <a:spcBef>
                <a:spcPct val="20000"/>
              </a:spcBef>
              <a:buFont typeface="Wingdings" pitchFamily="2" charset="2"/>
              <a:buChar char="l"/>
            </a:pPr>
            <a:r>
              <a:rPr kumimoji="0" lang="zh-CN" altLang="en-US" sz="2000" b="1" dirty="0">
                <a:solidFill>
                  <a:schemeClr val="tx1"/>
                </a:solidFill>
                <a:latin typeface="黑体" pitchFamily="2" charset="-122"/>
                <a:ea typeface="黑体" pitchFamily="2" charset="-122"/>
              </a:rPr>
              <a:t>内存分为以下两个分区：系统区和用户区。操作系统使用系统区；应用程序装入到用户区，可使用用户区全部空间</a:t>
            </a:r>
          </a:p>
        </p:txBody>
      </p:sp>
      <p:pic>
        <p:nvPicPr>
          <p:cNvPr id="21" name="Picture 6">
            <a:extLst>
              <a:ext uri="{FF2B5EF4-FFF2-40B4-BE49-F238E27FC236}">
                <a16:creationId xmlns="" xmlns:a16="http://schemas.microsoft.com/office/drawing/2014/main" id="{1DA5EDB2-4682-419E-8B8E-0BEA12C1C876}"/>
              </a:ext>
            </a:extLst>
          </p:cNvPr>
          <p:cNvPicPr>
            <a:picLocks noChangeAspect="1" noChangeArrowheads="1"/>
          </p:cNvPicPr>
          <p:nvPr/>
        </p:nvPicPr>
        <p:blipFill>
          <a:blip r:embed="rId2" cstate="print"/>
          <a:srcRect/>
          <a:stretch>
            <a:fillRect/>
          </a:stretch>
        </p:blipFill>
        <p:spPr bwMode="auto">
          <a:xfrm>
            <a:off x="1763688" y="3682267"/>
            <a:ext cx="5256584" cy="3043356"/>
          </a:xfrm>
          <a:prstGeom prst="rect">
            <a:avLst/>
          </a:prstGeom>
          <a:noFill/>
          <a:ln w="19050" algn="ctr">
            <a:noFill/>
            <a:miter lim="800000"/>
            <a:headEnd/>
            <a:tailEnd/>
          </a:ln>
        </p:spPr>
      </p:pic>
    </p:spTree>
    <p:extLst>
      <p:ext uri="{BB962C8B-B14F-4D97-AF65-F5344CB8AC3E}">
        <p14:creationId xmlns:p14="http://schemas.microsoft.com/office/powerpoint/2010/main" val="258014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691407"/>
            <a:ext cx="9132240" cy="6049962"/>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sp>
        <p:nvSpPr>
          <p:cNvPr id="49" name="Text Box 4">
            <a:extLst>
              <a:ext uri="{FF2B5EF4-FFF2-40B4-BE49-F238E27FC236}">
                <a16:creationId xmlns="" xmlns:a16="http://schemas.microsoft.com/office/drawing/2014/main" id="{0ADE5067-61F9-4DCA-9A33-463333D17EDB}"/>
              </a:ext>
            </a:extLst>
          </p:cNvPr>
          <p:cNvSpPr txBox="1">
            <a:spLocks noChangeArrowheads="1"/>
          </p:cNvSpPr>
          <p:nvPr/>
        </p:nvSpPr>
        <p:spPr bwMode="auto">
          <a:xfrm>
            <a:off x="192088" y="969963"/>
            <a:ext cx="1447800" cy="457200"/>
          </a:xfrm>
          <a:prstGeom prst="rect">
            <a:avLst/>
          </a:prstGeom>
          <a:noFill/>
          <a:ln w="12700" cap="sq">
            <a:noFill/>
            <a:miter lim="800000"/>
            <a:headEnd type="none" w="sm" len="sm"/>
            <a:tailEnd type="none" w="sm" len="sm"/>
          </a:ln>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rPr>
              <a:t>内存布局  </a:t>
            </a:r>
          </a:p>
        </p:txBody>
      </p:sp>
      <p:graphicFrame>
        <p:nvGraphicFramePr>
          <p:cNvPr id="50" name="Object 5">
            <a:extLst>
              <a:ext uri="{FF2B5EF4-FFF2-40B4-BE49-F238E27FC236}">
                <a16:creationId xmlns="" xmlns:a16="http://schemas.microsoft.com/office/drawing/2014/main" id="{658D556A-2357-4121-8935-60A017B14588}"/>
              </a:ext>
            </a:extLst>
          </p:cNvPr>
          <p:cNvGraphicFramePr>
            <a:graphicFrameLocks noChangeAspect="1"/>
          </p:cNvGraphicFramePr>
          <p:nvPr/>
        </p:nvGraphicFramePr>
        <p:xfrm>
          <a:off x="1727200" y="776288"/>
          <a:ext cx="4276725" cy="6049962"/>
        </p:xfrm>
        <a:graphic>
          <a:graphicData uri="http://schemas.openxmlformats.org/presentationml/2006/ole">
            <mc:AlternateContent xmlns:mc="http://schemas.openxmlformats.org/markup-compatibility/2006">
              <mc:Choice xmlns:v="urn:schemas-microsoft-com:vml" Requires="v">
                <p:oleObj spid="_x0000_s21542" name="文档" r:id="rId3" imgW="6899288" imgH="9755025" progId="Word.Document.8">
                  <p:embed/>
                </p:oleObj>
              </mc:Choice>
              <mc:Fallback>
                <p:oleObj name="文档" r:id="rId3" imgW="6899288" imgH="9755025" progId="Word.Document.8">
                  <p:embed/>
                  <p:pic>
                    <p:nvPicPr>
                      <p:cNvPr id="614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776288"/>
                        <a:ext cx="4276725" cy="604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Text Box 6">
            <a:extLst>
              <a:ext uri="{FF2B5EF4-FFF2-40B4-BE49-F238E27FC236}">
                <a16:creationId xmlns="" xmlns:a16="http://schemas.microsoft.com/office/drawing/2014/main" id="{127023AC-CA9D-4D31-B031-EE5F5A31D084}"/>
              </a:ext>
            </a:extLst>
          </p:cNvPr>
          <p:cNvSpPr txBox="1">
            <a:spLocks noChangeArrowheads="1"/>
          </p:cNvSpPr>
          <p:nvPr/>
        </p:nvSpPr>
        <p:spPr bwMode="auto">
          <a:xfrm>
            <a:off x="1547813" y="566738"/>
            <a:ext cx="9461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00000</a:t>
            </a:r>
          </a:p>
        </p:txBody>
      </p:sp>
      <p:sp>
        <p:nvSpPr>
          <p:cNvPr id="52" name="Text Box 7">
            <a:extLst>
              <a:ext uri="{FF2B5EF4-FFF2-40B4-BE49-F238E27FC236}">
                <a16:creationId xmlns="" xmlns:a16="http://schemas.microsoft.com/office/drawing/2014/main" id="{9027D154-541D-4FCE-B172-CE4339D29F17}"/>
              </a:ext>
            </a:extLst>
          </p:cNvPr>
          <p:cNvSpPr txBox="1">
            <a:spLocks noChangeArrowheads="1"/>
          </p:cNvSpPr>
          <p:nvPr/>
        </p:nvSpPr>
        <p:spPr bwMode="auto">
          <a:xfrm>
            <a:off x="1547813" y="947738"/>
            <a:ext cx="9461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00400</a:t>
            </a:r>
          </a:p>
        </p:txBody>
      </p:sp>
      <p:sp>
        <p:nvSpPr>
          <p:cNvPr id="53" name="Text Box 8">
            <a:extLst>
              <a:ext uri="{FF2B5EF4-FFF2-40B4-BE49-F238E27FC236}">
                <a16:creationId xmlns="" xmlns:a16="http://schemas.microsoft.com/office/drawing/2014/main" id="{54D1E0B6-7EEB-468C-8D29-B8E8DA9CCC65}"/>
              </a:ext>
            </a:extLst>
          </p:cNvPr>
          <p:cNvSpPr txBox="1">
            <a:spLocks noChangeArrowheads="1"/>
          </p:cNvSpPr>
          <p:nvPr/>
        </p:nvSpPr>
        <p:spPr bwMode="auto">
          <a:xfrm>
            <a:off x="1547813" y="4376738"/>
            <a:ext cx="1014412"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rPr>
              <a:t>A0000</a:t>
            </a:r>
          </a:p>
        </p:txBody>
      </p:sp>
      <p:sp>
        <p:nvSpPr>
          <p:cNvPr id="54" name="Text Box 9">
            <a:extLst>
              <a:ext uri="{FF2B5EF4-FFF2-40B4-BE49-F238E27FC236}">
                <a16:creationId xmlns="" xmlns:a16="http://schemas.microsoft.com/office/drawing/2014/main" id="{49862337-264F-45A5-B517-947F429EC551}"/>
              </a:ext>
            </a:extLst>
          </p:cNvPr>
          <p:cNvSpPr txBox="1">
            <a:spLocks noChangeArrowheads="1"/>
          </p:cNvSpPr>
          <p:nvPr/>
        </p:nvSpPr>
        <p:spPr bwMode="auto">
          <a:xfrm>
            <a:off x="1395413" y="5519738"/>
            <a:ext cx="10985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100000</a:t>
            </a:r>
          </a:p>
        </p:txBody>
      </p:sp>
      <p:sp>
        <p:nvSpPr>
          <p:cNvPr id="55" name="Text Box 10">
            <a:extLst>
              <a:ext uri="{FF2B5EF4-FFF2-40B4-BE49-F238E27FC236}">
                <a16:creationId xmlns="" xmlns:a16="http://schemas.microsoft.com/office/drawing/2014/main" id="{0DABEB5C-92E1-4CAE-A9F3-B48AF4E3AB1C}"/>
              </a:ext>
            </a:extLst>
          </p:cNvPr>
          <p:cNvSpPr txBox="1">
            <a:spLocks noChangeArrowheads="1"/>
          </p:cNvSpPr>
          <p:nvPr/>
        </p:nvSpPr>
        <p:spPr bwMode="auto">
          <a:xfrm>
            <a:off x="1395413" y="5900738"/>
            <a:ext cx="1098550"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110000</a:t>
            </a:r>
          </a:p>
        </p:txBody>
      </p:sp>
      <p:sp>
        <p:nvSpPr>
          <p:cNvPr id="56" name="Text Box 11">
            <a:extLst>
              <a:ext uri="{FF2B5EF4-FFF2-40B4-BE49-F238E27FC236}">
                <a16:creationId xmlns="" xmlns:a16="http://schemas.microsoft.com/office/drawing/2014/main" id="{DB81AC96-434D-4A22-8A42-1DB25D0EB8AD}"/>
              </a:ext>
            </a:extLst>
          </p:cNvPr>
          <p:cNvSpPr txBox="1">
            <a:spLocks noChangeArrowheads="1"/>
          </p:cNvSpPr>
          <p:nvPr/>
        </p:nvSpPr>
        <p:spPr bwMode="auto">
          <a:xfrm>
            <a:off x="1395413" y="6281738"/>
            <a:ext cx="1203325" cy="457200"/>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FFFFFF</a:t>
            </a:r>
          </a:p>
        </p:txBody>
      </p:sp>
      <p:sp>
        <p:nvSpPr>
          <p:cNvPr id="57" name="AutoShape 12">
            <a:extLst>
              <a:ext uri="{FF2B5EF4-FFF2-40B4-BE49-F238E27FC236}">
                <a16:creationId xmlns="" xmlns:a16="http://schemas.microsoft.com/office/drawing/2014/main" id="{D9B09CBE-495B-4EC5-8B58-828B4FA13C47}"/>
              </a:ext>
            </a:extLst>
          </p:cNvPr>
          <p:cNvSpPr>
            <a:spLocks/>
          </p:cNvSpPr>
          <p:nvPr/>
        </p:nvSpPr>
        <p:spPr bwMode="auto">
          <a:xfrm>
            <a:off x="6059488" y="830263"/>
            <a:ext cx="228600" cy="2743200"/>
          </a:xfrm>
          <a:prstGeom prst="rightBrace">
            <a:avLst>
              <a:gd name="adj1" fmla="val 100000"/>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58" name="AutoShape 13">
            <a:extLst>
              <a:ext uri="{FF2B5EF4-FFF2-40B4-BE49-F238E27FC236}">
                <a16:creationId xmlns="" xmlns:a16="http://schemas.microsoft.com/office/drawing/2014/main" id="{92868C35-8356-4C16-9516-2EBA7105644F}"/>
              </a:ext>
            </a:extLst>
          </p:cNvPr>
          <p:cNvSpPr>
            <a:spLocks/>
          </p:cNvSpPr>
          <p:nvPr/>
        </p:nvSpPr>
        <p:spPr bwMode="auto">
          <a:xfrm>
            <a:off x="6059488" y="3649663"/>
            <a:ext cx="228600" cy="914400"/>
          </a:xfrm>
          <a:prstGeom prst="rightBrace">
            <a:avLst>
              <a:gd name="adj1" fmla="val 33333"/>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59" name="AutoShape 14">
            <a:extLst>
              <a:ext uri="{FF2B5EF4-FFF2-40B4-BE49-F238E27FC236}">
                <a16:creationId xmlns="" xmlns:a16="http://schemas.microsoft.com/office/drawing/2014/main" id="{F05336F0-AF8F-4C76-B2B8-0A5A39326BC6}"/>
              </a:ext>
            </a:extLst>
          </p:cNvPr>
          <p:cNvSpPr>
            <a:spLocks/>
          </p:cNvSpPr>
          <p:nvPr/>
        </p:nvSpPr>
        <p:spPr bwMode="auto">
          <a:xfrm>
            <a:off x="6059488" y="4640263"/>
            <a:ext cx="228600" cy="457200"/>
          </a:xfrm>
          <a:prstGeom prst="rightBrace">
            <a:avLst>
              <a:gd name="adj1" fmla="val 16667"/>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0" name="AutoShape 15">
            <a:extLst>
              <a:ext uri="{FF2B5EF4-FFF2-40B4-BE49-F238E27FC236}">
                <a16:creationId xmlns="" xmlns:a16="http://schemas.microsoft.com/office/drawing/2014/main" id="{987F2150-DCB6-495D-B8BC-DC6FEC34BB54}"/>
              </a:ext>
            </a:extLst>
          </p:cNvPr>
          <p:cNvSpPr>
            <a:spLocks/>
          </p:cNvSpPr>
          <p:nvPr/>
        </p:nvSpPr>
        <p:spPr bwMode="auto">
          <a:xfrm>
            <a:off x="6059488" y="5097463"/>
            <a:ext cx="228600" cy="685800"/>
          </a:xfrm>
          <a:prstGeom prst="rightBrace">
            <a:avLst>
              <a:gd name="adj1" fmla="val 25000"/>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1" name="AutoShape 16">
            <a:extLst>
              <a:ext uri="{FF2B5EF4-FFF2-40B4-BE49-F238E27FC236}">
                <a16:creationId xmlns="" xmlns:a16="http://schemas.microsoft.com/office/drawing/2014/main" id="{B3E4E791-47CF-4546-83D5-A9C4627E9285}"/>
              </a:ext>
            </a:extLst>
          </p:cNvPr>
          <p:cNvSpPr>
            <a:spLocks/>
          </p:cNvSpPr>
          <p:nvPr/>
        </p:nvSpPr>
        <p:spPr bwMode="auto">
          <a:xfrm>
            <a:off x="6059488" y="5859463"/>
            <a:ext cx="228600" cy="304800"/>
          </a:xfrm>
          <a:prstGeom prst="rightBrace">
            <a:avLst>
              <a:gd name="adj1" fmla="val 11111"/>
              <a:gd name="adj2" fmla="val 50000"/>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2" name="Line 17">
            <a:extLst>
              <a:ext uri="{FF2B5EF4-FFF2-40B4-BE49-F238E27FC236}">
                <a16:creationId xmlns="" xmlns:a16="http://schemas.microsoft.com/office/drawing/2014/main" id="{6321DD43-18E8-4A03-AF5B-4ADAC11DEA6A}"/>
              </a:ext>
            </a:extLst>
          </p:cNvPr>
          <p:cNvSpPr>
            <a:spLocks noChangeShapeType="1"/>
          </p:cNvSpPr>
          <p:nvPr/>
        </p:nvSpPr>
        <p:spPr bwMode="auto">
          <a:xfrm>
            <a:off x="5984875" y="77311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63" name="Text Box 18">
            <a:extLst>
              <a:ext uri="{FF2B5EF4-FFF2-40B4-BE49-F238E27FC236}">
                <a16:creationId xmlns="" xmlns:a16="http://schemas.microsoft.com/office/drawing/2014/main" id="{6792B4FD-D1F6-4583-873A-36EF55675A36}"/>
              </a:ext>
            </a:extLst>
          </p:cNvPr>
          <p:cNvSpPr txBox="1">
            <a:spLocks noChangeArrowheads="1"/>
          </p:cNvSpPr>
          <p:nvPr/>
        </p:nvSpPr>
        <p:spPr bwMode="auto">
          <a:xfrm>
            <a:off x="7272338" y="2185988"/>
            <a:ext cx="1547812" cy="701675"/>
          </a:xfrm>
          <a:prstGeom prst="rect">
            <a:avLst/>
          </a:prstGeom>
          <a:noFill/>
          <a:ln w="12700" cap="sq">
            <a:noFill/>
            <a:miter lim="800000"/>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常驻内存</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rPr>
              <a:t>(640)</a:t>
            </a:r>
          </a:p>
        </p:txBody>
      </p:sp>
      <p:sp>
        <p:nvSpPr>
          <p:cNvPr id="64" name="Text Box 19">
            <a:extLst>
              <a:ext uri="{FF2B5EF4-FFF2-40B4-BE49-F238E27FC236}">
                <a16:creationId xmlns="" xmlns:a16="http://schemas.microsoft.com/office/drawing/2014/main" id="{D55F9D44-2440-41F8-BEFC-6C8E9A223315}"/>
              </a:ext>
            </a:extLst>
          </p:cNvPr>
          <p:cNvSpPr txBox="1">
            <a:spLocks noChangeArrowheads="1"/>
          </p:cNvSpPr>
          <p:nvPr/>
        </p:nvSpPr>
        <p:spPr bwMode="auto">
          <a:xfrm>
            <a:off x="7126288" y="4868863"/>
            <a:ext cx="1676400" cy="825500"/>
          </a:xfrm>
          <a:prstGeom prst="rect">
            <a:avLst/>
          </a:prstGeom>
          <a:noFill/>
          <a:ln w="12700" cap="sq">
            <a:noFill/>
            <a:miter lim="800000"/>
            <a:headEnd type="none" w="sm" len="sm"/>
            <a:tailEnd type="none" w="sm" len="sm"/>
          </a:ln>
        </p:spPr>
        <p:txBody>
          <a:bodyPr>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保留区或高位内存</a:t>
            </a:r>
          </a:p>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rPr>
              <a:t>(384K)</a:t>
            </a:r>
          </a:p>
        </p:txBody>
      </p:sp>
      <p:sp>
        <p:nvSpPr>
          <p:cNvPr id="65" name="Text Box 20">
            <a:extLst>
              <a:ext uri="{FF2B5EF4-FFF2-40B4-BE49-F238E27FC236}">
                <a16:creationId xmlns="" xmlns:a16="http://schemas.microsoft.com/office/drawing/2014/main" id="{DF3759E6-0E25-484A-9514-EE9BFB30F5C0}"/>
              </a:ext>
            </a:extLst>
          </p:cNvPr>
          <p:cNvSpPr txBox="1">
            <a:spLocks noChangeArrowheads="1"/>
          </p:cNvSpPr>
          <p:nvPr/>
        </p:nvSpPr>
        <p:spPr bwMode="auto">
          <a:xfrm>
            <a:off x="7275513" y="5859463"/>
            <a:ext cx="1463675" cy="701675"/>
          </a:xfrm>
          <a:prstGeom prst="rect">
            <a:avLst/>
          </a:prstGeom>
          <a:noFill/>
          <a:ln w="12700" cap="sq">
            <a:noFill/>
            <a:miter lim="800000"/>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扩展存储区</a:t>
            </a:r>
            <a:r>
              <a:rPr kumimoji="0" lang="en-US" altLang="zh-CN" sz="2000" b="1" i="0" u="none" strike="noStrike" kern="0" cap="none" spc="0" normalizeH="0" baseline="0" noProof="0">
                <a:ln>
                  <a:noFill/>
                </a:ln>
                <a:solidFill>
                  <a:srgbClr val="000000"/>
                </a:solidFill>
                <a:effectLst/>
                <a:uLnTx/>
                <a:uFillTx/>
              </a:rPr>
              <a:t>XMS</a:t>
            </a:r>
          </a:p>
        </p:txBody>
      </p:sp>
      <p:sp>
        <p:nvSpPr>
          <p:cNvPr id="66" name="Text Box 21">
            <a:extLst>
              <a:ext uri="{FF2B5EF4-FFF2-40B4-BE49-F238E27FC236}">
                <a16:creationId xmlns="" xmlns:a16="http://schemas.microsoft.com/office/drawing/2014/main" id="{3C19F966-50B9-411C-B949-B73FFDD98DFF}"/>
              </a:ext>
            </a:extLst>
          </p:cNvPr>
          <p:cNvSpPr txBox="1">
            <a:spLocks noChangeArrowheads="1"/>
          </p:cNvSpPr>
          <p:nvPr/>
        </p:nvSpPr>
        <p:spPr bwMode="auto">
          <a:xfrm>
            <a:off x="6272213" y="2063750"/>
            <a:ext cx="763587"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OS</a:t>
            </a:r>
            <a:r>
              <a:rPr kumimoji="0" lang="zh-CN" altLang="zh-CN" sz="2000" b="0" i="0" u="none" strike="noStrike" kern="0" cap="none" spc="0" normalizeH="0" baseline="0" noProof="0">
                <a:ln>
                  <a:noFill/>
                </a:ln>
                <a:solidFill>
                  <a:srgbClr val="000000"/>
                </a:solidFill>
                <a:effectLst/>
                <a:uLnTx/>
                <a:uFillTx/>
              </a:rPr>
              <a:t>区</a:t>
            </a:r>
            <a:endParaRPr kumimoji="0" lang="zh-CN" altLang="en-US" sz="2000" b="0" i="0" u="none" strike="noStrike" kern="0" cap="none" spc="0" normalizeH="0" baseline="0" noProof="0">
              <a:ln>
                <a:noFill/>
              </a:ln>
              <a:solidFill>
                <a:srgbClr val="000000"/>
              </a:solidFill>
              <a:effectLst/>
              <a:uLnTx/>
              <a:uFillTx/>
            </a:endParaRPr>
          </a:p>
        </p:txBody>
      </p:sp>
      <p:sp>
        <p:nvSpPr>
          <p:cNvPr id="67" name="Text Box 22">
            <a:extLst>
              <a:ext uri="{FF2B5EF4-FFF2-40B4-BE49-F238E27FC236}">
                <a16:creationId xmlns="" xmlns:a16="http://schemas.microsoft.com/office/drawing/2014/main" id="{9E081B12-2FB0-40F9-A0B8-F93B19C85EB0}"/>
              </a:ext>
            </a:extLst>
          </p:cNvPr>
          <p:cNvSpPr txBox="1">
            <a:spLocks noChangeArrowheads="1"/>
          </p:cNvSpPr>
          <p:nvPr/>
        </p:nvSpPr>
        <p:spPr bwMode="auto">
          <a:xfrm>
            <a:off x="6267450" y="3781425"/>
            <a:ext cx="1462088" cy="7016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rPr>
              <a:t>TPA</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rPr>
              <a:t>暂驻程序区</a:t>
            </a:r>
          </a:p>
        </p:txBody>
      </p:sp>
      <p:sp>
        <p:nvSpPr>
          <p:cNvPr id="68" name="Text Box 23">
            <a:extLst>
              <a:ext uri="{FF2B5EF4-FFF2-40B4-BE49-F238E27FC236}">
                <a16:creationId xmlns="" xmlns:a16="http://schemas.microsoft.com/office/drawing/2014/main" id="{A69C3E2B-1C00-4E6B-89F0-67F2457F0FE1}"/>
              </a:ext>
            </a:extLst>
          </p:cNvPr>
          <p:cNvSpPr txBox="1">
            <a:spLocks noChangeArrowheads="1"/>
          </p:cNvSpPr>
          <p:nvPr/>
        </p:nvSpPr>
        <p:spPr bwMode="auto">
          <a:xfrm>
            <a:off x="6272213" y="5187950"/>
            <a:ext cx="749300"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256K</a:t>
            </a:r>
          </a:p>
        </p:txBody>
      </p:sp>
      <p:sp>
        <p:nvSpPr>
          <p:cNvPr id="69" name="Text Box 24">
            <a:extLst>
              <a:ext uri="{FF2B5EF4-FFF2-40B4-BE49-F238E27FC236}">
                <a16:creationId xmlns="" xmlns:a16="http://schemas.microsoft.com/office/drawing/2014/main" id="{8F599FD5-DA6A-4DD9-81D1-DEF6AE87A79E}"/>
              </a:ext>
            </a:extLst>
          </p:cNvPr>
          <p:cNvSpPr txBox="1">
            <a:spLocks noChangeArrowheads="1"/>
          </p:cNvSpPr>
          <p:nvPr/>
        </p:nvSpPr>
        <p:spPr bwMode="auto">
          <a:xfrm>
            <a:off x="6272213" y="5797550"/>
            <a:ext cx="622300"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64K</a:t>
            </a:r>
          </a:p>
        </p:txBody>
      </p:sp>
      <p:sp>
        <p:nvSpPr>
          <p:cNvPr id="70" name="Text Box 25">
            <a:extLst>
              <a:ext uri="{FF2B5EF4-FFF2-40B4-BE49-F238E27FC236}">
                <a16:creationId xmlns="" xmlns:a16="http://schemas.microsoft.com/office/drawing/2014/main" id="{5C6146A9-18E5-4ECB-B988-89CAD4512A48}"/>
              </a:ext>
            </a:extLst>
          </p:cNvPr>
          <p:cNvSpPr txBox="1">
            <a:spLocks noChangeArrowheads="1"/>
          </p:cNvSpPr>
          <p:nvPr/>
        </p:nvSpPr>
        <p:spPr bwMode="auto">
          <a:xfrm>
            <a:off x="6272213" y="4730750"/>
            <a:ext cx="749300" cy="396875"/>
          </a:xfrm>
          <a:prstGeom prst="rect">
            <a:avLst/>
          </a:prstGeom>
          <a:noFill/>
          <a:ln w="12700" cap="sq">
            <a:noFill/>
            <a:miter lim="800000"/>
            <a:headEnd type="none" w="sm" len="sm"/>
            <a:tailEnd type="none" w="sm" len="sm"/>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000000"/>
                </a:solidFill>
                <a:effectLst/>
                <a:uLnTx/>
                <a:uFillTx/>
              </a:rPr>
              <a:t>128K</a:t>
            </a:r>
          </a:p>
        </p:txBody>
      </p:sp>
      <p:sp>
        <p:nvSpPr>
          <p:cNvPr id="71" name="Line 26">
            <a:extLst>
              <a:ext uri="{FF2B5EF4-FFF2-40B4-BE49-F238E27FC236}">
                <a16:creationId xmlns="" xmlns:a16="http://schemas.microsoft.com/office/drawing/2014/main" id="{B36BAB4C-1548-42A7-873A-EA5631FCF5E7}"/>
              </a:ext>
            </a:extLst>
          </p:cNvPr>
          <p:cNvSpPr>
            <a:spLocks noChangeShapeType="1"/>
          </p:cNvSpPr>
          <p:nvPr/>
        </p:nvSpPr>
        <p:spPr bwMode="auto">
          <a:xfrm>
            <a:off x="5984875" y="464026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2" name="Line 27">
            <a:extLst>
              <a:ext uri="{FF2B5EF4-FFF2-40B4-BE49-F238E27FC236}">
                <a16:creationId xmlns="" xmlns:a16="http://schemas.microsoft.com/office/drawing/2014/main" id="{0E440A4F-7388-48E7-928C-B53F86D3C4A6}"/>
              </a:ext>
            </a:extLst>
          </p:cNvPr>
          <p:cNvSpPr>
            <a:spLocks noChangeShapeType="1"/>
          </p:cNvSpPr>
          <p:nvPr/>
        </p:nvSpPr>
        <p:spPr bwMode="auto">
          <a:xfrm>
            <a:off x="5984875" y="582136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3" name="Line 28">
            <a:extLst>
              <a:ext uri="{FF2B5EF4-FFF2-40B4-BE49-F238E27FC236}">
                <a16:creationId xmlns="" xmlns:a16="http://schemas.microsoft.com/office/drawing/2014/main" id="{DDD49A8A-55DA-4013-9BA4-ACA7C2F71ED2}"/>
              </a:ext>
            </a:extLst>
          </p:cNvPr>
          <p:cNvSpPr>
            <a:spLocks noChangeShapeType="1"/>
          </p:cNvSpPr>
          <p:nvPr/>
        </p:nvSpPr>
        <p:spPr bwMode="auto">
          <a:xfrm>
            <a:off x="5984875" y="6621463"/>
            <a:ext cx="2743200" cy="0"/>
          </a:xfrm>
          <a:prstGeom prst="line">
            <a:avLst/>
          </a:prstGeom>
          <a:noFill/>
          <a:ln w="12700" cap="sq">
            <a:solidFill>
              <a:srgbClr val="000000"/>
            </a:solidFill>
            <a:round/>
            <a:headEnd type="none" w="sm" len="sm"/>
            <a:tailEnd type="none" w="sm" len="sm"/>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4" name="Line 29">
            <a:extLst>
              <a:ext uri="{FF2B5EF4-FFF2-40B4-BE49-F238E27FC236}">
                <a16:creationId xmlns="" xmlns:a16="http://schemas.microsoft.com/office/drawing/2014/main" id="{EB14918A-9B33-424F-A71B-34A6CFFB59F9}"/>
              </a:ext>
            </a:extLst>
          </p:cNvPr>
          <p:cNvSpPr>
            <a:spLocks noChangeShapeType="1"/>
          </p:cNvSpPr>
          <p:nvPr/>
        </p:nvSpPr>
        <p:spPr bwMode="auto">
          <a:xfrm flipV="1">
            <a:off x="7888288" y="754063"/>
            <a:ext cx="0" cy="1219200"/>
          </a:xfrm>
          <a:prstGeom prst="line">
            <a:avLst/>
          </a:prstGeom>
          <a:noFill/>
          <a:ln w="12700" cap="sq">
            <a:solidFill>
              <a:srgbClr val="000000"/>
            </a:solidFill>
            <a:round/>
            <a:headEnd type="none" w="sm" len="sm"/>
            <a:tailEnd type="arrow"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5" name="Line 30">
            <a:extLst>
              <a:ext uri="{FF2B5EF4-FFF2-40B4-BE49-F238E27FC236}">
                <a16:creationId xmlns="" xmlns:a16="http://schemas.microsoft.com/office/drawing/2014/main" id="{8A03B592-7846-423C-93A2-5046D13315CC}"/>
              </a:ext>
            </a:extLst>
          </p:cNvPr>
          <p:cNvSpPr>
            <a:spLocks noChangeShapeType="1"/>
          </p:cNvSpPr>
          <p:nvPr/>
        </p:nvSpPr>
        <p:spPr bwMode="auto">
          <a:xfrm>
            <a:off x="7888288" y="2887663"/>
            <a:ext cx="0" cy="1676400"/>
          </a:xfrm>
          <a:prstGeom prst="line">
            <a:avLst/>
          </a:prstGeom>
          <a:noFill/>
          <a:ln w="12700" cap="sq">
            <a:solidFill>
              <a:srgbClr val="000000"/>
            </a:solidFill>
            <a:round/>
            <a:headEnd type="none" w="sm" len="sm"/>
            <a:tailEnd type="arrow" w="med" len="me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ndParaRPr>
          </a:p>
        </p:txBody>
      </p:sp>
      <p:sp>
        <p:nvSpPr>
          <p:cNvPr id="76" name="Text Box 31" descr="画布">
            <a:extLst>
              <a:ext uri="{FF2B5EF4-FFF2-40B4-BE49-F238E27FC236}">
                <a16:creationId xmlns="" xmlns:a16="http://schemas.microsoft.com/office/drawing/2014/main" id="{CE9275BB-1511-45F3-85A6-087E616922D7}"/>
              </a:ext>
            </a:extLst>
          </p:cNvPr>
          <p:cNvSpPr txBox="1">
            <a:spLocks noChangeArrowheads="1"/>
          </p:cNvSpPr>
          <p:nvPr/>
        </p:nvSpPr>
        <p:spPr bwMode="auto">
          <a:xfrm>
            <a:off x="395536" y="2420888"/>
            <a:ext cx="1655862" cy="1384995"/>
          </a:xfrm>
          <a:prstGeom prst="rect">
            <a:avLst/>
          </a:prstGeom>
          <a:blipFill dpi="0" rotWithShape="0">
            <a:blip r:embed="rId5" cstate="print"/>
            <a:srcRect/>
            <a:tile tx="0" ty="0" sx="100000" sy="100000" flip="none" algn="tl"/>
          </a:blipFill>
          <a:ln w="38100">
            <a:solidFill>
              <a:srgbClr val="C68400"/>
            </a:solidFill>
            <a:miter lim="800000"/>
            <a:headEnd/>
            <a:tailEnd/>
          </a:ln>
          <a:effectLst/>
        </p:spPr>
        <p:txBody>
          <a:bodyPr wrap="square">
            <a:spAutoFit/>
          </a:bodyPr>
          <a:lstStyle/>
          <a:p>
            <a:pPr algn="l">
              <a:defRPr/>
            </a:pPr>
            <a:r>
              <a:rPr lang="zh-CN" altLang="en-US" sz="2800" b="1" dirty="0">
                <a:solidFill>
                  <a:srgbClr val="006666"/>
                </a:solidFill>
                <a:effectLst>
                  <a:outerShdw blurRad="38100" dist="38100" dir="2700000" algn="tl">
                    <a:srgbClr val="000000"/>
                  </a:outerShdw>
                </a:effectLst>
                <a:latin typeface="黑体" pitchFamily="2" charset="-122"/>
                <a:ea typeface="黑体" pitchFamily="2" charset="-122"/>
              </a:rPr>
              <a:t>实例</a:t>
            </a:r>
            <a:r>
              <a:rPr lang="en-US" altLang="zh-CN" sz="2800" b="1" dirty="0">
                <a:solidFill>
                  <a:srgbClr val="006666"/>
                </a:solidFill>
                <a:effectLst>
                  <a:outerShdw blurRad="38100" dist="38100" dir="2700000" algn="tl">
                    <a:srgbClr val="000000"/>
                  </a:outerShdw>
                </a:effectLst>
                <a:latin typeface="黑体" pitchFamily="2" charset="-122"/>
                <a:ea typeface="黑体" pitchFamily="2" charset="-122"/>
              </a:rPr>
              <a:t>:</a:t>
            </a:r>
          </a:p>
          <a:p>
            <a:pPr algn="l">
              <a:defRPr/>
            </a:pPr>
            <a:r>
              <a:rPr lang="en-US" altLang="zh-CN" sz="2800" b="1" dirty="0">
                <a:solidFill>
                  <a:srgbClr val="006666"/>
                </a:solidFill>
                <a:effectLst>
                  <a:outerShdw blurRad="38100" dist="38100" dir="2700000" algn="tl">
                    <a:srgbClr val="000000"/>
                  </a:outerShdw>
                </a:effectLst>
                <a:latin typeface="黑体" pitchFamily="2" charset="-122"/>
                <a:ea typeface="黑体" pitchFamily="2" charset="-122"/>
              </a:rPr>
              <a:t>DOS</a:t>
            </a:r>
          </a:p>
          <a:p>
            <a:pPr algn="l">
              <a:defRPr/>
            </a:pPr>
            <a:r>
              <a:rPr lang="zh-CN" altLang="zh-CN" sz="2800" b="1" dirty="0">
                <a:solidFill>
                  <a:srgbClr val="006666"/>
                </a:solidFill>
                <a:effectLst>
                  <a:outerShdw blurRad="38100" dist="38100" dir="2700000" algn="tl">
                    <a:srgbClr val="000000"/>
                  </a:outerShdw>
                </a:effectLst>
                <a:latin typeface="黑体" pitchFamily="2" charset="-122"/>
                <a:ea typeface="黑体" pitchFamily="2" charset="-122"/>
              </a:rPr>
              <a:t>内存管理</a:t>
            </a:r>
            <a:endParaRPr lang="zh-CN" altLang="en-US" sz="2800" b="1" dirty="0">
              <a:solidFill>
                <a:srgbClr val="006666"/>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22564124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3">
            <a:extLst>
              <a:ext uri="{FF2B5EF4-FFF2-40B4-BE49-F238E27FC236}">
                <a16:creationId xmlns="" xmlns:a16="http://schemas.microsoft.com/office/drawing/2014/main" id="{CA07781F-EF9F-46DC-9D3C-47827C90B3B9}"/>
              </a:ext>
            </a:extLst>
          </p:cNvPr>
          <p:cNvSpPr txBox="1">
            <a:spLocks noChangeArrowheads="1"/>
          </p:cNvSpPr>
          <p:nvPr/>
        </p:nvSpPr>
        <p:spPr bwMode="auto">
          <a:xfrm>
            <a:off x="445549" y="1744266"/>
            <a:ext cx="8229600" cy="5040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b="1" kern="0" dirty="0">
                <a:latin typeface="黑体" pitchFamily="2" charset="-122"/>
                <a:ea typeface="黑体" pitchFamily="2" charset="-122"/>
              </a:rPr>
              <a:t>最简单，适用于单用户、单任务的</a:t>
            </a:r>
            <a:r>
              <a:rPr kumimoji="0" lang="en-US" altLang="zh-CN" sz="2400" b="1" kern="0" dirty="0">
                <a:latin typeface="黑体" pitchFamily="2" charset="-122"/>
                <a:ea typeface="黑体" pitchFamily="2" charset="-122"/>
              </a:rPr>
              <a:t>OS</a:t>
            </a:r>
            <a:endParaRPr kumimoji="0" lang="zh-CN" altLang="en-US" sz="2400" b="1" kern="0" dirty="0">
              <a:latin typeface="黑体" pitchFamily="2" charset="-122"/>
              <a:ea typeface="黑体" pitchFamily="2" charset="-122"/>
            </a:endParaRPr>
          </a:p>
          <a:p>
            <a:pPr eaLnBrk="1" hangingPunct="1">
              <a:lnSpc>
                <a:spcPct val="150000"/>
              </a:lnSpc>
              <a:spcBef>
                <a:spcPts val="0"/>
              </a:spcBef>
              <a:buFont typeface="Wingdings" pitchFamily="2" charset="2"/>
              <a:buChar char="l"/>
            </a:pPr>
            <a:r>
              <a:rPr kumimoji="0" lang="zh-CN" altLang="en-US" sz="2400" b="1" kern="0" dirty="0">
                <a:solidFill>
                  <a:srgbClr val="CC3300"/>
                </a:solidFill>
                <a:latin typeface="黑体" pitchFamily="2" charset="-122"/>
                <a:ea typeface="黑体" pitchFamily="2" charset="-122"/>
              </a:rPr>
              <a:t>基本思想</a:t>
            </a:r>
          </a:p>
          <a:p>
            <a:pPr lvl="1" eaLnBrk="1" hangingPunct="1">
              <a:lnSpc>
                <a:spcPct val="150000"/>
              </a:lnSpc>
              <a:spcBef>
                <a:spcPts val="0"/>
              </a:spcBef>
            </a:pPr>
            <a:r>
              <a:rPr kumimoji="0" lang="zh-CN" altLang="en-US" sz="2400" b="1" kern="0" dirty="0">
                <a:latin typeface="黑体" pitchFamily="2" charset="-122"/>
                <a:ea typeface="黑体" pitchFamily="2" charset="-122"/>
              </a:rPr>
              <a:t>主存用户区全部归一个用户使用</a:t>
            </a:r>
          </a:p>
          <a:p>
            <a:pPr lvl="1" eaLnBrk="1" hangingPunct="1">
              <a:lnSpc>
                <a:spcPct val="150000"/>
              </a:lnSpc>
              <a:spcBef>
                <a:spcPts val="0"/>
              </a:spcBef>
            </a:pPr>
            <a:r>
              <a:rPr kumimoji="0" lang="zh-CN" altLang="en-US" sz="2400" b="1" kern="0" dirty="0">
                <a:latin typeface="黑体" pitchFamily="2" charset="-122"/>
                <a:ea typeface="黑体" pitchFamily="2" charset="-122"/>
              </a:rPr>
              <a:t>没有共享</a:t>
            </a:r>
          </a:p>
          <a:p>
            <a:pPr eaLnBrk="1" hangingPunct="1">
              <a:lnSpc>
                <a:spcPct val="150000"/>
              </a:lnSpc>
              <a:spcBef>
                <a:spcPts val="0"/>
              </a:spcBef>
              <a:buFont typeface="Wingdings" pitchFamily="2" charset="2"/>
              <a:buChar char="l"/>
            </a:pPr>
            <a:r>
              <a:rPr kumimoji="0" lang="zh-CN" altLang="en-US" sz="2400" b="1" kern="0" dirty="0">
                <a:solidFill>
                  <a:srgbClr val="CC3300"/>
                </a:solidFill>
                <a:latin typeface="黑体" pitchFamily="2" charset="-122"/>
                <a:ea typeface="黑体" pitchFamily="2" charset="-122"/>
              </a:rPr>
              <a:t>分配与回收</a:t>
            </a:r>
          </a:p>
          <a:p>
            <a:pPr lvl="1" eaLnBrk="1" hangingPunct="1">
              <a:lnSpc>
                <a:spcPct val="150000"/>
              </a:lnSpc>
              <a:spcBef>
                <a:spcPts val="0"/>
              </a:spcBef>
            </a:pPr>
            <a:r>
              <a:rPr kumimoji="0" lang="zh-CN" altLang="en-US" sz="2400" b="1" kern="0" dirty="0">
                <a:latin typeface="黑体" pitchFamily="2" charset="-122"/>
                <a:ea typeface="黑体" pitchFamily="2" charset="-122"/>
              </a:rPr>
              <a:t>从用户区起始位置开始分配</a:t>
            </a:r>
          </a:p>
          <a:p>
            <a:pPr lvl="1" eaLnBrk="1" hangingPunct="1">
              <a:lnSpc>
                <a:spcPct val="150000"/>
              </a:lnSpc>
              <a:spcBef>
                <a:spcPts val="0"/>
              </a:spcBef>
            </a:pPr>
            <a:r>
              <a:rPr kumimoji="0" lang="zh-CN" altLang="en-US" sz="2400" b="1" kern="0" dirty="0">
                <a:latin typeface="黑体" pitchFamily="2" charset="-122"/>
                <a:ea typeface="黑体" pitchFamily="2" charset="-122"/>
              </a:rPr>
              <a:t>独占使用</a:t>
            </a:r>
            <a:r>
              <a:rPr kumimoji="0" lang="en-US" altLang="zh-CN" sz="2400" b="1" kern="0" dirty="0">
                <a:latin typeface="黑体" pitchFamily="2" charset="-122"/>
                <a:ea typeface="黑体" pitchFamily="2" charset="-122"/>
              </a:rPr>
              <a:t>/ </a:t>
            </a:r>
            <a:r>
              <a:rPr kumimoji="0" lang="zh-CN" altLang="en-US" sz="2400" b="1" kern="0" dirty="0">
                <a:latin typeface="黑体" pitchFamily="2" charset="-122"/>
                <a:ea typeface="黑体" pitchFamily="2" charset="-122"/>
              </a:rPr>
              <a:t>全部回收</a:t>
            </a:r>
          </a:p>
          <a:p>
            <a:pPr eaLnBrk="1" hangingPunct="1">
              <a:lnSpc>
                <a:spcPct val="150000"/>
              </a:lnSpc>
              <a:spcBef>
                <a:spcPts val="0"/>
              </a:spcBef>
              <a:buFont typeface="Wingdings" pitchFamily="2" charset="2"/>
              <a:buChar char="l"/>
            </a:pPr>
            <a:r>
              <a:rPr kumimoji="0" lang="zh-CN" altLang="en-US" sz="2400" b="1" kern="0" dirty="0">
                <a:solidFill>
                  <a:srgbClr val="CC3300"/>
                </a:solidFill>
                <a:latin typeface="黑体" pitchFamily="2" charset="-122"/>
                <a:ea typeface="黑体" pitchFamily="2" charset="-122"/>
              </a:rPr>
              <a:t>地址映射</a:t>
            </a:r>
          </a:p>
          <a:p>
            <a:pPr lvl="1" eaLnBrk="1" hangingPunct="1">
              <a:lnSpc>
                <a:spcPct val="150000"/>
              </a:lnSpc>
              <a:spcBef>
                <a:spcPts val="0"/>
              </a:spcBef>
            </a:pPr>
            <a:r>
              <a:rPr kumimoji="0" lang="zh-CN" altLang="en-US" sz="2400" b="1" kern="0" dirty="0">
                <a:latin typeface="黑体" pitchFamily="2" charset="-122"/>
                <a:ea typeface="黑体" pitchFamily="2" charset="-122"/>
              </a:rPr>
              <a:t>采用基址重定位寄存器</a:t>
            </a:r>
          </a:p>
          <a:p>
            <a:pPr eaLnBrk="1" hangingPunct="1">
              <a:lnSpc>
                <a:spcPct val="150000"/>
              </a:lnSpc>
              <a:spcBef>
                <a:spcPts val="0"/>
              </a:spcBef>
            </a:pPr>
            <a:endParaRPr kumimoji="0" lang="zh-CN" altLang="en-US" sz="2400" kern="0" dirty="0">
              <a:latin typeface="黑体" pitchFamily="2" charset="-122"/>
              <a:ea typeface="黑体" pitchFamily="2" charset="-122"/>
            </a:endParaRPr>
          </a:p>
          <a:p>
            <a:pPr eaLnBrk="1" hangingPunct="1">
              <a:lnSpc>
                <a:spcPct val="150000"/>
              </a:lnSpc>
              <a:spcBef>
                <a:spcPts val="0"/>
              </a:spcBef>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618815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2694648834"/>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bg2">
                        <a:lumMod val="50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accent4">
                        <a:lumMod val="75000"/>
                      </a:schemeClr>
                    </a:solidFill>
                  </a:tcPr>
                </a:tc>
                <a:extLst>
                  <a:ext uri="{0D108BD9-81ED-4DB2-BD59-A6C34878D82A}">
                    <a16:rowId xmlns="" xmlns:a16="http://schemas.microsoft.com/office/drawing/2014/main" val="726819437"/>
                  </a:ext>
                </a:extLst>
              </a:tr>
            </a:tbl>
          </a:graphicData>
        </a:graphic>
      </p:graphicFrame>
      <p:graphicFrame>
        <p:nvGraphicFramePr>
          <p:cNvPr id="5" name="内容占位符 3">
            <a:extLst>
              <a:ext uri="{FF2B5EF4-FFF2-40B4-BE49-F238E27FC236}">
                <a16:creationId xmlns="" xmlns:a16="http://schemas.microsoft.com/office/drawing/2014/main" id="{99C7272A-E992-4990-9D60-A42C2BAE6083}"/>
              </a:ext>
            </a:extLst>
          </p:cNvPr>
          <p:cNvGraphicFramePr>
            <a:graphicFrameLocks noGrp="1"/>
          </p:cNvGraphicFramePr>
          <p:nvPr>
            <p:ph idx="1"/>
            <p:extLst>
              <p:ext uri="{D42A27DB-BD31-4B8C-83A1-F6EECF244321}">
                <p14:modId xmlns:p14="http://schemas.microsoft.com/office/powerpoint/2010/main" val="2029462597"/>
              </p:ext>
            </p:extLst>
          </p:nvPr>
        </p:nvGraphicFramePr>
        <p:xfrm>
          <a:off x="251520" y="1340769"/>
          <a:ext cx="8892480" cy="5517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stretch>
            <a:fillRect/>
          </a:stretch>
        </p:blipFill>
        <p:spPr>
          <a:xfrm>
            <a:off x="3419872" y="639834"/>
            <a:ext cx="1822741" cy="1286190"/>
          </a:xfrm>
          <a:prstGeom prst="rect">
            <a:avLst/>
          </a:prstGeom>
        </p:spPr>
      </p:pic>
      <p:pic>
        <p:nvPicPr>
          <p:cNvPr id="8" name="图片 7"/>
          <p:cNvPicPr>
            <a:picLocks noChangeAspect="1"/>
          </p:cNvPicPr>
          <p:nvPr/>
        </p:nvPicPr>
        <p:blipFill>
          <a:blip r:embed="rId8"/>
          <a:stretch>
            <a:fillRect/>
          </a:stretch>
        </p:blipFill>
        <p:spPr>
          <a:xfrm>
            <a:off x="5724128" y="620507"/>
            <a:ext cx="2093192" cy="1263371"/>
          </a:xfrm>
          <a:prstGeom prst="rect">
            <a:avLst/>
          </a:prstGeom>
        </p:spPr>
      </p:pic>
      <p:cxnSp>
        <p:nvCxnSpPr>
          <p:cNvPr id="3" name="肘形连接符 2"/>
          <p:cNvCxnSpPr/>
          <p:nvPr/>
        </p:nvCxnSpPr>
        <p:spPr>
          <a:xfrm rot="5400000" flipH="1" flipV="1">
            <a:off x="5175784" y="2520616"/>
            <a:ext cx="3184920" cy="648072"/>
          </a:xfrm>
          <a:prstGeom prst="bentConnector3">
            <a:avLst>
              <a:gd name="adj1" fmla="val 24234"/>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rot="16200000" flipV="1">
            <a:off x="4255049" y="1527873"/>
            <a:ext cx="1065951" cy="576064"/>
          </a:xfrm>
          <a:prstGeom prst="bentConnector3">
            <a:avLst>
              <a:gd name="adj1" fmla="val 68696"/>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37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8DFC3500-A907-400F-9DA4-1CD52DEC886B}"/>
                                            </p:graphicEl>
                                          </p:spTgt>
                                        </p:tgtEl>
                                        <p:attrNameLst>
                                          <p:attrName>style.visibility</p:attrName>
                                        </p:attrNameLst>
                                      </p:cBhvr>
                                      <p:to>
                                        <p:strVal val="visible"/>
                                      </p:to>
                                    </p:set>
                                    <p:anim calcmode="lin" valueType="num">
                                      <p:cBhvr additive="base">
                                        <p:cTn id="7" dur="500" fill="hold"/>
                                        <p:tgtEl>
                                          <p:spTgt spid="5">
                                            <p:graphicEl>
                                              <a:dgm id="{8DFC3500-A907-400F-9DA4-1CD52DEC886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8DFC3500-A907-400F-9DA4-1CD52DEC886B}"/>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25CDC1CF-2985-4F73-B204-3096D2E95D25}"/>
                                            </p:graphicEl>
                                          </p:spTgt>
                                        </p:tgtEl>
                                        <p:attrNameLst>
                                          <p:attrName>style.visibility</p:attrName>
                                        </p:attrNameLst>
                                      </p:cBhvr>
                                      <p:to>
                                        <p:strVal val="visible"/>
                                      </p:to>
                                    </p:set>
                                    <p:anim calcmode="lin" valueType="num">
                                      <p:cBhvr additive="base">
                                        <p:cTn id="11" dur="500" fill="hold"/>
                                        <p:tgtEl>
                                          <p:spTgt spid="5">
                                            <p:graphicEl>
                                              <a:dgm id="{25CDC1CF-2985-4F73-B204-3096D2E95D2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25CDC1CF-2985-4F73-B204-3096D2E95D25}"/>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85D3B1C9-FE62-4E1C-B21B-919EB24D9F55}"/>
                                            </p:graphicEl>
                                          </p:spTgt>
                                        </p:tgtEl>
                                        <p:attrNameLst>
                                          <p:attrName>style.visibility</p:attrName>
                                        </p:attrNameLst>
                                      </p:cBhvr>
                                      <p:to>
                                        <p:strVal val="visible"/>
                                      </p:to>
                                    </p:set>
                                    <p:anim calcmode="lin" valueType="num">
                                      <p:cBhvr additive="base">
                                        <p:cTn id="17" dur="500" fill="hold"/>
                                        <p:tgtEl>
                                          <p:spTgt spid="5">
                                            <p:graphicEl>
                                              <a:dgm id="{85D3B1C9-FE62-4E1C-B21B-919EB24D9F55}"/>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85D3B1C9-FE62-4E1C-B21B-919EB24D9F55}"/>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graphicEl>
                                              <a:dgm id="{E37B4402-A57F-4D6C-BFAC-9A638754A0BA}"/>
                                            </p:graphicEl>
                                          </p:spTgt>
                                        </p:tgtEl>
                                        <p:attrNameLst>
                                          <p:attrName>style.visibility</p:attrName>
                                        </p:attrNameLst>
                                      </p:cBhvr>
                                      <p:to>
                                        <p:strVal val="visible"/>
                                      </p:to>
                                    </p:set>
                                    <p:anim calcmode="lin" valueType="num">
                                      <p:cBhvr additive="base">
                                        <p:cTn id="21" dur="500" fill="hold"/>
                                        <p:tgtEl>
                                          <p:spTgt spid="5">
                                            <p:graphicEl>
                                              <a:dgm id="{E37B4402-A57F-4D6C-BFAC-9A638754A0B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E37B4402-A57F-4D6C-BFAC-9A638754A0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2">
            <a:extLst>
              <a:ext uri="{FF2B5EF4-FFF2-40B4-BE49-F238E27FC236}">
                <a16:creationId xmlns="" xmlns:a16="http://schemas.microsoft.com/office/drawing/2014/main" id="{EF3234A3-6349-4D03-BE0A-026C6C22C285}"/>
              </a:ext>
            </a:extLst>
          </p:cNvPr>
          <p:cNvSpPr txBox="1">
            <a:spLocks noChangeArrowheads="1"/>
          </p:cNvSpPr>
          <p:nvPr/>
        </p:nvSpPr>
        <p:spPr bwMode="auto">
          <a:xfrm>
            <a:off x="445549" y="1888281"/>
            <a:ext cx="8229600" cy="38884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endParaRPr kumimoji="0" lang="en-US" altLang="zh-CN" sz="2000" kern="0" dirty="0">
              <a:latin typeface="黑体" pitchFamily="2" charset="-122"/>
              <a:ea typeface="黑体" pitchFamily="2" charset="-122"/>
            </a:endParaRP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存储保护：</a:t>
            </a:r>
            <a:r>
              <a:rPr kumimoji="0" lang="zh-CN" altLang="en-US" sz="2400" b="1" kern="0" dirty="0">
                <a:latin typeface="黑体" pitchFamily="2" charset="-122"/>
                <a:ea typeface="黑体" pitchFamily="2" charset="-122"/>
              </a:rPr>
              <a:t>判断地址值和界限寄存器的值</a:t>
            </a: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优点：</a:t>
            </a:r>
            <a:r>
              <a:rPr kumimoji="0" lang="zh-CN" altLang="en-US" sz="2400" b="1" kern="0" dirty="0">
                <a:latin typeface="黑体" pitchFamily="2" charset="-122"/>
                <a:ea typeface="黑体" pitchFamily="2" charset="-122"/>
              </a:rPr>
              <a:t>简单，易于管理</a:t>
            </a: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缺点：</a:t>
            </a:r>
            <a:r>
              <a:rPr kumimoji="0" lang="zh-CN" altLang="en-US" sz="2400" b="1" kern="0" dirty="0">
                <a:latin typeface="黑体" pitchFamily="2" charset="-122"/>
                <a:ea typeface="黑体" pitchFamily="2" charset="-122"/>
              </a:rPr>
              <a:t>对要求内存空间少的程序，造成内存浪费；程序全部装入，很少使用的程序部分也占用内存</a:t>
            </a:r>
            <a:r>
              <a:rPr kumimoji="0" lang="en-US" altLang="zh-CN" sz="2400" b="1" kern="0" dirty="0">
                <a:latin typeface="黑体" pitchFamily="2" charset="-122"/>
                <a:ea typeface="黑体" pitchFamily="2" charset="-122"/>
              </a:rPr>
              <a:t>---</a:t>
            </a:r>
            <a:r>
              <a:rPr kumimoji="0" lang="zh-CN" altLang="en-US" sz="2400" b="1" kern="0" dirty="0">
                <a:latin typeface="黑体" pitchFamily="2" charset="-122"/>
                <a:ea typeface="黑体" pitchFamily="2" charset="-122"/>
              </a:rPr>
              <a:t>内存浪费严重。</a:t>
            </a:r>
          </a:p>
          <a:p>
            <a:pPr eaLnBrk="1" hangingPunct="1">
              <a:lnSpc>
                <a:spcPct val="150000"/>
              </a:lnSpc>
              <a:buFont typeface="Wingdings" pitchFamily="2" charset="2"/>
              <a:buChar char="l"/>
            </a:pPr>
            <a:r>
              <a:rPr kumimoji="0" lang="zh-CN" altLang="en-US" sz="2400" b="1" kern="0" dirty="0">
                <a:solidFill>
                  <a:srgbClr val="CC3300"/>
                </a:solidFill>
                <a:latin typeface="黑体" pitchFamily="2" charset="-122"/>
                <a:ea typeface="黑体" pitchFamily="2" charset="-122"/>
              </a:rPr>
              <a:t>适用领域</a:t>
            </a:r>
            <a:r>
              <a:rPr kumimoji="0" lang="en-US" altLang="zh-CN" sz="2400" b="1" kern="0" dirty="0">
                <a:solidFill>
                  <a:srgbClr val="CC3300"/>
                </a:solidFill>
                <a:latin typeface="黑体" pitchFamily="2" charset="-122"/>
                <a:ea typeface="黑体" pitchFamily="2" charset="-122"/>
              </a:rPr>
              <a:t>:</a:t>
            </a:r>
            <a:r>
              <a:rPr kumimoji="0" lang="zh-CN" altLang="en-US" sz="2400" b="1" kern="0" dirty="0">
                <a:latin typeface="黑体" pitchFamily="2" charset="-122"/>
                <a:ea typeface="黑体" pitchFamily="2" charset="-122"/>
              </a:rPr>
              <a:t>单片机，个人机，专有系统，某些嵌入式系统</a:t>
            </a:r>
          </a:p>
          <a:p>
            <a:pPr eaLnBrk="1" hangingPunct="1">
              <a:lnSpc>
                <a:spcPct val="150000"/>
              </a:lnSpc>
              <a:buFont typeface="Wingdings" pitchFamily="2" charset="2"/>
              <a:buChar char="l"/>
            </a:pPr>
            <a:endParaRPr kumimoji="0" lang="en-US" altLang="zh-CN" sz="2000" kern="0" dirty="0">
              <a:latin typeface="黑体" pitchFamily="2" charset="-122"/>
              <a:ea typeface="黑体" pitchFamily="2" charset="-122"/>
            </a:endParaRPr>
          </a:p>
        </p:txBody>
      </p:sp>
    </p:spTree>
    <p:extLst>
      <p:ext uri="{BB962C8B-B14F-4D97-AF65-F5344CB8AC3E}">
        <p14:creationId xmlns:p14="http://schemas.microsoft.com/office/powerpoint/2010/main" val="28756871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BAE28FCC-4D0B-4D56-B351-4AD607D273B7}"/>
              </a:ext>
            </a:extLst>
          </p:cNvPr>
          <p:cNvSpPr>
            <a:spLocks noRot="1" noChangeArrowheads="1"/>
          </p:cNvSpPr>
          <p:nvPr/>
        </p:nvSpPr>
        <p:spPr bwMode="auto">
          <a:xfrm>
            <a:off x="569765" y="2066173"/>
            <a:ext cx="8027987" cy="3871887"/>
          </a:xfrm>
          <a:prstGeom prst="rect">
            <a:avLst/>
          </a:prstGeom>
          <a:noFill/>
          <a:ln w="9525">
            <a:noFill/>
            <a:miter lim="800000"/>
            <a:headEnd/>
            <a:tailEnd/>
          </a:ln>
        </p:spPr>
        <p:txBody>
          <a:bodyPr anchor="ctr"/>
          <a:lstStyle/>
          <a:p>
            <a:pPr marL="342900" indent="-342900" algn="l">
              <a:lnSpc>
                <a:spcPct val="150000"/>
              </a:lnSpc>
              <a:spcBef>
                <a:spcPct val="20000"/>
              </a:spcBef>
              <a:buFont typeface="Wingdings" pitchFamily="2" charset="2"/>
              <a:buChar char="u"/>
            </a:pPr>
            <a:r>
              <a:rPr kumimoji="0" lang="zh-CN" altLang="en-US" b="1" dirty="0">
                <a:solidFill>
                  <a:schemeClr val="tx1"/>
                </a:solidFill>
                <a:latin typeface="黑体" pitchFamily="2" charset="-122"/>
                <a:ea typeface="黑体" pitchFamily="2" charset="-122"/>
              </a:rPr>
              <a:t>固定分区式分配，是最早使用的一种可运行</a:t>
            </a:r>
            <a:r>
              <a:rPr kumimoji="0" lang="zh-CN" altLang="en-US" b="1" dirty="0">
                <a:solidFill>
                  <a:srgbClr val="FF0000"/>
                </a:solidFill>
                <a:latin typeface="黑体" pitchFamily="2" charset="-122"/>
                <a:ea typeface="黑体" pitchFamily="2" charset="-122"/>
              </a:rPr>
              <a:t>多道程序</a:t>
            </a:r>
            <a:r>
              <a:rPr kumimoji="0" lang="zh-CN" altLang="en-US" b="1" dirty="0">
                <a:solidFill>
                  <a:schemeClr val="tx1"/>
                </a:solidFill>
                <a:latin typeface="黑体" pitchFamily="2" charset="-122"/>
                <a:ea typeface="黑体" pitchFamily="2" charset="-122"/>
              </a:rPr>
              <a:t>的存储管理方式。它</a:t>
            </a:r>
            <a:r>
              <a:rPr kumimoji="0" lang="zh-CN" altLang="en-US" b="1" dirty="0">
                <a:solidFill>
                  <a:srgbClr val="FF0000"/>
                </a:solidFill>
                <a:latin typeface="黑体" pitchFamily="2" charset="-122"/>
                <a:ea typeface="黑体" pitchFamily="2" charset="-122"/>
              </a:rPr>
              <a:t>将内存空间划分为若干个固定大小的区域</a:t>
            </a:r>
            <a:r>
              <a:rPr kumimoji="0" lang="zh-CN" altLang="en-US" b="1"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OS</a:t>
            </a:r>
            <a:r>
              <a:rPr kumimoji="0" lang="zh-CN" altLang="en-US" b="1" dirty="0">
                <a:solidFill>
                  <a:schemeClr val="tx1"/>
                </a:solidFill>
                <a:latin typeface="黑体" pitchFamily="2" charset="-122"/>
                <a:ea typeface="黑体" pitchFamily="2" charset="-122"/>
              </a:rPr>
              <a:t>占一区</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其余每个分区中可以装入一道作业</a:t>
            </a:r>
            <a:endParaRPr kumimoji="0" lang="en-US" altLang="zh-CN" b="1" dirty="0">
              <a:solidFill>
                <a:schemeClr val="tx1"/>
              </a:solidFill>
              <a:latin typeface="黑体" pitchFamily="2" charset="-122"/>
              <a:ea typeface="黑体" pitchFamily="2" charset="-122"/>
            </a:endParaRPr>
          </a:p>
          <a:p>
            <a:pPr marL="342900" indent="-342900" algn="l">
              <a:lnSpc>
                <a:spcPct val="150000"/>
              </a:lnSpc>
              <a:spcBef>
                <a:spcPct val="20000"/>
              </a:spcBef>
              <a:buFont typeface="Wingdings" pitchFamily="2" charset="2"/>
              <a:buChar char="u"/>
            </a:pPr>
            <a:r>
              <a:rPr kumimoji="0" lang="zh-CN" altLang="en-US" b="1" dirty="0">
                <a:solidFill>
                  <a:schemeClr val="tx1"/>
                </a:solidFill>
                <a:latin typeface="黑体" pitchFamily="2" charset="-122"/>
                <a:ea typeface="黑体" pitchFamily="2" charset="-122"/>
              </a:rPr>
              <a:t>为了便于内存分配，系统需建立一张</a:t>
            </a:r>
            <a:r>
              <a:rPr kumimoji="0" lang="zh-CN" altLang="en-US" b="1" dirty="0">
                <a:solidFill>
                  <a:srgbClr val="FF0000"/>
                </a:solidFill>
                <a:latin typeface="黑体" pitchFamily="2" charset="-122"/>
                <a:ea typeface="黑体" pitchFamily="2" charset="-122"/>
              </a:rPr>
              <a:t>分区使用表</a:t>
            </a:r>
            <a:r>
              <a:rPr kumimoji="0" lang="zh-CN" altLang="en-US" b="1" dirty="0">
                <a:solidFill>
                  <a:schemeClr val="tx1"/>
                </a:solidFill>
                <a:latin typeface="黑体" pitchFamily="2" charset="-122"/>
                <a:ea typeface="黑体" pitchFamily="2" charset="-122"/>
              </a:rPr>
              <a:t>。当有一用户程序要装入时，从表中找出一个能满足要求的、尚未分配的分区分配给该程序，然后修改分区使用表</a:t>
            </a:r>
            <a:endParaRPr kumimoji="0" lang="en-US" altLang="zh-CN" b="1" dirty="0">
              <a:solidFill>
                <a:schemeClr val="tx1"/>
              </a:solidFill>
              <a:latin typeface="黑体" pitchFamily="2" charset="-122"/>
              <a:ea typeface="黑体" pitchFamily="2" charset="-122"/>
            </a:endParaRPr>
          </a:p>
        </p:txBody>
      </p:sp>
    </p:spTree>
    <p:extLst>
      <p:ext uri="{BB962C8B-B14F-4D97-AF65-F5344CB8AC3E}">
        <p14:creationId xmlns:p14="http://schemas.microsoft.com/office/powerpoint/2010/main" val="24195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aphicFrame>
        <p:nvGraphicFramePr>
          <p:cNvPr id="13" name="Object 4">
            <a:hlinkClick r:id="rId4" action="ppaction://hlinksldjump"/>
            <a:extLst>
              <a:ext uri="{FF2B5EF4-FFF2-40B4-BE49-F238E27FC236}">
                <a16:creationId xmlns="" xmlns:a16="http://schemas.microsoft.com/office/drawing/2014/main" id="{430E1B4D-DF68-42D7-B5BA-8CA4A0BF0D81}"/>
              </a:ext>
            </a:extLst>
          </p:cNvPr>
          <p:cNvGraphicFramePr>
            <a:graphicFrameLocks noChangeAspect="1"/>
          </p:cNvGraphicFramePr>
          <p:nvPr>
            <p:extLst>
              <p:ext uri="{D42A27DB-BD31-4B8C-83A1-F6EECF244321}">
                <p14:modId xmlns:p14="http://schemas.microsoft.com/office/powerpoint/2010/main" val="3227888233"/>
              </p:ext>
            </p:extLst>
          </p:nvPr>
        </p:nvGraphicFramePr>
        <p:xfrm>
          <a:off x="347881" y="1921719"/>
          <a:ext cx="8424936" cy="3523505"/>
        </p:xfrm>
        <a:graphic>
          <a:graphicData uri="http://schemas.openxmlformats.org/presentationml/2006/ole">
            <mc:AlternateContent xmlns:mc="http://schemas.openxmlformats.org/markup-compatibility/2006">
              <mc:Choice xmlns:v="urn:schemas-microsoft-com:vml" Requires="v">
                <p:oleObj spid="_x0000_s22582" name="文档" r:id="rId5" imgW="7528450" imgH="3494122" progId="Word.Document.8">
                  <p:embed/>
                </p:oleObj>
              </mc:Choice>
              <mc:Fallback>
                <p:oleObj name="文档" r:id="rId5" imgW="7528450" imgH="3494122" progId="Word.Document.8">
                  <p:embed/>
                  <p:pic>
                    <p:nvPicPr>
                      <p:cNvPr id="7170" name="Object 4">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881" y="1921719"/>
                        <a:ext cx="8424936" cy="3523505"/>
                      </a:xfrm>
                      <a:prstGeom prst="rect">
                        <a:avLst/>
                      </a:prstGeom>
                      <a:noFill/>
                      <a:ln>
                        <a:noFill/>
                      </a:ln>
                      <a:effectLst/>
                    </p:spPr>
                  </p:pic>
                </p:oleObj>
              </mc:Fallback>
            </mc:AlternateContent>
          </a:graphicData>
        </a:graphic>
      </p:graphicFrame>
      <p:sp>
        <p:nvSpPr>
          <p:cNvPr id="14" name="Rectangle 3">
            <a:extLst>
              <a:ext uri="{FF2B5EF4-FFF2-40B4-BE49-F238E27FC236}">
                <a16:creationId xmlns="" xmlns:a16="http://schemas.microsoft.com/office/drawing/2014/main" id="{661D7FA3-4F92-421E-BF30-209098286EC3}"/>
              </a:ext>
            </a:extLst>
          </p:cNvPr>
          <p:cNvSpPr txBox="1">
            <a:spLocks noChangeArrowheads="1"/>
          </p:cNvSpPr>
          <p:nvPr/>
        </p:nvSpPr>
        <p:spPr bwMode="auto">
          <a:xfrm>
            <a:off x="445549" y="5529572"/>
            <a:ext cx="8229600" cy="10351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800" b="0" i="0" u="none" strike="noStrike" kern="0" cap="none" spc="0" normalizeH="0" baseline="0" noProof="0">
              <a:ln>
                <a:noFill/>
              </a:ln>
              <a:solidFill>
                <a:srgbClr val="333399"/>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r>
              <a:rPr kumimoji="0" lang="en-US" altLang="zh-CN" sz="2800" b="0" i="0" u="none" strike="noStrike" kern="0" cap="none" spc="0" normalizeH="0" baseline="0" noProof="0">
                <a:ln>
                  <a:noFill/>
                </a:ln>
                <a:solidFill>
                  <a:srgbClr val="333399"/>
                </a:solidFill>
                <a:effectLst/>
                <a:uLnTx/>
                <a:uFillTx/>
                <a:latin typeface="黑体" pitchFamily="2" charset="-122"/>
                <a:ea typeface="黑体" pitchFamily="2" charset="-122"/>
                <a:cs typeface="+mn-cs"/>
              </a:rPr>
              <a:t> </a:t>
            </a:r>
            <a:r>
              <a:rPr kumimoji="0" lang="zh-CN" altLang="en-US" sz="2800" b="0" i="0" u="none" strike="noStrike" kern="0" cap="none" spc="0" normalizeH="0" baseline="0" noProof="0">
                <a:ln>
                  <a:noFill/>
                </a:ln>
                <a:solidFill>
                  <a:srgbClr val="333399"/>
                </a:solidFill>
                <a:effectLst/>
                <a:uLnTx/>
                <a:uFillTx/>
                <a:latin typeface="黑体" pitchFamily="2" charset="-122"/>
                <a:ea typeface="黑体" pitchFamily="2" charset="-122"/>
                <a:cs typeface="+mn-cs"/>
              </a:rPr>
              <a:t>特点：适用于</a:t>
            </a:r>
            <a:r>
              <a:rPr kumimoji="0" lang="zh-CN" altLang="en-US" sz="2800" b="0" i="0" u="none" strike="noStrike" kern="0" cap="none" spc="0" normalizeH="0" baseline="0" noProof="0">
                <a:ln>
                  <a:noFill/>
                </a:ln>
                <a:solidFill>
                  <a:srgbClr val="FF0000"/>
                </a:solidFill>
                <a:effectLst/>
                <a:uLnTx/>
                <a:uFillTx/>
                <a:latin typeface="黑体" pitchFamily="2" charset="-122"/>
                <a:ea typeface="黑体" pitchFamily="2" charset="-122"/>
                <a:cs typeface="+mn-cs"/>
              </a:rPr>
              <a:t>多道程序系统和分时系统</a:t>
            </a:r>
            <a:r>
              <a:rPr kumimoji="0" lang="zh-CN" altLang="en-US" sz="2800" b="0" i="0" u="none" strike="noStrike" kern="0" cap="none" spc="0" normalizeH="0" baseline="0" noProof="0">
                <a:ln>
                  <a:noFill/>
                </a:ln>
                <a:solidFill>
                  <a:srgbClr val="333399"/>
                </a:solidFill>
                <a:effectLst/>
                <a:uLnTx/>
                <a:uFillTx/>
                <a:latin typeface="黑体" pitchFamily="2" charset="-122"/>
                <a:ea typeface="黑体" pitchFamily="2" charset="-122"/>
                <a:cs typeface="+mn-cs"/>
              </a:rPr>
              <a:t>，支持多个程序并发执行</a:t>
            </a: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8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659920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2">
            <a:extLst>
              <a:ext uri="{FF2B5EF4-FFF2-40B4-BE49-F238E27FC236}">
                <a16:creationId xmlns="" xmlns:a16="http://schemas.microsoft.com/office/drawing/2014/main" id="{55AD406F-22A6-4B52-ADEF-560B46C30946}"/>
              </a:ext>
            </a:extLst>
          </p:cNvPr>
          <p:cNvSpPr txBox="1">
            <a:spLocks noChangeArrowheads="1"/>
          </p:cNvSpPr>
          <p:nvPr/>
        </p:nvSpPr>
        <p:spPr bwMode="auto">
          <a:xfrm>
            <a:off x="251520" y="2985031"/>
            <a:ext cx="8534722" cy="28623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4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r>
              <a:rPr kumimoji="0" lang="zh-CN" altLang="en-US" sz="24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分区大小相等：</a:t>
            </a:r>
            <a:r>
              <a:rPr kumimoji="0" lang="zh-CN" altLang="en-US" sz="2400" b="1" i="0" u="none" strike="noStrike" kern="0" cap="none" spc="0" normalizeH="0" baseline="0" noProof="0" dirty="0">
                <a:ln>
                  <a:noFill/>
                </a:ln>
                <a:effectLst/>
                <a:uLnTx/>
                <a:uFillTx/>
                <a:latin typeface="黑体" pitchFamily="2" charset="-122"/>
                <a:ea typeface="黑体" pitchFamily="2" charset="-122"/>
                <a:cs typeface="+mn-cs"/>
              </a:rPr>
              <a:t>适合于多个相同程序的并发执行（处理多个类型相同的对象）。</a:t>
            </a:r>
            <a:r>
              <a:rPr kumimoji="0" lang="zh-CN" altLang="en-US" sz="2400" b="1" i="0" u="none" strike="noStrike" kern="0" cap="none" spc="0" normalizeH="0" baseline="0" noProof="0" dirty="0">
                <a:ln>
                  <a:noFill/>
                </a:ln>
                <a:solidFill>
                  <a:srgbClr val="FFC000"/>
                </a:solidFill>
                <a:effectLst/>
                <a:uLnTx/>
                <a:uFillTx/>
                <a:latin typeface="黑体" pitchFamily="2" charset="-122"/>
                <a:ea typeface="黑体" pitchFamily="2" charset="-122"/>
                <a:cs typeface="+mn-cs"/>
              </a:rPr>
              <a:t>缺乏灵活性。</a:t>
            </a: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r>
              <a:rPr kumimoji="0" lang="zh-CN" altLang="en-US" sz="24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分区大小不等：</a:t>
            </a:r>
            <a:r>
              <a:rPr kumimoji="0" lang="zh-CN" altLang="en-US" sz="2400" b="1" i="0" u="none" strike="noStrike" kern="0" cap="none" spc="0" normalizeH="0" baseline="0" noProof="0" dirty="0">
                <a:ln>
                  <a:noFill/>
                </a:ln>
                <a:effectLst/>
                <a:uLnTx/>
                <a:uFillTx/>
                <a:latin typeface="黑体" pitchFamily="2" charset="-122"/>
                <a:ea typeface="黑体" pitchFamily="2" charset="-122"/>
                <a:cs typeface="+mn-cs"/>
              </a:rPr>
              <a:t>多个小分区、适量的中等分区、少量的大分区。根据程序的大小，分配当前空闲的、</a:t>
            </a:r>
            <a:r>
              <a:rPr kumimoji="0" lang="zh-CN" altLang="en-US" sz="24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适当大小</a:t>
            </a:r>
            <a:r>
              <a:rPr kumimoji="0" lang="zh-CN" altLang="en-US" sz="2400" b="1" i="0" u="none" strike="noStrike" kern="0" cap="none" spc="0" normalizeH="0" baseline="0" noProof="0" dirty="0">
                <a:ln>
                  <a:noFill/>
                </a:ln>
                <a:effectLst/>
                <a:uLnTx/>
                <a:uFillTx/>
                <a:latin typeface="黑体" pitchFamily="2" charset="-122"/>
                <a:ea typeface="黑体" pitchFamily="2" charset="-122"/>
                <a:cs typeface="+mn-cs"/>
              </a:rPr>
              <a:t>的分区</a:t>
            </a:r>
            <a:endParaRPr kumimoji="0" lang="zh-CN" altLang="en-US" sz="2400" b="1"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l"/>
              <a:tabLst/>
              <a:defRPr/>
            </a:pPr>
            <a:endParaRPr kumimoji="0" lang="en-US" altLang="zh-CN" sz="24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p:txBody>
      </p:sp>
      <p:sp>
        <p:nvSpPr>
          <p:cNvPr id="13" name="Rectangle 3">
            <a:extLst>
              <a:ext uri="{FF2B5EF4-FFF2-40B4-BE49-F238E27FC236}">
                <a16:creationId xmlns="" xmlns:a16="http://schemas.microsoft.com/office/drawing/2014/main" id="{713BE673-0853-46CB-9CFB-8F0F5FB7DEB0}"/>
              </a:ext>
            </a:extLst>
          </p:cNvPr>
          <p:cNvSpPr>
            <a:spLocks noChangeArrowheads="1"/>
          </p:cNvSpPr>
          <p:nvPr/>
        </p:nvSpPr>
        <p:spPr bwMode="auto">
          <a:xfrm>
            <a:off x="251520" y="1918557"/>
            <a:ext cx="5775940" cy="523220"/>
          </a:xfrm>
          <a:prstGeom prst="rect">
            <a:avLst/>
          </a:prstGeom>
          <a:noFill/>
          <a:ln w="9525">
            <a:noFill/>
            <a:miter lim="800000"/>
            <a:headEnd/>
            <a:tailEnd/>
          </a:ln>
        </p:spPr>
        <p:txBody>
          <a:bodyPr wrap="none">
            <a:spAutoFit/>
          </a:bodyPr>
          <a:lstStyle/>
          <a:p>
            <a:pPr algn="l"/>
            <a:r>
              <a:rPr kumimoji="0" lang="en-US" altLang="zh-CN" sz="2800" b="1" dirty="0">
                <a:solidFill>
                  <a:srgbClr val="FF0000"/>
                </a:solidFill>
                <a:latin typeface="黑体" pitchFamily="2" charset="-122"/>
                <a:ea typeface="黑体" pitchFamily="2" charset="-122"/>
              </a:rPr>
              <a:t>1</a:t>
            </a:r>
            <a:r>
              <a:rPr kumimoji="0" lang="zh-CN" altLang="en-US" sz="2800" b="1" dirty="0">
                <a:solidFill>
                  <a:srgbClr val="FF0000"/>
                </a:solidFill>
                <a:latin typeface="黑体" pitchFamily="2" charset="-122"/>
                <a:ea typeface="黑体" pitchFamily="2" charset="-122"/>
              </a:rPr>
              <a:t>、分区划分的方法，有两种方式：</a:t>
            </a:r>
          </a:p>
        </p:txBody>
      </p:sp>
    </p:spTree>
    <p:extLst>
      <p:ext uri="{BB962C8B-B14F-4D97-AF65-F5344CB8AC3E}">
        <p14:creationId xmlns:p14="http://schemas.microsoft.com/office/powerpoint/2010/main" val="169398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Rectangle 3">
            <a:extLst>
              <a:ext uri="{FF2B5EF4-FFF2-40B4-BE49-F238E27FC236}">
                <a16:creationId xmlns="" xmlns:a16="http://schemas.microsoft.com/office/drawing/2014/main" id="{713BE673-0853-46CB-9CFB-8F0F5FB7DEB0}"/>
              </a:ext>
            </a:extLst>
          </p:cNvPr>
          <p:cNvSpPr>
            <a:spLocks noChangeArrowheads="1"/>
          </p:cNvSpPr>
          <p:nvPr/>
        </p:nvSpPr>
        <p:spPr bwMode="auto">
          <a:xfrm>
            <a:off x="251520" y="1918557"/>
            <a:ext cx="5775940" cy="523220"/>
          </a:xfrm>
          <a:prstGeom prst="rect">
            <a:avLst/>
          </a:prstGeom>
          <a:noFill/>
          <a:ln w="9525">
            <a:noFill/>
            <a:miter lim="800000"/>
            <a:headEnd/>
            <a:tailEnd/>
          </a:ln>
        </p:spPr>
        <p:txBody>
          <a:bodyPr wrap="none">
            <a:spAutoFit/>
          </a:bodyPr>
          <a:lstStyle/>
          <a:p>
            <a:pPr algn="l"/>
            <a:r>
              <a:rPr kumimoji="0" lang="en-US" altLang="zh-CN" sz="2800" b="1" dirty="0">
                <a:solidFill>
                  <a:srgbClr val="FF0000"/>
                </a:solidFill>
                <a:latin typeface="黑体" pitchFamily="2" charset="-122"/>
                <a:ea typeface="黑体" pitchFamily="2" charset="-122"/>
              </a:rPr>
              <a:t>1</a:t>
            </a:r>
            <a:r>
              <a:rPr kumimoji="0" lang="zh-CN" altLang="en-US" sz="2800" b="1" dirty="0">
                <a:solidFill>
                  <a:srgbClr val="FF0000"/>
                </a:solidFill>
                <a:latin typeface="黑体" pitchFamily="2" charset="-122"/>
                <a:ea typeface="黑体" pitchFamily="2" charset="-122"/>
              </a:rPr>
              <a:t>、分区划分的方法，有两种方式：</a:t>
            </a:r>
          </a:p>
        </p:txBody>
      </p:sp>
      <p:pic>
        <p:nvPicPr>
          <p:cNvPr id="14" name="Picture 4">
            <a:extLst>
              <a:ext uri="{FF2B5EF4-FFF2-40B4-BE49-F238E27FC236}">
                <a16:creationId xmlns="" xmlns:a16="http://schemas.microsoft.com/office/drawing/2014/main" id="{D55A13B1-124A-4B2A-B0AA-084383416EBA}"/>
              </a:ext>
            </a:extLst>
          </p:cNvPr>
          <p:cNvPicPr>
            <a:picLocks noChangeAspect="1" noChangeArrowheads="1"/>
          </p:cNvPicPr>
          <p:nvPr/>
        </p:nvPicPr>
        <p:blipFill>
          <a:blip r:embed="rId2" cstate="print"/>
          <a:srcRect/>
          <a:stretch>
            <a:fillRect/>
          </a:stretch>
        </p:blipFill>
        <p:spPr bwMode="auto">
          <a:xfrm>
            <a:off x="1695789" y="2507890"/>
            <a:ext cx="5775940" cy="4048966"/>
          </a:xfrm>
          <a:prstGeom prst="rect">
            <a:avLst/>
          </a:prstGeom>
          <a:noFill/>
          <a:ln w="19050" algn="ctr">
            <a:noFill/>
            <a:miter lim="800000"/>
            <a:headEnd/>
            <a:tailEnd/>
          </a:ln>
        </p:spPr>
      </p:pic>
    </p:spTree>
    <p:extLst>
      <p:ext uri="{BB962C8B-B14F-4D97-AF65-F5344CB8AC3E}">
        <p14:creationId xmlns:p14="http://schemas.microsoft.com/office/powerpoint/2010/main" val="8514966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Rectangle 3">
            <a:extLst>
              <a:ext uri="{FF2B5EF4-FFF2-40B4-BE49-F238E27FC236}">
                <a16:creationId xmlns="" xmlns:a16="http://schemas.microsoft.com/office/drawing/2014/main" id="{713BE673-0853-46CB-9CFB-8F0F5FB7DEB0}"/>
              </a:ext>
            </a:extLst>
          </p:cNvPr>
          <p:cNvSpPr>
            <a:spLocks noChangeArrowheads="1"/>
          </p:cNvSpPr>
          <p:nvPr/>
        </p:nvSpPr>
        <p:spPr bwMode="auto">
          <a:xfrm>
            <a:off x="251520" y="1918557"/>
            <a:ext cx="3251211" cy="523220"/>
          </a:xfrm>
          <a:prstGeom prst="rect">
            <a:avLst/>
          </a:prstGeom>
          <a:noFill/>
          <a:ln w="9525">
            <a:noFill/>
            <a:miter lim="800000"/>
            <a:headEnd/>
            <a:tailEnd/>
          </a:ln>
        </p:spPr>
        <p:txBody>
          <a:bodyPr wrap="none">
            <a:spAutoFit/>
          </a:bodyPr>
          <a:lstStyle/>
          <a:p>
            <a:pPr algn="l"/>
            <a:r>
              <a:rPr kumimoji="0" lang="en-US" altLang="zh-CN" sz="2800" b="1" dirty="0">
                <a:solidFill>
                  <a:srgbClr val="FF0000"/>
                </a:solidFill>
                <a:latin typeface="黑体" pitchFamily="2" charset="-122"/>
                <a:ea typeface="黑体" pitchFamily="2" charset="-122"/>
              </a:rPr>
              <a:t>2</a:t>
            </a:r>
            <a:r>
              <a:rPr kumimoji="0" lang="zh-CN" altLang="en-US" sz="2800" b="1" dirty="0">
                <a:solidFill>
                  <a:srgbClr val="FF0000"/>
                </a:solidFill>
                <a:latin typeface="黑体" pitchFamily="2" charset="-122"/>
                <a:ea typeface="黑体" pitchFamily="2" charset="-122"/>
              </a:rPr>
              <a:t>、内存分配与回收</a:t>
            </a:r>
          </a:p>
        </p:txBody>
      </p:sp>
      <p:sp>
        <p:nvSpPr>
          <p:cNvPr id="20" name="Rectangle 3">
            <a:extLst>
              <a:ext uri="{FF2B5EF4-FFF2-40B4-BE49-F238E27FC236}">
                <a16:creationId xmlns="" xmlns:a16="http://schemas.microsoft.com/office/drawing/2014/main" id="{3609F7AB-E93E-482B-B8F0-19862055F935}"/>
              </a:ext>
            </a:extLst>
          </p:cNvPr>
          <p:cNvSpPr txBox="1">
            <a:spLocks noChangeArrowheads="1"/>
          </p:cNvSpPr>
          <p:nvPr/>
        </p:nvSpPr>
        <p:spPr bwMode="auto">
          <a:xfrm>
            <a:off x="445549" y="2530088"/>
            <a:ext cx="8229600" cy="40324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R="0" lvl="0" defTabSz="914400" rtl="0" eaLnBrk="1" fontAlgn="base" latinLnBrk="0" hangingPunct="1">
              <a:lnSpc>
                <a:spcPct val="150000"/>
              </a:lnSpc>
              <a:spcBef>
                <a:spcPct val="20000"/>
              </a:spcBef>
              <a:spcAft>
                <a:spcPct val="0"/>
              </a:spcAft>
              <a:buClrTx/>
              <a:buSzTx/>
              <a:buFont typeface="Wingdings" panose="05000000000000000000" pitchFamily="2" charset="2"/>
              <a:buChar char="l"/>
              <a:tabLst/>
              <a:defRPr/>
            </a:pPr>
            <a:r>
              <a:rPr kumimoji="0" lang="zh-CN" altLang="en-US" sz="20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数据结构：</a:t>
            </a:r>
            <a:r>
              <a:rPr kumimoji="0" lang="zh-CN" altLang="en-US" sz="2000" b="1" i="0" u="none" strike="noStrike" kern="0" cap="none" spc="0" normalizeH="0" baseline="0" noProof="0" dirty="0">
                <a:ln>
                  <a:noFill/>
                </a:ln>
                <a:effectLst/>
                <a:uLnTx/>
                <a:uFillTx/>
                <a:latin typeface="黑体" pitchFamily="2" charset="-122"/>
                <a:ea typeface="黑体" pitchFamily="2" charset="-122"/>
                <a:cs typeface="+mn-cs"/>
              </a:rPr>
              <a:t>分区使用表，用来记录每个分区的起始地址、大小和状态（是否已分配）。</a:t>
            </a:r>
          </a:p>
          <a:p>
            <a:pPr marR="0" lvl="0" algn="l" defTabSz="914400" rtl="0" eaLnBrk="1" fontAlgn="base" latinLnBrk="0" hangingPunct="1">
              <a:lnSpc>
                <a:spcPct val="150000"/>
              </a:lnSpc>
              <a:spcBef>
                <a:spcPct val="20000"/>
              </a:spcBef>
              <a:spcAft>
                <a:spcPct val="0"/>
              </a:spcAft>
              <a:buClrTx/>
              <a:buSzTx/>
              <a:buFont typeface="Wingdings" panose="05000000000000000000" pitchFamily="2" charset="2"/>
              <a:buChar char="l"/>
              <a:tabLst/>
              <a:defRPr/>
            </a:pPr>
            <a:r>
              <a:rPr kumimoji="0" lang="zh-CN" altLang="en-US" sz="20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分配：</a:t>
            </a:r>
            <a:r>
              <a:rPr kumimoji="0" lang="zh-CN" altLang="en-US" sz="2000" b="1" i="0" u="none" strike="noStrike" kern="0" cap="none" spc="0" normalizeH="0" baseline="0" noProof="0" dirty="0">
                <a:ln>
                  <a:noFill/>
                </a:ln>
                <a:effectLst/>
                <a:uLnTx/>
                <a:uFillTx/>
                <a:latin typeface="黑体" pitchFamily="2" charset="-122"/>
                <a:ea typeface="黑体" pitchFamily="2" charset="-122"/>
                <a:cs typeface="+mn-cs"/>
              </a:rPr>
              <a:t>当一用户程序要装入时，由内存分配程序检查分区使用表，寻找空闲的满足大小要求的分区，分配给程序，并修改相应的状态（已分配）；若找不到，则不分配。（算法流程图见下页）</a:t>
            </a:r>
            <a:endParaRPr kumimoji="0" lang="en-US" altLang="zh-CN" sz="2000" b="1" i="0" u="none" strike="noStrike" kern="0" cap="none" spc="0" normalizeH="0" baseline="0" noProof="0" dirty="0">
              <a:ln>
                <a:noFill/>
              </a:ln>
              <a:effectLst/>
              <a:uLnTx/>
              <a:uFillTx/>
              <a:latin typeface="黑体" pitchFamily="2" charset="-122"/>
              <a:ea typeface="黑体" pitchFamily="2" charset="-122"/>
              <a:cs typeface="+mn-cs"/>
            </a:endParaRPr>
          </a:p>
          <a:p>
            <a:pPr marR="0" lvl="0" algn="l" defTabSz="914400" rtl="0" eaLnBrk="1" fontAlgn="base" latinLnBrk="0" hangingPunct="1">
              <a:lnSpc>
                <a:spcPct val="150000"/>
              </a:lnSpc>
              <a:spcBef>
                <a:spcPct val="20000"/>
              </a:spcBef>
              <a:spcAft>
                <a:spcPct val="0"/>
              </a:spcAft>
              <a:buClrTx/>
              <a:buSzTx/>
              <a:buFont typeface="Wingdings" panose="05000000000000000000" pitchFamily="2" charset="2"/>
              <a:buChar char="l"/>
              <a:tabLst/>
              <a:defRPr/>
            </a:pPr>
            <a:r>
              <a:rPr kumimoji="0" lang="zh-CN" altLang="en-US" sz="20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回收：</a:t>
            </a:r>
            <a:r>
              <a:rPr kumimoji="0" lang="zh-CN" altLang="en-US" sz="2000" b="1" i="0" u="none" strike="noStrike" kern="0" cap="none" spc="0" normalizeH="0" baseline="0" noProof="0" dirty="0">
                <a:ln>
                  <a:noFill/>
                </a:ln>
                <a:effectLst/>
                <a:uLnTx/>
                <a:uFillTx/>
                <a:latin typeface="黑体" pitchFamily="2" charset="-122"/>
                <a:ea typeface="黑体" pitchFamily="2" charset="-122"/>
                <a:cs typeface="+mn-cs"/>
              </a:rPr>
              <a:t>当进程撤消时，释放其占用的分区，将该分区的状态修改为空闲。</a:t>
            </a:r>
          </a:p>
          <a:p>
            <a:pPr marL="342900" marR="0" lvl="0" indent="-342900" algn="l" defTabSz="914400" rtl="0" eaLnBrk="1" fontAlgn="base" latinLnBrk="0" hangingPunct="1">
              <a:lnSpc>
                <a:spcPct val="15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333399"/>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36065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 xmlns:a16="http://schemas.microsoft.com/office/drawing/2014/main" id="{E6CE3D2D-71FA-4BF8-A789-FC53B1186315}"/>
              </a:ext>
            </a:extLst>
          </p:cNvPr>
          <p:cNvPicPr>
            <a:picLocks noChangeAspect="1" noChangeArrowheads="1"/>
          </p:cNvPicPr>
          <p:nvPr/>
        </p:nvPicPr>
        <p:blipFill>
          <a:blip r:embed="rId2" cstate="print"/>
          <a:srcRect/>
          <a:stretch>
            <a:fillRect/>
          </a:stretch>
        </p:blipFill>
        <p:spPr bwMode="auto">
          <a:xfrm>
            <a:off x="1037619" y="1654696"/>
            <a:ext cx="7092280" cy="5049555"/>
          </a:xfrm>
          <a:prstGeom prst="rect">
            <a:avLst/>
          </a:prstGeom>
          <a:noFill/>
          <a:ln w="19050" algn="ctr">
            <a:noFill/>
            <a:miter lim="800000"/>
            <a:headEnd/>
            <a:tailEnd/>
          </a:ln>
        </p:spPr>
      </p:pic>
    </p:spTree>
    <p:extLst>
      <p:ext uri="{BB962C8B-B14F-4D97-AF65-F5344CB8AC3E}">
        <p14:creationId xmlns:p14="http://schemas.microsoft.com/office/powerpoint/2010/main" val="2056524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 xmlns:a16="http://schemas.microsoft.com/office/drawing/2014/main" id="{C9F63C88-975B-42B7-94A5-695895BCE774}"/>
              </a:ext>
            </a:extLst>
          </p:cNvPr>
          <p:cNvPicPr>
            <a:picLocks noChangeAspect="1" noChangeArrowheads="1"/>
          </p:cNvPicPr>
          <p:nvPr/>
        </p:nvPicPr>
        <p:blipFill>
          <a:blip r:embed="rId2" cstate="print"/>
          <a:srcRect/>
          <a:stretch>
            <a:fillRect/>
          </a:stretch>
        </p:blipFill>
        <p:spPr bwMode="auto">
          <a:xfrm>
            <a:off x="904644" y="1704234"/>
            <a:ext cx="7195747" cy="4972692"/>
          </a:xfrm>
          <a:prstGeom prst="rect">
            <a:avLst/>
          </a:prstGeom>
          <a:noFill/>
          <a:ln w="19050" algn="ctr">
            <a:noFill/>
            <a:miter lim="800000"/>
            <a:headEnd/>
            <a:tailEnd/>
          </a:ln>
        </p:spPr>
      </p:pic>
    </p:spTree>
    <p:extLst>
      <p:ext uri="{BB962C8B-B14F-4D97-AF65-F5344CB8AC3E}">
        <p14:creationId xmlns:p14="http://schemas.microsoft.com/office/powerpoint/2010/main" val="17698645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3">
            <a:extLst>
              <a:ext uri="{FF2B5EF4-FFF2-40B4-BE49-F238E27FC236}">
                <a16:creationId xmlns="" xmlns:a16="http://schemas.microsoft.com/office/drawing/2014/main" id="{09FF8E86-A32E-4614-98B4-2BCE8EC2D7BB}"/>
              </a:ext>
            </a:extLst>
          </p:cNvPr>
          <p:cNvSpPr txBox="1">
            <a:spLocks noChangeArrowheads="1"/>
          </p:cNvSpPr>
          <p:nvPr/>
        </p:nvSpPr>
        <p:spPr bwMode="auto">
          <a:xfrm>
            <a:off x="395536" y="1613895"/>
            <a:ext cx="8229600"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b="1" kern="0" dirty="0">
                <a:solidFill>
                  <a:srgbClr val="FF0000"/>
                </a:solidFill>
                <a:latin typeface="黑体" pitchFamily="2" charset="-122"/>
                <a:ea typeface="黑体" pitchFamily="2" charset="-122"/>
              </a:rPr>
              <a:t>优点：</a:t>
            </a:r>
            <a:endParaRPr kumimoji="0" lang="en-US" altLang="zh-CN" sz="2400" b="1" kern="0" dirty="0">
              <a:solidFill>
                <a:srgbClr val="FF0000"/>
              </a:solidFill>
              <a:latin typeface="黑体" pitchFamily="2" charset="-122"/>
              <a:ea typeface="黑体" pitchFamily="2" charset="-122"/>
            </a:endParaRPr>
          </a:p>
          <a:p>
            <a:pPr lvl="1" eaLnBrk="1" hangingPunct="1">
              <a:lnSpc>
                <a:spcPct val="150000"/>
              </a:lnSpc>
              <a:spcBef>
                <a:spcPts val="0"/>
              </a:spcBef>
            </a:pPr>
            <a:r>
              <a:rPr kumimoji="0" lang="zh-CN" altLang="en-US" sz="2400" b="1" kern="0" dirty="0">
                <a:latin typeface="黑体" pitchFamily="2" charset="-122"/>
                <a:ea typeface="黑体" pitchFamily="2" charset="-122"/>
              </a:rPr>
              <a:t>易于实现，开销小。</a:t>
            </a:r>
          </a:p>
          <a:p>
            <a:pPr eaLnBrk="1" hangingPunct="1">
              <a:lnSpc>
                <a:spcPct val="150000"/>
              </a:lnSpc>
              <a:spcBef>
                <a:spcPts val="0"/>
              </a:spcBef>
              <a:buFont typeface="Wingdings" pitchFamily="2" charset="2"/>
              <a:buChar char="l"/>
            </a:pPr>
            <a:r>
              <a:rPr kumimoji="0" lang="zh-CN" altLang="en-US" sz="2400" b="1" kern="0" dirty="0">
                <a:solidFill>
                  <a:srgbClr val="FF0000"/>
                </a:solidFill>
                <a:latin typeface="黑体" pitchFamily="2" charset="-122"/>
                <a:ea typeface="黑体" pitchFamily="2" charset="-122"/>
              </a:rPr>
              <a:t>缺点：</a:t>
            </a:r>
          </a:p>
          <a:p>
            <a:pPr lvl="1" eaLnBrk="1" hangingPunct="1">
              <a:lnSpc>
                <a:spcPct val="150000"/>
              </a:lnSpc>
              <a:spcBef>
                <a:spcPts val="0"/>
              </a:spcBef>
            </a:pPr>
            <a:r>
              <a:rPr kumimoji="0" lang="zh-CN" altLang="en-US" sz="2400" b="1" kern="0" dirty="0">
                <a:latin typeface="黑体" pitchFamily="2" charset="-122"/>
                <a:ea typeface="黑体" pitchFamily="2" charset="-122"/>
              </a:rPr>
              <a:t>内碎片造成浪费</a:t>
            </a:r>
          </a:p>
          <a:p>
            <a:pPr lvl="1" eaLnBrk="1" hangingPunct="1">
              <a:lnSpc>
                <a:spcPct val="150000"/>
              </a:lnSpc>
              <a:spcBef>
                <a:spcPts val="0"/>
              </a:spcBef>
            </a:pPr>
            <a:r>
              <a:rPr kumimoji="0" lang="zh-CN" altLang="en-US" sz="2400" b="1" kern="0" dirty="0">
                <a:latin typeface="黑体" pitchFamily="2" charset="-122"/>
                <a:ea typeface="黑体" pitchFamily="2" charset="-122"/>
              </a:rPr>
              <a:t>分区总数固定，限制了并发执行的程序数目。</a:t>
            </a:r>
          </a:p>
          <a:p>
            <a:pPr lvl="1" eaLnBrk="1" hangingPunct="1">
              <a:lnSpc>
                <a:spcPct val="150000"/>
              </a:lnSpc>
              <a:spcBef>
                <a:spcPts val="0"/>
              </a:spcBef>
            </a:pPr>
            <a:r>
              <a:rPr kumimoji="0" lang="zh-CN" altLang="en-US" sz="2400" b="1" kern="0" dirty="0">
                <a:latin typeface="黑体" pitchFamily="2" charset="-122"/>
                <a:ea typeface="黑体" pitchFamily="2" charset="-122"/>
              </a:rPr>
              <a:t>信息共享困难</a:t>
            </a:r>
          </a:p>
          <a:p>
            <a:pPr lvl="1" eaLnBrk="1" hangingPunct="1">
              <a:lnSpc>
                <a:spcPct val="150000"/>
              </a:lnSpc>
              <a:spcBef>
                <a:spcPts val="0"/>
              </a:spcBef>
            </a:pPr>
            <a:r>
              <a:rPr kumimoji="0" lang="zh-CN" altLang="en-US" sz="2400" b="1" kern="0" dirty="0">
                <a:latin typeface="黑体" pitchFamily="2" charset="-122"/>
                <a:ea typeface="黑体" pitchFamily="2" charset="-122"/>
              </a:rPr>
              <a:t>不适合大程序运行</a:t>
            </a:r>
          </a:p>
          <a:p>
            <a:pPr eaLnBrk="1" hangingPunct="1">
              <a:lnSpc>
                <a:spcPct val="150000"/>
              </a:lnSpc>
              <a:spcBef>
                <a:spcPts val="0"/>
              </a:spcBef>
              <a:buFont typeface="Wingdings" pitchFamily="2" charset="2"/>
              <a:buChar char="l"/>
            </a:pPr>
            <a:r>
              <a:rPr kumimoji="0" lang="zh-CN" altLang="en-US" sz="2400" b="1" kern="0" dirty="0">
                <a:solidFill>
                  <a:srgbClr val="FF0000"/>
                </a:solidFill>
                <a:latin typeface="黑体" pitchFamily="2" charset="-122"/>
                <a:ea typeface="黑体" pitchFamily="2" charset="-122"/>
              </a:rPr>
              <a:t>适用领域</a:t>
            </a:r>
            <a:endParaRPr kumimoji="0" lang="en-US" altLang="zh-CN" sz="2400" b="1" kern="0" dirty="0">
              <a:solidFill>
                <a:srgbClr val="FF0000"/>
              </a:solidFill>
              <a:latin typeface="黑体" pitchFamily="2" charset="-122"/>
              <a:ea typeface="黑体" pitchFamily="2" charset="-122"/>
            </a:endParaRPr>
          </a:p>
          <a:p>
            <a:pPr lvl="1" eaLnBrk="1" hangingPunct="1">
              <a:lnSpc>
                <a:spcPct val="150000"/>
              </a:lnSpc>
              <a:spcBef>
                <a:spcPts val="0"/>
              </a:spcBef>
            </a:pPr>
            <a:r>
              <a:rPr kumimoji="0" lang="zh-CN" altLang="en-US" sz="2400" b="1" kern="0" dirty="0">
                <a:latin typeface="黑体" pitchFamily="2" charset="-122"/>
                <a:ea typeface="黑体" pitchFamily="2" charset="-122"/>
              </a:rPr>
              <a:t>特定领域</a:t>
            </a:r>
          </a:p>
        </p:txBody>
      </p:sp>
    </p:spTree>
    <p:extLst>
      <p:ext uri="{BB962C8B-B14F-4D97-AF65-F5344CB8AC3E}">
        <p14:creationId xmlns:p14="http://schemas.microsoft.com/office/powerpoint/2010/main" val="19152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6">
            <a:extLst>
              <a:ext uri="{FF2B5EF4-FFF2-40B4-BE49-F238E27FC236}">
                <a16:creationId xmlns="" xmlns:a16="http://schemas.microsoft.com/office/drawing/2014/main" id="{4ECE4B46-BC4B-4E4B-BA50-6C93642C7815}"/>
              </a:ext>
            </a:extLst>
          </p:cNvPr>
          <p:cNvSpPr txBox="1">
            <a:spLocks noChangeArrowheads="1"/>
          </p:cNvSpPr>
          <p:nvPr/>
        </p:nvSpPr>
        <p:spPr bwMode="auto">
          <a:xfrm>
            <a:off x="324943" y="2111868"/>
            <a:ext cx="8462714" cy="1353889"/>
          </a:xfrm>
          <a:prstGeom prst="rect">
            <a:avLst/>
          </a:prstGeom>
          <a:solidFill>
            <a:schemeClr val="tx1"/>
          </a:solidFill>
          <a:ln w="19050" cap="rnd" cmpd="sng" algn="ctr">
            <a:solidFill>
              <a:srgbClr val="FFFFFF"/>
            </a:solidFill>
            <a:prstDash val="solid"/>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dk1"/>
                </a:solidFill>
                <a:latin typeface="+mn-lt"/>
                <a:ea typeface="+mn-ea"/>
                <a:cs typeface="+mn-cs"/>
              </a:defRPr>
            </a:lvl1pPr>
            <a:lvl2pPr marL="742950" indent="-285750" algn="l" rtl="0" eaLnBrk="0" fontAlgn="base" hangingPunct="0">
              <a:spcBef>
                <a:spcPct val="20000"/>
              </a:spcBef>
              <a:spcAft>
                <a:spcPct val="0"/>
              </a:spcAft>
              <a:buChar char="–"/>
              <a:defRPr sz="2800">
                <a:solidFill>
                  <a:schemeClr val="dk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dk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dk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dk1"/>
                </a:solidFill>
                <a:latin typeface="+mn-lt"/>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marL="0" marR="0" lvl="0" indent="0" algn="l" defTabSz="914400" rtl="0" eaLnBrk="1" fontAlgn="base" latinLnBrk="0" hangingPunct="1">
              <a:lnSpc>
                <a:spcPct val="150000"/>
              </a:lnSpc>
              <a:spcBef>
                <a:spcPts val="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黑体" pitchFamily="2" charset="-122"/>
                <a:ea typeface="黑体" pitchFamily="2" charset="-122"/>
                <a:cs typeface="+mn-cs"/>
              </a:rPr>
              <a:t>固定分区主存利用率不高，使用不灵活，所以出现了</a:t>
            </a:r>
            <a:r>
              <a:rPr kumimoji="0" lang="zh-CN" altLang="en-US" sz="2800" b="1" i="0" u="none" strike="noStrike" kern="0" cap="none" spc="0" normalizeH="0" baseline="0" noProof="0" dirty="0">
                <a:ln>
                  <a:noFill/>
                </a:ln>
                <a:solidFill>
                  <a:srgbClr val="FF0000"/>
                </a:solidFill>
                <a:effectLst/>
                <a:uLnTx/>
                <a:uFillTx/>
                <a:latin typeface="黑体" pitchFamily="2" charset="-122"/>
                <a:ea typeface="黑体" pitchFamily="2" charset="-122"/>
                <a:cs typeface="+mn-cs"/>
              </a:rPr>
              <a:t>可变分区</a:t>
            </a:r>
            <a:endParaRPr kumimoji="0" lang="en-US" altLang="zh-CN" sz="2800" b="0" i="0" u="none" strike="noStrike" kern="0" cap="none" spc="0" normalizeH="0" baseline="0" noProof="0" dirty="0">
              <a:ln>
                <a:noFill/>
              </a:ln>
              <a:solidFill>
                <a:srgbClr val="FF0000"/>
              </a:solidFill>
              <a:effectLst/>
              <a:uLnTx/>
              <a:uFillTx/>
              <a:latin typeface="黑体" pitchFamily="2" charset="-122"/>
              <a:ea typeface="黑体" pitchFamily="2" charset="-122"/>
              <a:cs typeface="+mn-cs"/>
            </a:endParaRPr>
          </a:p>
        </p:txBody>
      </p:sp>
      <p:sp>
        <p:nvSpPr>
          <p:cNvPr id="13" name="Rectangle 6">
            <a:extLst>
              <a:ext uri="{FF2B5EF4-FFF2-40B4-BE49-F238E27FC236}">
                <a16:creationId xmlns="" xmlns:a16="http://schemas.microsoft.com/office/drawing/2014/main" id="{A8C5AA04-BBDC-4917-9084-B9E734C2B0F6}"/>
              </a:ext>
            </a:extLst>
          </p:cNvPr>
          <p:cNvSpPr txBox="1">
            <a:spLocks noChangeArrowheads="1"/>
          </p:cNvSpPr>
          <p:nvPr/>
        </p:nvSpPr>
        <p:spPr bwMode="auto">
          <a:xfrm>
            <a:off x="468959" y="4128092"/>
            <a:ext cx="8229600" cy="1656184"/>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lvl="2" algn="l">
              <a:lnSpc>
                <a:spcPct val="150000"/>
              </a:lnSpc>
              <a:spcBef>
                <a:spcPts val="0"/>
              </a:spcBef>
              <a:buFont typeface="Wingdings" pitchFamily="2" charset="2"/>
              <a:buChar char="l"/>
              <a:defRPr/>
            </a:pPr>
            <a:r>
              <a:rPr kumimoji="0" lang="en-US" altLang="zh-CN" kern="0" dirty="0">
                <a:solidFill>
                  <a:srgbClr val="000000"/>
                </a:solidFill>
                <a:latin typeface="黑体" pitchFamily="2" charset="-122"/>
                <a:ea typeface="黑体" pitchFamily="2" charset="-122"/>
              </a:rPr>
              <a:t> </a:t>
            </a:r>
            <a:r>
              <a:rPr kumimoji="0" lang="zh-CN" altLang="en-US" kern="0" dirty="0">
                <a:solidFill>
                  <a:srgbClr val="000000"/>
                </a:solidFill>
                <a:latin typeface="黑体" pitchFamily="2" charset="-122"/>
                <a:ea typeface="黑体" pitchFamily="2" charset="-122"/>
              </a:rPr>
              <a:t>改变</a:t>
            </a:r>
            <a:r>
              <a:rPr kumimoji="0" lang="zh-CN" altLang="en-US" b="1" kern="0" dirty="0">
                <a:solidFill>
                  <a:srgbClr val="000000"/>
                </a:solidFill>
                <a:latin typeface="黑体" pitchFamily="2" charset="-122"/>
                <a:ea typeface="黑体" pitchFamily="2" charset="-122"/>
              </a:rPr>
              <a:t>“</a:t>
            </a:r>
            <a:r>
              <a:rPr kumimoji="0" lang="zh-CN" altLang="en-US" kern="0" dirty="0">
                <a:solidFill>
                  <a:srgbClr val="000000"/>
                </a:solidFill>
                <a:latin typeface="黑体" pitchFamily="2" charset="-122"/>
                <a:ea typeface="黑体" pitchFamily="2" charset="-122"/>
              </a:rPr>
              <a:t>呆板</a:t>
            </a:r>
            <a:r>
              <a:rPr kumimoji="0" lang="zh-CN" altLang="en-US" b="1" kern="0" dirty="0">
                <a:solidFill>
                  <a:srgbClr val="000000"/>
                </a:solidFill>
                <a:latin typeface="黑体" pitchFamily="2" charset="-122"/>
                <a:ea typeface="黑体" pitchFamily="2" charset="-122"/>
              </a:rPr>
              <a:t>”</a:t>
            </a:r>
            <a:r>
              <a:rPr kumimoji="0" lang="zh-CN" altLang="en-US" kern="0" dirty="0">
                <a:solidFill>
                  <a:srgbClr val="000000"/>
                </a:solidFill>
                <a:latin typeface="黑体" pitchFamily="2" charset="-122"/>
                <a:ea typeface="黑体" pitchFamily="2" charset="-122"/>
              </a:rPr>
              <a:t>的分区固定为对进程特性的</a:t>
            </a:r>
            <a:r>
              <a:rPr kumimoji="0" lang="zh-CN" altLang="en-US" kern="0" dirty="0">
                <a:solidFill>
                  <a:srgbClr val="FF0000"/>
                </a:solidFill>
                <a:latin typeface="黑体" pitchFamily="2" charset="-122"/>
                <a:ea typeface="黑体" pitchFamily="2" charset="-122"/>
              </a:rPr>
              <a:t>自适应</a:t>
            </a:r>
          </a:p>
          <a:p>
            <a:pPr marL="0" lvl="2" algn="l">
              <a:lnSpc>
                <a:spcPct val="150000"/>
              </a:lnSpc>
              <a:spcBef>
                <a:spcPts val="0"/>
              </a:spcBef>
              <a:buFont typeface="Wingdings" pitchFamily="2" charset="2"/>
              <a:buChar char="l"/>
              <a:defRPr/>
            </a:pPr>
            <a:r>
              <a:rPr kumimoji="0" lang="en-US" altLang="zh-CN" kern="0" dirty="0">
                <a:solidFill>
                  <a:srgbClr val="000000"/>
                </a:solidFill>
                <a:latin typeface="黑体" pitchFamily="2" charset="-122"/>
                <a:ea typeface="黑体" pitchFamily="2" charset="-122"/>
              </a:rPr>
              <a:t> </a:t>
            </a:r>
            <a:r>
              <a:rPr kumimoji="0" lang="zh-CN" altLang="en-US" kern="0" dirty="0">
                <a:solidFill>
                  <a:srgbClr val="000000"/>
                </a:solidFill>
                <a:latin typeface="黑体" pitchFamily="2" charset="-122"/>
                <a:ea typeface="黑体" pitchFamily="2" charset="-122"/>
              </a:rPr>
              <a:t>按</a:t>
            </a:r>
            <a:r>
              <a:rPr kumimoji="0" lang="zh-CN" altLang="en-US" b="1" kern="0" dirty="0">
                <a:solidFill>
                  <a:srgbClr val="FF0000"/>
                </a:solidFill>
                <a:latin typeface="黑体" pitchFamily="2" charset="-122"/>
                <a:ea typeface="黑体" pitchFamily="2" charset="-122"/>
              </a:rPr>
              <a:t>进程的大小</a:t>
            </a:r>
            <a:r>
              <a:rPr kumimoji="0" lang="zh-CN" altLang="en-US" kern="0" dirty="0">
                <a:solidFill>
                  <a:srgbClr val="000000"/>
                </a:solidFill>
                <a:latin typeface="黑体" pitchFamily="2" charset="-122"/>
                <a:ea typeface="黑体" pitchFamily="2" charset="-122"/>
              </a:rPr>
              <a:t>动态划分分区大小（分区</a:t>
            </a:r>
            <a:r>
              <a:rPr kumimoji="0" lang="zh-CN" altLang="en-US" b="1" kern="0" dirty="0">
                <a:solidFill>
                  <a:srgbClr val="FF0000"/>
                </a:solidFill>
                <a:latin typeface="黑体" pitchFamily="2" charset="-122"/>
                <a:ea typeface="黑体" pitchFamily="2" charset="-122"/>
              </a:rPr>
              <a:t>大小、数目可变</a:t>
            </a:r>
            <a:r>
              <a:rPr kumimoji="0" lang="zh-CN" altLang="en-US" kern="0" dirty="0">
                <a:solidFill>
                  <a:srgbClr val="000000"/>
                </a:solidFill>
                <a:latin typeface="黑体" pitchFamily="2" charset="-122"/>
                <a:ea typeface="黑体" pitchFamily="2" charset="-122"/>
              </a:rPr>
              <a:t>）</a:t>
            </a:r>
            <a:endParaRPr kumimoji="0" lang="en-US" altLang="zh-CN" kern="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207240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ext uri="{D42A27DB-BD31-4B8C-83A1-F6EECF244321}">
                <p14:modId xmlns:p14="http://schemas.microsoft.com/office/powerpoint/2010/main" val="2408831266"/>
              </p:ext>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8EACAF41-8F05-467F-8A99-6EA1A10132C1}"/>
              </a:ext>
            </a:extLst>
          </p:cNvPr>
          <p:cNvSpPr>
            <a:spLocks noGrp="1" noChangeArrowheads="1"/>
          </p:cNvSpPr>
          <p:nvPr>
            <p:ph type="title"/>
          </p:nvPr>
        </p:nvSpPr>
        <p:spPr>
          <a:xfrm>
            <a:off x="3131840" y="1032847"/>
            <a:ext cx="5483522" cy="811977"/>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存储器管理的对象 </a:t>
            </a:r>
          </a:p>
        </p:txBody>
      </p:sp>
      <p:sp>
        <p:nvSpPr>
          <p:cNvPr id="5" name="Rectangle 3">
            <a:extLst>
              <a:ext uri="{FF2B5EF4-FFF2-40B4-BE49-F238E27FC236}">
                <a16:creationId xmlns="" xmlns:a16="http://schemas.microsoft.com/office/drawing/2014/main" id="{E9B613D5-CE4C-452B-822F-4D2E9F5EE96A}"/>
              </a:ext>
            </a:extLst>
          </p:cNvPr>
          <p:cNvSpPr txBox="1">
            <a:spLocks noChangeArrowheads="1"/>
          </p:cNvSpPr>
          <p:nvPr/>
        </p:nvSpPr>
        <p:spPr>
          <a:xfrm>
            <a:off x="457200" y="2247284"/>
            <a:ext cx="8229600" cy="4525963"/>
          </a:xfrm>
          <a:prstGeom prst="rect">
            <a:avLst/>
          </a:prstGeom>
        </p:spPr>
        <p:txBody>
          <a:bodyPr vert="horz" lIns="91440" tIns="45720" rIns="91440" bIns="45720" rtlCol="0">
            <a:normAutofit lnSpcReduction="1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本章介绍的是对内存的管理，</a:t>
            </a:r>
            <a:r>
              <a:rPr kumimoji="0" lang="zh-CN" altLang="en-US" sz="2000" dirty="0">
                <a:latin typeface="华文楷体" panose="02010600040101010101" pitchFamily="2" charset="-122"/>
                <a:ea typeface="华文楷体" panose="02010600040101010101" pitchFamily="2" charset="-122"/>
              </a:rPr>
              <a:t>对外存的管理在设备管理和文件管理中介绍</a:t>
            </a:r>
          </a:p>
          <a:p>
            <a:pPr fontAlgn="auto">
              <a:lnSpc>
                <a:spcPct val="150000"/>
              </a:lnSpc>
            </a:pPr>
            <a:r>
              <a:rPr kumimoji="0" lang="zh-CN" altLang="en-US" sz="2000" dirty="0">
                <a:latin typeface="华文楷体" panose="02010600040101010101" pitchFamily="2" charset="-122"/>
                <a:ea typeface="华文楷体" panose="02010600040101010101" pitchFamily="2" charset="-122"/>
              </a:rPr>
              <a:t>内存又分为</a:t>
            </a:r>
            <a:r>
              <a:rPr kumimoji="0" lang="en-US" altLang="zh-CN" sz="2000" dirty="0">
                <a:latin typeface="华文楷体" panose="02010600040101010101" pitchFamily="2" charset="-122"/>
                <a:ea typeface="华文楷体" panose="02010600040101010101" pitchFamily="2" charset="-122"/>
              </a:rPr>
              <a:t>ROM</a:t>
            </a:r>
            <a:r>
              <a:rPr kumimoji="0" lang="zh-CN" altLang="en-US" sz="2000" dirty="0">
                <a:latin typeface="华文楷体" panose="02010600040101010101" pitchFamily="2" charset="-122"/>
                <a:ea typeface="华文楷体" panose="02010600040101010101" pitchFamily="2" charset="-122"/>
              </a:rPr>
              <a:t>和</a:t>
            </a:r>
            <a:r>
              <a:rPr kumimoji="0" lang="en-US" altLang="zh-CN" sz="2000" dirty="0">
                <a:latin typeface="华文楷体" panose="02010600040101010101" pitchFamily="2" charset="-122"/>
                <a:ea typeface="华文楷体" panose="02010600040101010101" pitchFamily="2" charset="-122"/>
              </a:rPr>
              <a:t>RAM</a:t>
            </a:r>
            <a:r>
              <a:rPr kumimoji="0" lang="zh-CN" altLang="en-US" sz="2000" dirty="0">
                <a:latin typeface="华文楷体" panose="02010600040101010101" pitchFamily="2" charset="-122"/>
                <a:ea typeface="华文楷体" panose="02010600040101010101" pitchFamily="2" charset="-122"/>
              </a:rPr>
              <a:t>，</a:t>
            </a:r>
            <a:r>
              <a:rPr kumimoji="0" lang="en-US" altLang="zh-CN" sz="2000" dirty="0">
                <a:latin typeface="华文楷体" panose="02010600040101010101" pitchFamily="2" charset="-122"/>
                <a:ea typeface="华文楷体" panose="02010600040101010101" pitchFamily="2" charset="-122"/>
              </a:rPr>
              <a:t>ROM</a:t>
            </a:r>
            <a:r>
              <a:rPr kumimoji="0" lang="zh-CN" altLang="en-US" sz="2000" dirty="0">
                <a:latin typeface="华文楷体" panose="02010600040101010101" pitchFamily="2" charset="-122"/>
                <a:ea typeface="华文楷体" panose="02010600040101010101" pitchFamily="2" charset="-122"/>
              </a:rPr>
              <a:t>为固化只读的。因此操作系统的存储管理模块</a:t>
            </a:r>
            <a:r>
              <a:rPr kumimoji="0" lang="zh-CN" altLang="en-US" sz="2000" dirty="0">
                <a:solidFill>
                  <a:srgbClr val="FFC000"/>
                </a:solidFill>
                <a:latin typeface="华文楷体" panose="02010600040101010101" pitchFamily="2" charset="-122"/>
                <a:ea typeface="华文楷体" panose="02010600040101010101" pitchFamily="2" charset="-122"/>
              </a:rPr>
              <a:t>管理的是内存中的</a:t>
            </a:r>
            <a:r>
              <a:rPr kumimoji="0" lang="en-US" altLang="zh-CN" sz="2000" dirty="0">
                <a:solidFill>
                  <a:srgbClr val="FFC000"/>
                </a:solidFill>
                <a:latin typeface="华文楷体" panose="02010600040101010101" pitchFamily="2" charset="-122"/>
                <a:ea typeface="华文楷体" panose="02010600040101010101" pitchFamily="2" charset="-122"/>
              </a:rPr>
              <a:t>RAM</a:t>
            </a:r>
            <a:endParaRPr kumimoji="0" lang="zh-CN" altLang="en-US" sz="2000" dirty="0">
              <a:solidFill>
                <a:srgbClr val="FFC000"/>
              </a:solidFill>
              <a:latin typeface="华文楷体" panose="02010600040101010101" pitchFamily="2" charset="-122"/>
              <a:ea typeface="华文楷体" panose="02010600040101010101" pitchFamily="2" charset="-122"/>
            </a:endParaRPr>
          </a:p>
          <a:p>
            <a:pPr fontAlgn="auto">
              <a:lnSpc>
                <a:spcPct val="150000"/>
              </a:lnSpc>
            </a:pPr>
            <a:r>
              <a:rPr kumimoji="0" lang="zh-CN" altLang="en-US" sz="2000" dirty="0">
                <a:latin typeface="华文楷体" panose="02010600040101010101" pitchFamily="2" charset="-122"/>
                <a:ea typeface="华文楷体" panose="02010600040101010101" pitchFamily="2" charset="-122"/>
              </a:rPr>
              <a:t>内存可以看作是</a:t>
            </a:r>
            <a:r>
              <a:rPr kumimoji="0" lang="zh-CN" altLang="en-US" sz="2000" dirty="0">
                <a:solidFill>
                  <a:srgbClr val="FFC000"/>
                </a:solidFill>
                <a:latin typeface="华文楷体" panose="02010600040101010101" pitchFamily="2" charset="-122"/>
                <a:ea typeface="华文楷体" panose="02010600040101010101" pitchFamily="2" charset="-122"/>
              </a:rPr>
              <a:t>以字或字节为单位的存储单元</a:t>
            </a:r>
            <a:r>
              <a:rPr kumimoji="0" lang="zh-CN" altLang="en-US" sz="2000" dirty="0">
                <a:latin typeface="华文楷体" panose="02010600040101010101" pitchFamily="2" charset="-122"/>
                <a:ea typeface="华文楷体" panose="02010600040101010101" pitchFamily="2" charset="-122"/>
              </a:rPr>
              <a:t>组成的数组，每个存储单元都有自己的地址</a:t>
            </a:r>
          </a:p>
          <a:p>
            <a:pPr fontAlgn="auto">
              <a:lnSpc>
                <a:spcPct val="150000"/>
              </a:lnSpc>
            </a:pPr>
            <a:r>
              <a:rPr kumimoji="0" lang="zh-CN" altLang="en-US" sz="2000" dirty="0">
                <a:latin typeface="华文楷体" panose="02010600040101010101" pitchFamily="2" charset="-122"/>
                <a:ea typeface="华文楷体" panose="02010600040101010101" pitchFamily="2" charset="-122"/>
              </a:rPr>
              <a:t>内存的作用：存储指令和数据。程序执行时，先加载到内存。</a:t>
            </a:r>
            <a:r>
              <a:rPr kumimoji="0" lang="en-US" altLang="zh-CN" sz="2000" dirty="0">
                <a:latin typeface="华文楷体" panose="02010600040101010101" pitchFamily="2" charset="-122"/>
                <a:ea typeface="华文楷体" panose="02010600040101010101" pitchFamily="2" charset="-122"/>
              </a:rPr>
              <a:t>CPU</a:t>
            </a:r>
            <a:r>
              <a:rPr kumimoji="0" lang="zh-CN" altLang="en-US" sz="2000" dirty="0">
                <a:latin typeface="华文楷体" panose="02010600040101010101" pitchFamily="2" charset="-122"/>
                <a:ea typeface="华文楷体" panose="02010600040101010101" pitchFamily="2" charset="-122"/>
              </a:rPr>
              <a:t>执行时，从内存取指令，分析指令，如需要则从内存取操作数。执行完毕后，存储运算结果到内存</a:t>
            </a:r>
          </a:p>
          <a:p>
            <a:pPr fontAlgn="auto">
              <a:lnSpc>
                <a:spcPct val="150000"/>
              </a:lnSpc>
            </a:pPr>
            <a:endParaRPr kumimoji="0" lang="en-US" altLang="zh-CN"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506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 xmlns:a16="http://schemas.microsoft.com/office/drawing/2014/main" id="{90CECB89-DF0C-4D17-B8C3-5B032D2876D9}"/>
              </a:ext>
            </a:extLst>
          </p:cNvPr>
          <p:cNvPicPr>
            <a:picLocks noChangeAspect="1" noChangeArrowheads="1"/>
          </p:cNvPicPr>
          <p:nvPr/>
        </p:nvPicPr>
        <p:blipFill>
          <a:blip r:embed="rId2" cstate="print"/>
          <a:srcRect/>
          <a:stretch>
            <a:fillRect/>
          </a:stretch>
        </p:blipFill>
        <p:spPr bwMode="auto">
          <a:xfrm>
            <a:off x="101677" y="1772816"/>
            <a:ext cx="4114876" cy="2563344"/>
          </a:xfrm>
          <a:prstGeom prst="rect">
            <a:avLst/>
          </a:prstGeom>
          <a:noFill/>
          <a:ln w="9525">
            <a:noFill/>
            <a:miter lim="800000"/>
            <a:headEnd/>
            <a:tailEnd/>
          </a:ln>
        </p:spPr>
      </p:pic>
      <p:pic>
        <p:nvPicPr>
          <p:cNvPr id="13" name="Picture 4">
            <a:extLst>
              <a:ext uri="{FF2B5EF4-FFF2-40B4-BE49-F238E27FC236}">
                <a16:creationId xmlns="" xmlns:a16="http://schemas.microsoft.com/office/drawing/2014/main" id="{47A514A7-5A0E-4AE3-94D3-1D3230647F4D}"/>
              </a:ext>
            </a:extLst>
          </p:cNvPr>
          <p:cNvPicPr>
            <a:picLocks noChangeAspect="1" noChangeArrowheads="1"/>
          </p:cNvPicPr>
          <p:nvPr/>
        </p:nvPicPr>
        <p:blipFill>
          <a:blip r:embed="rId3" cstate="print"/>
          <a:srcRect/>
          <a:stretch>
            <a:fillRect/>
          </a:stretch>
        </p:blipFill>
        <p:spPr bwMode="auto">
          <a:xfrm>
            <a:off x="4294709" y="1772816"/>
            <a:ext cx="4837531" cy="2563344"/>
          </a:xfrm>
          <a:prstGeom prst="rect">
            <a:avLst/>
          </a:prstGeom>
          <a:noFill/>
          <a:ln w="9525">
            <a:noFill/>
            <a:miter lim="800000"/>
            <a:headEnd/>
            <a:tailEnd/>
          </a:ln>
        </p:spPr>
      </p:pic>
      <p:sp>
        <p:nvSpPr>
          <p:cNvPr id="14" name="Rectangle 6">
            <a:extLst>
              <a:ext uri="{FF2B5EF4-FFF2-40B4-BE49-F238E27FC236}">
                <a16:creationId xmlns="" xmlns:a16="http://schemas.microsoft.com/office/drawing/2014/main" id="{B618F652-8A22-4654-96E5-8F325FEC73D8}"/>
              </a:ext>
            </a:extLst>
          </p:cNvPr>
          <p:cNvSpPr txBox="1">
            <a:spLocks noChangeArrowheads="1"/>
          </p:cNvSpPr>
          <p:nvPr/>
        </p:nvSpPr>
        <p:spPr bwMode="auto">
          <a:xfrm>
            <a:off x="439611" y="4241057"/>
            <a:ext cx="7686675" cy="2500312"/>
          </a:xfrm>
          <a:prstGeom prst="rect">
            <a:avLst/>
          </a:prstGeom>
          <a:noFill/>
          <a:ln w="9525">
            <a:noFill/>
            <a:miter lim="800000"/>
            <a:headEnd/>
            <a:tailEnd/>
          </a:ln>
        </p:spPr>
        <p:txBody>
          <a:bodyPr/>
          <a:lstStyle/>
          <a:p>
            <a:pPr marL="342900" indent="-342900" algn="l">
              <a:lnSpc>
                <a:spcPct val="150000"/>
              </a:lnSpc>
              <a:spcBef>
                <a:spcPct val="20000"/>
              </a:spcBef>
              <a:defRPr/>
            </a:pPr>
            <a:r>
              <a:rPr kumimoji="0" lang="zh-CN" altLang="en-US" kern="0" dirty="0">
                <a:solidFill>
                  <a:srgbClr val="6600FF"/>
                </a:solidFill>
                <a:latin typeface="黑体" pitchFamily="2" charset="-122"/>
                <a:ea typeface="黑体" pitchFamily="2" charset="-122"/>
              </a:rPr>
              <a:t>需要解决三个方面的问题：</a:t>
            </a:r>
          </a:p>
          <a:p>
            <a:pPr marL="742950" lvl="1" indent="-285750" algn="l">
              <a:lnSpc>
                <a:spcPct val="150000"/>
              </a:lnSpc>
              <a:spcBef>
                <a:spcPct val="20000"/>
              </a:spcBef>
              <a:defRPr/>
            </a:pPr>
            <a:r>
              <a:rPr kumimoji="0" lang="en-US" altLang="zh-CN" kern="0" dirty="0">
                <a:solidFill>
                  <a:schemeClr val="tx1"/>
                </a:solidFill>
                <a:latin typeface="黑体" pitchFamily="2" charset="-122"/>
                <a:ea typeface="黑体" pitchFamily="2" charset="-122"/>
              </a:rPr>
              <a:t>1 </a:t>
            </a:r>
            <a:r>
              <a:rPr kumimoji="0" lang="zh-CN" altLang="en-US" kern="0" dirty="0">
                <a:solidFill>
                  <a:schemeClr val="tx1"/>
                </a:solidFill>
                <a:latin typeface="黑体" pitchFamily="2" charset="-122"/>
                <a:ea typeface="黑体" pitchFamily="2" charset="-122"/>
              </a:rPr>
              <a:t>分区分配中所用的数据结构</a:t>
            </a:r>
          </a:p>
          <a:p>
            <a:pPr marL="742950" lvl="1" indent="-285750" algn="l">
              <a:lnSpc>
                <a:spcPct val="150000"/>
              </a:lnSpc>
              <a:spcBef>
                <a:spcPct val="20000"/>
              </a:spcBef>
              <a:defRPr/>
            </a:pPr>
            <a:r>
              <a:rPr kumimoji="0" lang="en-US" altLang="zh-CN" kern="0" dirty="0">
                <a:solidFill>
                  <a:schemeClr val="tx1"/>
                </a:solidFill>
                <a:latin typeface="黑体" pitchFamily="2" charset="-122"/>
                <a:ea typeface="黑体" pitchFamily="2" charset="-122"/>
              </a:rPr>
              <a:t>2 </a:t>
            </a:r>
            <a:r>
              <a:rPr kumimoji="0" lang="zh-CN" altLang="en-US" kern="0" dirty="0">
                <a:solidFill>
                  <a:schemeClr val="tx1"/>
                </a:solidFill>
                <a:latin typeface="黑体" pitchFamily="2" charset="-122"/>
                <a:ea typeface="黑体" pitchFamily="2" charset="-122"/>
              </a:rPr>
              <a:t>分区的分配算法</a:t>
            </a:r>
          </a:p>
          <a:p>
            <a:pPr marL="742950" lvl="1" indent="-285750" algn="l">
              <a:lnSpc>
                <a:spcPct val="150000"/>
              </a:lnSpc>
              <a:spcBef>
                <a:spcPct val="20000"/>
              </a:spcBef>
              <a:defRPr/>
            </a:pPr>
            <a:r>
              <a:rPr kumimoji="0" lang="en-US" altLang="zh-CN" kern="0" dirty="0">
                <a:solidFill>
                  <a:schemeClr val="tx1"/>
                </a:solidFill>
                <a:latin typeface="黑体" pitchFamily="2" charset="-122"/>
                <a:ea typeface="黑体" pitchFamily="2" charset="-122"/>
              </a:rPr>
              <a:t>3 </a:t>
            </a:r>
            <a:r>
              <a:rPr kumimoji="0" lang="zh-CN" altLang="en-US" kern="0" dirty="0">
                <a:solidFill>
                  <a:schemeClr val="tx1"/>
                </a:solidFill>
                <a:latin typeface="黑体" pitchFamily="2" charset="-122"/>
                <a:ea typeface="黑体" pitchFamily="2" charset="-122"/>
              </a:rPr>
              <a:t>分区的分配和回收操作</a:t>
            </a:r>
          </a:p>
          <a:p>
            <a:pPr marL="742950" lvl="1" indent="-285750" algn="l">
              <a:lnSpc>
                <a:spcPct val="150000"/>
              </a:lnSpc>
              <a:spcBef>
                <a:spcPct val="20000"/>
              </a:spcBef>
              <a:defRPr/>
            </a:pPr>
            <a:endParaRPr kumimoji="0" lang="en-US" altLang="zh-CN" kern="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2044130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 xmlns:a16="http://schemas.microsoft.com/office/drawing/2014/main" id="{36F35510-7F0F-4D29-AFE1-B28B2C80B8A3}"/>
              </a:ext>
            </a:extLst>
          </p:cNvPr>
          <p:cNvSpPr txBox="1">
            <a:spLocks noChangeArrowheads="1"/>
          </p:cNvSpPr>
          <p:nvPr/>
        </p:nvSpPr>
        <p:spPr bwMode="auto">
          <a:xfrm>
            <a:off x="69153" y="1595618"/>
            <a:ext cx="4473575" cy="519112"/>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1. </a:t>
            </a:r>
            <a:r>
              <a:rPr lang="zh-CN" altLang="en-US" sz="2800" b="1" dirty="0">
                <a:solidFill>
                  <a:srgbClr val="0033CC"/>
                </a:solidFill>
                <a:latin typeface="黑体" pitchFamily="2" charset="-122"/>
                <a:ea typeface="黑体" pitchFamily="2" charset="-122"/>
              </a:rPr>
              <a:t>分区分配中的数据结构 </a:t>
            </a:r>
          </a:p>
        </p:txBody>
      </p:sp>
      <p:sp>
        <p:nvSpPr>
          <p:cNvPr id="13" name="Rectangle 8">
            <a:extLst>
              <a:ext uri="{FF2B5EF4-FFF2-40B4-BE49-F238E27FC236}">
                <a16:creationId xmlns="" xmlns:a16="http://schemas.microsoft.com/office/drawing/2014/main" id="{F9B64652-8A47-4E81-B98E-D797F5241D4E}"/>
              </a:ext>
            </a:extLst>
          </p:cNvPr>
          <p:cNvSpPr txBox="1">
            <a:spLocks noChangeArrowheads="1"/>
          </p:cNvSpPr>
          <p:nvPr/>
        </p:nvSpPr>
        <p:spPr bwMode="auto">
          <a:xfrm>
            <a:off x="434421" y="2278953"/>
            <a:ext cx="8229600" cy="43904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buFontTx/>
              <a:buNone/>
            </a:pPr>
            <a:r>
              <a:rPr kumimoji="0" lang="zh-CN" altLang="en-US" sz="2000" b="1" kern="0" dirty="0">
                <a:solidFill>
                  <a:srgbClr val="6600FF"/>
                </a:solidFill>
                <a:latin typeface="黑体" pitchFamily="2" charset="-122"/>
                <a:ea typeface="黑体" pitchFamily="2" charset="-122"/>
              </a:rPr>
              <a:t>空闲分区表</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每个空闲分区占用一个表项</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分区表的表项中包含分区号、分区始址及分区大小等表目</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solidFill>
                  <a:srgbClr val="FF0000"/>
                </a:solidFill>
                <a:latin typeface="黑体" pitchFamily="2" charset="-122"/>
                <a:ea typeface="黑体" pitchFamily="2" charset="-122"/>
              </a:rPr>
              <a:t>表长不易确定</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占用额外内存</a:t>
            </a:r>
          </a:p>
          <a:p>
            <a:pPr eaLnBrk="1" hangingPunct="1">
              <a:lnSpc>
                <a:spcPct val="120000"/>
              </a:lnSpc>
              <a:buFontTx/>
              <a:buNone/>
            </a:pPr>
            <a:endParaRPr kumimoji="0" lang="zh-CN" altLang="en-US" sz="2000" kern="0" dirty="0">
              <a:latin typeface="黑体" pitchFamily="2" charset="-122"/>
              <a:ea typeface="黑体" pitchFamily="2" charset="-122"/>
            </a:endParaRPr>
          </a:p>
          <a:p>
            <a:pPr eaLnBrk="1" hangingPunct="1">
              <a:lnSpc>
                <a:spcPct val="120000"/>
              </a:lnSpc>
              <a:buFontTx/>
              <a:buNone/>
            </a:pPr>
            <a:r>
              <a:rPr kumimoji="0" lang="zh-CN" altLang="en-US" sz="2000" b="1" kern="0" dirty="0">
                <a:solidFill>
                  <a:srgbClr val="6600FF"/>
                </a:solidFill>
                <a:latin typeface="黑体" pitchFamily="2" charset="-122"/>
                <a:ea typeface="黑体" pitchFamily="2" charset="-122"/>
              </a:rPr>
              <a:t>空闲分区链表</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利用各空闲分区自身的单元组成双向链表</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操作速度较慢</a:t>
            </a:r>
          </a:p>
          <a:p>
            <a:pPr lvl="1" eaLnBrk="1" hangingPunct="1">
              <a:lnSpc>
                <a:spcPct val="120000"/>
              </a:lnSpc>
              <a:buFontTx/>
              <a:buNone/>
            </a:pPr>
            <a:r>
              <a:rPr kumimoji="0" lang="en-US" altLang="zh-CN" sz="2000" kern="0" dirty="0">
                <a:latin typeface="黑体" pitchFamily="2" charset="-122"/>
                <a:ea typeface="黑体" pitchFamily="2" charset="-122"/>
              </a:rPr>
              <a:t>–</a:t>
            </a:r>
            <a:r>
              <a:rPr kumimoji="0" lang="zh-CN" altLang="en-US" sz="2000" kern="0" dirty="0">
                <a:latin typeface="黑体" pitchFamily="2" charset="-122"/>
                <a:ea typeface="黑体" pitchFamily="2" charset="-122"/>
              </a:rPr>
              <a:t>克服了空闲分区表的缺点</a:t>
            </a:r>
          </a:p>
          <a:p>
            <a:pPr eaLnBrk="1" hangingPunct="1">
              <a:lnSpc>
                <a:spcPct val="120000"/>
              </a:lnSpc>
              <a:buFontTx/>
              <a:buNone/>
            </a:pPr>
            <a:endParaRPr kumimoji="0" lang="zh-CN" altLang="en-US" sz="2000" kern="0" dirty="0">
              <a:latin typeface="黑体" pitchFamily="2" charset="-122"/>
              <a:ea typeface="黑体" pitchFamily="2" charset="-122"/>
            </a:endParaRPr>
          </a:p>
          <a:p>
            <a:pPr eaLnBrk="1" hangingPunct="1">
              <a:lnSpc>
                <a:spcPct val="120000"/>
              </a:lnSpc>
              <a:buFontTx/>
              <a:buNone/>
            </a:pPr>
            <a:endParaRPr kumimoji="0" lang="en-US" altLang="zh-CN" sz="2000" kern="0" dirty="0">
              <a:latin typeface="黑体" pitchFamily="2" charset="-122"/>
              <a:ea typeface="黑体" pitchFamily="2" charset="-122"/>
            </a:endParaRPr>
          </a:p>
        </p:txBody>
      </p:sp>
    </p:spTree>
    <p:extLst>
      <p:ext uri="{BB962C8B-B14F-4D97-AF65-F5344CB8AC3E}">
        <p14:creationId xmlns:p14="http://schemas.microsoft.com/office/powerpoint/2010/main" val="224840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pic>
        <p:nvPicPr>
          <p:cNvPr id="12" name="Picture 4">
            <a:extLst>
              <a:ext uri="{FF2B5EF4-FFF2-40B4-BE49-F238E27FC236}">
                <a16:creationId xmlns="" xmlns:a16="http://schemas.microsoft.com/office/drawing/2014/main" id="{026CCE40-694E-4E6D-AE63-79517A1BB9E7}"/>
              </a:ext>
            </a:extLst>
          </p:cNvPr>
          <p:cNvPicPr>
            <a:picLocks noChangeAspect="1" noChangeArrowheads="1"/>
          </p:cNvPicPr>
          <p:nvPr/>
        </p:nvPicPr>
        <p:blipFill>
          <a:blip r:embed="rId2" cstate="print"/>
          <a:srcRect/>
          <a:stretch>
            <a:fillRect/>
          </a:stretch>
        </p:blipFill>
        <p:spPr bwMode="auto">
          <a:xfrm>
            <a:off x="831948" y="1807406"/>
            <a:ext cx="7270070" cy="2505074"/>
          </a:xfrm>
          <a:prstGeom prst="rect">
            <a:avLst/>
          </a:prstGeom>
          <a:noFill/>
          <a:ln w="9525">
            <a:noFill/>
            <a:miter lim="800000"/>
            <a:headEnd/>
            <a:tailEnd/>
          </a:ln>
        </p:spPr>
      </p:pic>
      <p:pic>
        <p:nvPicPr>
          <p:cNvPr id="13" name="Picture 5">
            <a:extLst>
              <a:ext uri="{FF2B5EF4-FFF2-40B4-BE49-F238E27FC236}">
                <a16:creationId xmlns="" xmlns:a16="http://schemas.microsoft.com/office/drawing/2014/main" id="{90A1840A-20AD-494E-A114-E74784E49EFF}"/>
              </a:ext>
            </a:extLst>
          </p:cNvPr>
          <p:cNvPicPr>
            <a:picLocks noChangeAspect="1" noChangeArrowheads="1"/>
          </p:cNvPicPr>
          <p:nvPr/>
        </p:nvPicPr>
        <p:blipFill>
          <a:blip r:embed="rId3" cstate="print"/>
          <a:srcRect/>
          <a:stretch>
            <a:fillRect/>
          </a:stretch>
        </p:blipFill>
        <p:spPr bwMode="auto">
          <a:xfrm>
            <a:off x="831948" y="4509120"/>
            <a:ext cx="7270070" cy="2186482"/>
          </a:xfrm>
          <a:prstGeom prst="rect">
            <a:avLst/>
          </a:prstGeom>
          <a:noFill/>
          <a:ln w="9525">
            <a:noFill/>
            <a:miter lim="800000"/>
            <a:headEnd/>
            <a:tailEnd/>
          </a:ln>
        </p:spPr>
      </p:pic>
    </p:spTree>
    <p:extLst>
      <p:ext uri="{BB962C8B-B14F-4D97-AF65-F5344CB8AC3E}">
        <p14:creationId xmlns:p14="http://schemas.microsoft.com/office/powerpoint/2010/main" val="313350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aphicFrame>
        <p:nvGraphicFramePr>
          <p:cNvPr id="12" name="Object 4">
            <a:extLst>
              <a:ext uri="{FF2B5EF4-FFF2-40B4-BE49-F238E27FC236}">
                <a16:creationId xmlns="" xmlns:a16="http://schemas.microsoft.com/office/drawing/2014/main" id="{397498FA-642C-476F-952B-78FD54CE17E3}"/>
              </a:ext>
            </a:extLst>
          </p:cNvPr>
          <p:cNvGraphicFramePr>
            <a:graphicFrameLocks noChangeAspect="1"/>
          </p:cNvGraphicFramePr>
          <p:nvPr>
            <p:extLst>
              <p:ext uri="{D42A27DB-BD31-4B8C-83A1-F6EECF244321}">
                <p14:modId xmlns:p14="http://schemas.microsoft.com/office/powerpoint/2010/main" val="2487356817"/>
              </p:ext>
            </p:extLst>
          </p:nvPr>
        </p:nvGraphicFramePr>
        <p:xfrm>
          <a:off x="251520" y="2348880"/>
          <a:ext cx="8458200" cy="3438525"/>
        </p:xfrm>
        <a:graphic>
          <a:graphicData uri="http://schemas.openxmlformats.org/presentationml/2006/ole">
            <mc:AlternateContent xmlns:mc="http://schemas.openxmlformats.org/markup-compatibility/2006">
              <mc:Choice xmlns:v="urn:schemas-microsoft-com:vml" Requires="v">
                <p:oleObj spid="_x0000_s23589" name="图片" r:id="rId3" imgW="5724360" imgH="2486160" progId="Word.Picture.8">
                  <p:embed/>
                </p:oleObj>
              </mc:Choice>
              <mc:Fallback>
                <p:oleObj name="图片" r:id="rId3" imgW="5724360" imgH="2486160" progId="Word.Picture.8">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348880"/>
                        <a:ext cx="8458200" cy="3438525"/>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3723081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 xmlns:a16="http://schemas.microsoft.com/office/drawing/2014/main" id="{36F35510-7F0F-4D29-AFE1-B28B2C80B8A3}"/>
              </a:ext>
            </a:extLst>
          </p:cNvPr>
          <p:cNvSpPr txBox="1">
            <a:spLocks noChangeArrowheads="1"/>
          </p:cNvSpPr>
          <p:nvPr/>
        </p:nvSpPr>
        <p:spPr bwMode="auto">
          <a:xfrm>
            <a:off x="69153" y="1595618"/>
            <a:ext cx="325441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2.  </a:t>
            </a:r>
            <a:r>
              <a:rPr lang="zh-CN" altLang="en-US" sz="2800" b="1" dirty="0">
                <a:solidFill>
                  <a:srgbClr val="0033CC"/>
                </a:solidFill>
                <a:latin typeface="黑体" pitchFamily="2" charset="-122"/>
                <a:ea typeface="黑体" pitchFamily="2" charset="-122"/>
              </a:rPr>
              <a:t>分区分配算法 </a:t>
            </a:r>
          </a:p>
        </p:txBody>
      </p:sp>
      <p:sp>
        <p:nvSpPr>
          <p:cNvPr id="14" name="Rectangle 6">
            <a:extLst>
              <a:ext uri="{FF2B5EF4-FFF2-40B4-BE49-F238E27FC236}">
                <a16:creationId xmlns="" xmlns:a16="http://schemas.microsoft.com/office/drawing/2014/main" id="{2BE79574-DD0C-4A4B-BD70-C2E83BE667B2}"/>
              </a:ext>
            </a:extLst>
          </p:cNvPr>
          <p:cNvSpPr txBox="1">
            <a:spLocks noChangeArrowheads="1"/>
          </p:cNvSpPr>
          <p:nvPr/>
        </p:nvSpPr>
        <p:spPr bwMode="auto">
          <a:xfrm>
            <a:off x="445549" y="2202389"/>
            <a:ext cx="8229600" cy="4106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kern="0" dirty="0">
                <a:latin typeface="黑体" pitchFamily="2" charset="-122"/>
                <a:ea typeface="黑体" pitchFamily="2" charset="-122"/>
              </a:rPr>
              <a:t>把一个新作业装入内存中，须按照一定的分配算法，从空闲分区表或者空闲分区链表中，选择一分区分配给该作业</a:t>
            </a:r>
            <a:endParaRPr kumimoji="0" lang="en-US" altLang="zh-CN" sz="2400" kern="0" dirty="0">
              <a:latin typeface="黑体" pitchFamily="2" charset="-122"/>
              <a:ea typeface="黑体" pitchFamily="2" charset="-122"/>
            </a:endParaRPr>
          </a:p>
          <a:p>
            <a:pPr eaLnBrk="1" hangingPunct="1">
              <a:lnSpc>
                <a:spcPct val="150000"/>
              </a:lnSpc>
              <a:spcBef>
                <a:spcPts val="0"/>
              </a:spcBef>
              <a:buFont typeface="Wingdings" pitchFamily="2" charset="2"/>
              <a:buChar char="l"/>
            </a:pPr>
            <a:r>
              <a:rPr kumimoji="0" lang="zh-CN" altLang="en-US" sz="2400" kern="0" dirty="0">
                <a:latin typeface="黑体" pitchFamily="2" charset="-122"/>
                <a:ea typeface="黑体" pitchFamily="2" charset="-122"/>
              </a:rPr>
              <a:t>常用到的分配算法有：</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首次适应算法</a:t>
            </a:r>
            <a:r>
              <a:rPr kumimoji="0" lang="en-US" altLang="zh-CN" sz="2400" kern="0" dirty="0">
                <a:latin typeface="黑体" pitchFamily="2" charset="-122"/>
                <a:ea typeface="黑体" pitchFamily="2" charset="-122"/>
              </a:rPr>
              <a:t>(first-fit)</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下次适应算法</a:t>
            </a:r>
            <a:r>
              <a:rPr kumimoji="0" lang="en-US" altLang="zh-CN" sz="2400" kern="0" dirty="0">
                <a:latin typeface="黑体" pitchFamily="2" charset="-122"/>
                <a:ea typeface="黑体" pitchFamily="2" charset="-122"/>
              </a:rPr>
              <a:t>(next-fit) </a:t>
            </a:r>
            <a:r>
              <a:rPr kumimoji="0" lang="zh-CN" altLang="en-US" sz="2400" kern="0" dirty="0">
                <a:latin typeface="黑体" pitchFamily="2" charset="-122"/>
                <a:ea typeface="黑体" pitchFamily="2" charset="-122"/>
              </a:rPr>
              <a:t>即</a:t>
            </a:r>
            <a:r>
              <a:rPr kumimoji="0" lang="zh-CN" altLang="en-US" sz="2400" kern="0" dirty="0">
                <a:solidFill>
                  <a:srgbClr val="6600FF"/>
                </a:solidFill>
                <a:latin typeface="黑体" pitchFamily="2" charset="-122"/>
                <a:ea typeface="黑体" pitchFamily="2" charset="-122"/>
              </a:rPr>
              <a:t>循环首次适应法</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最佳适应算法</a:t>
            </a:r>
            <a:r>
              <a:rPr kumimoji="0" lang="en-US" altLang="zh-CN" sz="2400" kern="0" dirty="0">
                <a:latin typeface="黑体" pitchFamily="2" charset="-122"/>
                <a:ea typeface="黑体" pitchFamily="2" charset="-122"/>
              </a:rPr>
              <a:t>(best-fit)</a:t>
            </a:r>
          </a:p>
          <a:p>
            <a:pPr lvl="1" eaLnBrk="1" hangingPunct="1">
              <a:lnSpc>
                <a:spcPct val="150000"/>
              </a:lnSpc>
              <a:spcBef>
                <a:spcPts val="0"/>
              </a:spcBef>
              <a:buFont typeface="Wingdings" pitchFamily="2" charset="2"/>
              <a:buChar char="l"/>
            </a:pPr>
            <a:r>
              <a:rPr kumimoji="0" lang="zh-CN" altLang="en-US" sz="2400" kern="0" dirty="0">
                <a:solidFill>
                  <a:srgbClr val="6600FF"/>
                </a:solidFill>
                <a:latin typeface="黑体" pitchFamily="2" charset="-122"/>
                <a:ea typeface="黑体" pitchFamily="2" charset="-122"/>
              </a:rPr>
              <a:t>最坏适应算法</a:t>
            </a:r>
            <a:r>
              <a:rPr kumimoji="0" lang="en-US" altLang="zh-CN" sz="2400" kern="0" dirty="0">
                <a:latin typeface="黑体" pitchFamily="2" charset="-122"/>
                <a:ea typeface="黑体" pitchFamily="2" charset="-122"/>
              </a:rPr>
              <a:t>(worst-fit)</a:t>
            </a:r>
            <a:endParaRPr kumimoji="0" lang="zh-CN" altLang="en-US" sz="2400" kern="0" dirty="0">
              <a:latin typeface="黑体" pitchFamily="2" charset="-122"/>
              <a:ea typeface="黑体" pitchFamily="2" charset="-122"/>
            </a:endParaRPr>
          </a:p>
          <a:p>
            <a:pPr eaLnBrk="1" hangingPunct="1">
              <a:lnSpc>
                <a:spcPct val="150000"/>
              </a:lnSpc>
              <a:spcBef>
                <a:spcPts val="0"/>
              </a:spcBef>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58612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 xmlns:a16="http://schemas.microsoft.com/office/drawing/2014/main" id="{C114F788-388A-4315-96AB-C92992354EA8}"/>
              </a:ext>
            </a:extLst>
          </p:cNvPr>
          <p:cNvSpPr txBox="1">
            <a:spLocks noChangeArrowheads="1"/>
          </p:cNvSpPr>
          <p:nvPr/>
        </p:nvSpPr>
        <p:spPr bwMode="auto">
          <a:xfrm>
            <a:off x="469361" y="2293689"/>
            <a:ext cx="2044700" cy="461963"/>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 </a:t>
            </a:r>
            <a:r>
              <a:rPr lang="zh-CN" altLang="en-US" b="1" dirty="0">
                <a:solidFill>
                  <a:srgbClr val="FF0000"/>
                </a:solidFill>
                <a:latin typeface="黑体" pitchFamily="2" charset="-122"/>
                <a:ea typeface="黑体" pitchFamily="2" charset="-122"/>
              </a:rPr>
              <a:t>分配内存 </a:t>
            </a:r>
          </a:p>
        </p:txBody>
      </p:sp>
      <p:sp>
        <p:nvSpPr>
          <p:cNvPr id="21" name="Rectangle 6">
            <a:extLst>
              <a:ext uri="{FF2B5EF4-FFF2-40B4-BE49-F238E27FC236}">
                <a16:creationId xmlns="" xmlns:a16="http://schemas.microsoft.com/office/drawing/2014/main" id="{89849B88-5099-4758-BB75-AF33D21852CD}"/>
              </a:ext>
            </a:extLst>
          </p:cNvPr>
          <p:cNvSpPr>
            <a:spLocks noChangeArrowheads="1"/>
          </p:cNvSpPr>
          <p:nvPr/>
        </p:nvSpPr>
        <p:spPr bwMode="auto">
          <a:xfrm>
            <a:off x="364586" y="2996952"/>
            <a:ext cx="8391525" cy="3324225"/>
          </a:xfrm>
          <a:prstGeom prst="rect">
            <a:avLst/>
          </a:prstGeom>
          <a:noFill/>
          <a:ln w="9525">
            <a:noFill/>
            <a:miter lim="800000"/>
            <a:headEnd/>
            <a:tailEnd/>
          </a:ln>
        </p:spPr>
        <p:txBody>
          <a:bodyPr>
            <a:spAutoFit/>
          </a:bodyPr>
          <a:lstStyle/>
          <a:p>
            <a:pPr algn="l">
              <a:lnSpc>
                <a:spcPct val="150000"/>
              </a:lnSpc>
              <a:buFont typeface="Wingdings" pitchFamily="2" charset="2"/>
              <a:buChar char="l"/>
            </a:pPr>
            <a:r>
              <a:rPr kumimoji="0" lang="en-US" altLang="zh-CN" sz="2000" b="1" dirty="0">
                <a:solidFill>
                  <a:schemeClr val="tx1"/>
                </a:solidFill>
                <a:latin typeface="黑体" pitchFamily="2" charset="-122"/>
                <a:ea typeface="黑体" pitchFamily="2" charset="-122"/>
              </a:rPr>
              <a:t>  </a:t>
            </a:r>
            <a:r>
              <a:rPr kumimoji="0" lang="zh-CN" altLang="en-US" sz="2000" b="1" dirty="0">
                <a:solidFill>
                  <a:schemeClr val="tx1"/>
                </a:solidFill>
                <a:latin typeface="黑体" pitchFamily="2" charset="-122"/>
                <a:ea typeface="黑体" pitchFamily="2" charset="-122"/>
              </a:rPr>
              <a:t>按某种</a:t>
            </a:r>
            <a:r>
              <a:rPr kumimoji="0" lang="zh-CN" altLang="en-US" sz="2000" b="1" dirty="0">
                <a:solidFill>
                  <a:srgbClr val="FF0000"/>
                </a:solidFill>
                <a:latin typeface="黑体" pitchFamily="2" charset="-122"/>
                <a:ea typeface="黑体" pitchFamily="2" charset="-122"/>
              </a:rPr>
              <a:t>分配算法</a:t>
            </a:r>
            <a:r>
              <a:rPr kumimoji="0" lang="zh-CN" altLang="en-US" sz="2000" b="1" dirty="0">
                <a:solidFill>
                  <a:schemeClr val="tx1"/>
                </a:solidFill>
                <a:latin typeface="黑体" pitchFamily="2" charset="-122"/>
                <a:ea typeface="黑体" pitchFamily="2" charset="-122"/>
              </a:rPr>
              <a:t>寻找某个空闲分区，其大小需大于或等于程序的要求。</a:t>
            </a: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若是大于要求，则将该分区分割成两个分区，其中一个分区为要求的大小并分配出去，而另一个分区仍留在空闲分区链（表）。</a:t>
            </a:r>
          </a:p>
          <a:p>
            <a:pPr algn="l">
              <a:lnSpc>
                <a:spcPct val="150000"/>
              </a:lnSpc>
              <a:buFont typeface="Wingdings" pitchFamily="2" charset="2"/>
              <a:buChar char="l"/>
            </a:pPr>
            <a:r>
              <a:rPr kumimoji="0" lang="zh-CN" altLang="en-US" sz="2000" b="1" dirty="0">
                <a:solidFill>
                  <a:schemeClr val="tx1"/>
                </a:solidFill>
                <a:latin typeface="黑体" pitchFamily="2" charset="-122"/>
                <a:ea typeface="黑体" pitchFamily="2" charset="-122"/>
              </a:rPr>
              <a:t>  注意：一般系统中，都会设置一个</a:t>
            </a:r>
            <a:r>
              <a:rPr kumimoji="0" lang="en-US" altLang="zh-CN" sz="2000" b="1" dirty="0">
                <a:solidFill>
                  <a:schemeClr val="tx1"/>
                </a:solidFill>
                <a:latin typeface="黑体" pitchFamily="2" charset="-122"/>
                <a:ea typeface="黑体" pitchFamily="2" charset="-122"/>
              </a:rPr>
              <a:t>size</a:t>
            </a:r>
            <a:r>
              <a:rPr kumimoji="0" lang="zh-CN" altLang="en-US" sz="2000" b="1" dirty="0">
                <a:solidFill>
                  <a:schemeClr val="tx1"/>
                </a:solidFill>
                <a:latin typeface="黑体" pitchFamily="2" charset="-122"/>
                <a:ea typeface="黑体" pitchFamily="2" charset="-122"/>
              </a:rPr>
              <a:t>值，当剩余分区的大小小于该</a:t>
            </a:r>
            <a:r>
              <a:rPr kumimoji="0" lang="en-US" altLang="zh-CN" sz="2000" b="1" dirty="0">
                <a:solidFill>
                  <a:schemeClr val="tx1"/>
                </a:solidFill>
                <a:latin typeface="黑体" pitchFamily="2" charset="-122"/>
                <a:ea typeface="黑体" pitchFamily="2" charset="-122"/>
              </a:rPr>
              <a:t>size</a:t>
            </a:r>
            <a:r>
              <a:rPr kumimoji="0" lang="zh-CN" altLang="en-US" sz="2000" b="1" dirty="0">
                <a:solidFill>
                  <a:schemeClr val="tx1"/>
                </a:solidFill>
                <a:latin typeface="黑体" pitchFamily="2" charset="-122"/>
                <a:ea typeface="黑体" pitchFamily="2" charset="-122"/>
              </a:rPr>
              <a:t>时，则不会再对找到的分区进行分割，而直接将其整个分配出去。所以，这里的“等于”实质上是指</a:t>
            </a:r>
            <a:r>
              <a:rPr kumimoji="0" lang="en-US" altLang="zh-CN" sz="2000" b="1" dirty="0">
                <a:solidFill>
                  <a:schemeClr val="tx1"/>
                </a:solidFill>
                <a:latin typeface="黑体" pitchFamily="2" charset="-122"/>
                <a:ea typeface="黑体" pitchFamily="2" charset="-122"/>
              </a:rPr>
              <a:t>0&lt;=</a:t>
            </a:r>
            <a:r>
              <a:rPr kumimoji="0" lang="zh-CN" altLang="en-US" sz="2000" b="1" dirty="0">
                <a:solidFill>
                  <a:schemeClr val="tx1"/>
                </a:solidFill>
                <a:latin typeface="黑体" pitchFamily="2" charset="-122"/>
                <a:ea typeface="黑体" pitchFamily="2" charset="-122"/>
              </a:rPr>
              <a:t>空闲分区大小−请求分区大小</a:t>
            </a:r>
            <a:r>
              <a:rPr kumimoji="0" lang="en-US" altLang="zh-CN" sz="2000" b="1" dirty="0">
                <a:solidFill>
                  <a:schemeClr val="tx1"/>
                </a:solidFill>
                <a:latin typeface="黑体" pitchFamily="2" charset="-122"/>
                <a:ea typeface="黑体" pitchFamily="2" charset="-122"/>
              </a:rPr>
              <a:t>&lt;=size </a:t>
            </a:r>
          </a:p>
          <a:p>
            <a:pPr algn="l">
              <a:lnSpc>
                <a:spcPct val="150000"/>
              </a:lnSpc>
              <a:buFont typeface="Wingdings" pitchFamily="2" charset="2"/>
              <a:buChar char="l"/>
            </a:pPr>
            <a:endParaRPr kumimoji="0" lang="en-US" altLang="zh-CN" sz="2000"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397528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 xmlns:a16="http://schemas.microsoft.com/office/drawing/2014/main" id="{C114F788-388A-4315-96AB-C92992354EA8}"/>
              </a:ext>
            </a:extLst>
          </p:cNvPr>
          <p:cNvSpPr txBox="1">
            <a:spLocks noChangeArrowheads="1"/>
          </p:cNvSpPr>
          <p:nvPr/>
        </p:nvSpPr>
        <p:spPr bwMode="auto">
          <a:xfrm>
            <a:off x="469361" y="2293689"/>
            <a:ext cx="2044700" cy="461963"/>
          </a:xfrm>
          <a:prstGeom prst="rect">
            <a:avLst/>
          </a:prstGeom>
          <a:noFill/>
          <a:ln w="9525">
            <a:noFill/>
            <a:miter lim="800000"/>
            <a:headEnd/>
            <a:tailEnd/>
          </a:ln>
        </p:spPr>
        <p:txBody>
          <a:bodyPr wrap="none">
            <a:spAutoFit/>
          </a:bodyPr>
          <a:lstStyle/>
          <a:p>
            <a:pPr algn="l"/>
            <a:r>
              <a:rPr lang="en-US" altLang="zh-CN" b="1" dirty="0">
                <a:solidFill>
                  <a:srgbClr val="FF0000"/>
                </a:solidFill>
                <a:latin typeface="黑体" pitchFamily="2" charset="-122"/>
                <a:ea typeface="黑体" pitchFamily="2" charset="-122"/>
              </a:rPr>
              <a:t>1) </a:t>
            </a:r>
            <a:r>
              <a:rPr lang="zh-CN" altLang="en-US" b="1" dirty="0">
                <a:solidFill>
                  <a:srgbClr val="FF0000"/>
                </a:solidFill>
                <a:latin typeface="黑体" pitchFamily="2" charset="-122"/>
                <a:ea typeface="黑体" pitchFamily="2" charset="-122"/>
              </a:rPr>
              <a:t>分配内存 </a:t>
            </a:r>
          </a:p>
        </p:txBody>
      </p:sp>
      <p:pic>
        <p:nvPicPr>
          <p:cNvPr id="22" name="Picture 4">
            <a:extLst>
              <a:ext uri="{FF2B5EF4-FFF2-40B4-BE49-F238E27FC236}">
                <a16:creationId xmlns="" xmlns:a16="http://schemas.microsoft.com/office/drawing/2014/main" id="{E87612CD-8758-41E1-8481-9C56846FB49D}"/>
              </a:ext>
            </a:extLst>
          </p:cNvPr>
          <p:cNvPicPr>
            <a:picLocks noChangeAspect="1" noChangeArrowheads="1"/>
          </p:cNvPicPr>
          <p:nvPr/>
        </p:nvPicPr>
        <p:blipFill>
          <a:blip r:embed="rId2" cstate="print"/>
          <a:srcRect/>
          <a:stretch>
            <a:fillRect/>
          </a:stretch>
        </p:blipFill>
        <p:spPr bwMode="auto">
          <a:xfrm>
            <a:off x="2843808" y="2156031"/>
            <a:ext cx="6103755" cy="4548145"/>
          </a:xfrm>
          <a:prstGeom prst="rect">
            <a:avLst/>
          </a:prstGeom>
          <a:noFill/>
          <a:ln w="19050" algn="ctr">
            <a:noFill/>
            <a:miter lim="800000"/>
            <a:headEnd/>
            <a:tailEnd/>
          </a:ln>
        </p:spPr>
      </p:pic>
    </p:spTree>
    <p:extLst>
      <p:ext uri="{BB962C8B-B14F-4D97-AF65-F5344CB8AC3E}">
        <p14:creationId xmlns:p14="http://schemas.microsoft.com/office/powerpoint/2010/main" val="7182182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 xmlns:a16="http://schemas.microsoft.com/office/drawing/2014/main" id="{C114F788-388A-4315-96AB-C92992354EA8}"/>
              </a:ext>
            </a:extLst>
          </p:cNvPr>
          <p:cNvSpPr txBox="1">
            <a:spLocks noChangeArrowheads="1"/>
          </p:cNvSpPr>
          <p:nvPr/>
        </p:nvSpPr>
        <p:spPr bwMode="auto">
          <a:xfrm>
            <a:off x="391891" y="2293689"/>
            <a:ext cx="2199641"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2)  </a:t>
            </a:r>
            <a:r>
              <a:rPr lang="zh-CN" altLang="en-US" b="1" dirty="0">
                <a:solidFill>
                  <a:srgbClr val="FF0000"/>
                </a:solidFill>
                <a:latin typeface="黑体" pitchFamily="2" charset="-122"/>
                <a:ea typeface="黑体" pitchFamily="2" charset="-122"/>
              </a:rPr>
              <a:t>回收内存 </a:t>
            </a:r>
          </a:p>
        </p:txBody>
      </p:sp>
      <p:sp>
        <p:nvSpPr>
          <p:cNvPr id="22" name="Rectangle 7">
            <a:extLst>
              <a:ext uri="{FF2B5EF4-FFF2-40B4-BE49-F238E27FC236}">
                <a16:creationId xmlns="" xmlns:a16="http://schemas.microsoft.com/office/drawing/2014/main" id="{DCEF6214-B14A-41E4-9446-1D02B17AB97A}"/>
              </a:ext>
            </a:extLst>
          </p:cNvPr>
          <p:cNvSpPr>
            <a:spLocks noChangeArrowheads="1"/>
          </p:cNvSpPr>
          <p:nvPr/>
        </p:nvSpPr>
        <p:spPr bwMode="auto">
          <a:xfrm>
            <a:off x="407295" y="2660252"/>
            <a:ext cx="8352928" cy="4081117"/>
          </a:xfrm>
          <a:prstGeom prst="rect">
            <a:avLst/>
          </a:prstGeom>
          <a:noFill/>
          <a:ln w="9525">
            <a:noFill/>
            <a:miter lim="800000"/>
            <a:headEnd/>
            <a:tailEnd/>
          </a:ln>
        </p:spPr>
        <p:txBody>
          <a:bodyPr wrap="square">
            <a:spAutoFit/>
          </a:bodyPr>
          <a:lstStyle/>
          <a:p>
            <a:pPr algn="just">
              <a:lnSpc>
                <a:spcPct val="120000"/>
              </a:lnSpc>
              <a:buFont typeface="Wingdings" pitchFamily="2" charset="2"/>
              <a:buChar char="l"/>
            </a:pPr>
            <a:r>
              <a:rPr kumimoji="0" lang="en-US" altLang="zh-CN" dirty="0">
                <a:solidFill>
                  <a:schemeClr val="tx1"/>
                </a:solidFill>
                <a:latin typeface="黑体" pitchFamily="2" charset="-122"/>
                <a:ea typeface="黑体" pitchFamily="2" charset="-122"/>
              </a:rPr>
              <a:t>  </a:t>
            </a:r>
            <a:r>
              <a:rPr kumimoji="0" lang="zh-CN" altLang="en-US" dirty="0">
                <a:solidFill>
                  <a:schemeClr val="tx1"/>
                </a:solidFill>
                <a:latin typeface="黑体" pitchFamily="2" charset="-122"/>
                <a:ea typeface="黑体" pitchFamily="2" charset="-122"/>
              </a:rPr>
              <a:t>当一个进程（或程序）释放其所占内存区时，系统将首先检查回收区</a:t>
            </a:r>
            <a:r>
              <a:rPr kumimoji="0" lang="zh-CN" altLang="en-US" b="1" dirty="0">
                <a:solidFill>
                  <a:srgbClr val="FF0000"/>
                </a:solidFill>
                <a:latin typeface="黑体" pitchFamily="2" charset="-122"/>
                <a:ea typeface="黑体" pitchFamily="2" charset="-122"/>
              </a:rPr>
              <a:t>是否与其它空闲区相邻</a:t>
            </a:r>
            <a:r>
              <a:rPr kumimoji="0" lang="zh-CN" altLang="en-US" dirty="0">
                <a:solidFill>
                  <a:schemeClr val="tx1"/>
                </a:solidFill>
                <a:latin typeface="黑体" pitchFamily="2" charset="-122"/>
                <a:ea typeface="黑体" pitchFamily="2" charset="-122"/>
              </a:rPr>
              <a:t>，若相邻则合并成一个空闲区，否则，将回收区插入空闲分区表（或空闲分区链）中的适当位置</a:t>
            </a:r>
          </a:p>
          <a:p>
            <a:pPr algn="just">
              <a:lnSpc>
                <a:spcPct val="120000"/>
              </a:lnSpc>
              <a:buFont typeface="Wingdings" pitchFamily="2" charset="2"/>
              <a:buChar char="l"/>
            </a:pPr>
            <a:r>
              <a:rPr kumimoji="0" lang="zh-CN" altLang="en-US" dirty="0">
                <a:solidFill>
                  <a:schemeClr val="tx1"/>
                </a:solidFill>
                <a:latin typeface="黑体" pitchFamily="2" charset="-122"/>
                <a:ea typeface="黑体" pitchFamily="2" charset="-122"/>
              </a:rPr>
              <a:t>  回收情况： </a:t>
            </a:r>
            <a:r>
              <a:rPr kumimoji="0" lang="en-US" altLang="zh-CN" b="1" dirty="0">
                <a:solidFill>
                  <a:schemeClr val="tx1"/>
                </a:solidFill>
                <a:latin typeface="黑体" pitchFamily="2" charset="-122"/>
                <a:ea typeface="黑体" pitchFamily="2" charset="-122"/>
              </a:rPr>
              <a:t>A. </a:t>
            </a:r>
            <a:r>
              <a:rPr kumimoji="0" lang="zh-CN" altLang="en-US" dirty="0">
                <a:solidFill>
                  <a:schemeClr val="tx1"/>
                </a:solidFill>
                <a:latin typeface="黑体" pitchFamily="2" charset="-122"/>
                <a:ea typeface="黑体" pitchFamily="2" charset="-122"/>
              </a:rPr>
              <a:t>只有前邻空闲区</a:t>
            </a:r>
          </a:p>
          <a:p>
            <a:pPr algn="just">
              <a:lnSpc>
                <a:spcPct val="120000"/>
              </a:lnSpc>
            </a:pPr>
            <a:r>
              <a:rPr kumimoji="0" lang="zh-CN" altLang="en-US" b="1" dirty="0">
                <a:solidFill>
                  <a:schemeClr val="tx1"/>
                </a:solidFill>
                <a:latin typeface="黑体" pitchFamily="2" charset="-122"/>
                <a:ea typeface="黑体" pitchFamily="2" charset="-122"/>
              </a:rPr>
              <a:t>              </a:t>
            </a:r>
            <a:r>
              <a:rPr kumimoji="0" lang="en-US" altLang="zh-CN" b="1" dirty="0">
                <a:solidFill>
                  <a:schemeClr val="tx1"/>
                </a:solidFill>
                <a:latin typeface="黑体" pitchFamily="2" charset="-122"/>
                <a:ea typeface="黑体" pitchFamily="2" charset="-122"/>
              </a:rPr>
              <a:t>B. </a:t>
            </a:r>
            <a:r>
              <a:rPr kumimoji="0" lang="zh-CN" altLang="en-US" dirty="0">
                <a:solidFill>
                  <a:schemeClr val="tx1"/>
                </a:solidFill>
                <a:latin typeface="黑体" pitchFamily="2" charset="-122"/>
                <a:ea typeface="黑体" pitchFamily="2" charset="-122"/>
              </a:rPr>
              <a:t>只有后邻空闲区</a:t>
            </a:r>
          </a:p>
          <a:p>
            <a:pPr lvl="1" algn="just">
              <a:lnSpc>
                <a:spcPct val="120000"/>
              </a:lnSpc>
            </a:pPr>
            <a:r>
              <a:rPr kumimoji="0" lang="zh-CN" altLang="en-US" b="1" dirty="0">
                <a:solidFill>
                  <a:schemeClr val="tx1"/>
                </a:solidFill>
                <a:latin typeface="黑体" pitchFamily="2" charset="-122"/>
                <a:ea typeface="黑体" pitchFamily="2" charset="-122"/>
              </a:rPr>
              <a:t>           </a:t>
            </a:r>
            <a:r>
              <a:rPr kumimoji="0" lang="en-US" altLang="zh-CN" b="1" dirty="0">
                <a:solidFill>
                  <a:schemeClr val="tx1"/>
                </a:solidFill>
                <a:latin typeface="黑体" pitchFamily="2" charset="-122"/>
                <a:ea typeface="黑体" pitchFamily="2" charset="-122"/>
              </a:rPr>
              <a:t>C. </a:t>
            </a:r>
            <a:r>
              <a:rPr kumimoji="0" lang="zh-CN" altLang="en-US" dirty="0">
                <a:solidFill>
                  <a:schemeClr val="tx1"/>
                </a:solidFill>
                <a:latin typeface="黑体" pitchFamily="2" charset="-122"/>
                <a:ea typeface="黑体" pitchFamily="2" charset="-122"/>
              </a:rPr>
              <a:t>既有前邻空闲区又有后邻空闲区</a:t>
            </a:r>
          </a:p>
          <a:p>
            <a:pPr lvl="1" algn="just">
              <a:lnSpc>
                <a:spcPct val="120000"/>
              </a:lnSpc>
            </a:pPr>
            <a:r>
              <a:rPr kumimoji="0" lang="zh-CN" altLang="en-US" b="1" dirty="0">
                <a:solidFill>
                  <a:schemeClr val="tx1"/>
                </a:solidFill>
                <a:latin typeface="黑体" pitchFamily="2" charset="-122"/>
                <a:ea typeface="黑体" pitchFamily="2" charset="-122"/>
              </a:rPr>
              <a:t>           </a:t>
            </a:r>
            <a:r>
              <a:rPr kumimoji="0" lang="en-US" altLang="zh-CN" b="1" dirty="0">
                <a:solidFill>
                  <a:schemeClr val="tx1"/>
                </a:solidFill>
                <a:latin typeface="黑体" pitchFamily="2" charset="-122"/>
                <a:ea typeface="黑体" pitchFamily="2" charset="-122"/>
              </a:rPr>
              <a:t>D. </a:t>
            </a:r>
            <a:r>
              <a:rPr kumimoji="0" lang="zh-CN" altLang="en-US" dirty="0">
                <a:solidFill>
                  <a:schemeClr val="tx1"/>
                </a:solidFill>
                <a:latin typeface="黑体" pitchFamily="2" charset="-122"/>
                <a:ea typeface="黑体" pitchFamily="2" charset="-122"/>
              </a:rPr>
              <a:t>没有邻接空闲区</a:t>
            </a:r>
          </a:p>
          <a:p>
            <a:pPr lvl="1" algn="just">
              <a:lnSpc>
                <a:spcPct val="120000"/>
              </a:lnSpc>
            </a:pPr>
            <a:r>
              <a:rPr kumimoji="0" lang="zh-CN" altLang="en-US" dirty="0">
                <a:solidFill>
                  <a:schemeClr val="tx1"/>
                </a:solidFill>
                <a:latin typeface="黑体" pitchFamily="2" charset="-122"/>
                <a:ea typeface="黑体" pitchFamily="2" charset="-122"/>
              </a:rPr>
              <a:t>  根据不同情况，</a:t>
            </a:r>
            <a:r>
              <a:rPr kumimoji="0" lang="en-US" altLang="zh-CN" b="1" dirty="0">
                <a:solidFill>
                  <a:schemeClr val="tx1"/>
                </a:solidFill>
                <a:latin typeface="黑体" pitchFamily="2" charset="-122"/>
                <a:ea typeface="黑体" pitchFamily="2" charset="-122"/>
              </a:rPr>
              <a:t>A</a:t>
            </a:r>
            <a:r>
              <a:rPr kumimoji="0" lang="zh-CN" altLang="en-US"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B</a:t>
            </a:r>
            <a:r>
              <a:rPr kumimoji="0" lang="zh-CN" altLang="en-US" dirty="0">
                <a:solidFill>
                  <a:schemeClr val="tx1"/>
                </a:solidFill>
                <a:latin typeface="黑体" pitchFamily="2" charset="-122"/>
                <a:ea typeface="黑体" pitchFamily="2" charset="-122"/>
              </a:rPr>
              <a:t>、</a:t>
            </a:r>
            <a:r>
              <a:rPr kumimoji="0" lang="en-US" altLang="zh-CN" b="1" dirty="0">
                <a:solidFill>
                  <a:schemeClr val="tx1"/>
                </a:solidFill>
                <a:latin typeface="黑体" pitchFamily="2" charset="-122"/>
                <a:ea typeface="黑体" pitchFamily="2" charset="-122"/>
              </a:rPr>
              <a:t>C</a:t>
            </a:r>
            <a:r>
              <a:rPr kumimoji="0" lang="zh-CN" altLang="en-US" dirty="0">
                <a:solidFill>
                  <a:schemeClr val="tx1"/>
                </a:solidFill>
                <a:latin typeface="黑体" pitchFamily="2" charset="-122"/>
                <a:ea typeface="黑体" pitchFamily="2" charset="-122"/>
              </a:rPr>
              <a:t>有不同的合并策略</a:t>
            </a:r>
          </a:p>
        </p:txBody>
      </p:sp>
    </p:spTree>
    <p:extLst>
      <p:ext uri="{BB962C8B-B14F-4D97-AF65-F5344CB8AC3E}">
        <p14:creationId xmlns:p14="http://schemas.microsoft.com/office/powerpoint/2010/main" val="236966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Text Box 2">
            <a:extLst>
              <a:ext uri="{FF2B5EF4-FFF2-40B4-BE49-F238E27FC236}">
                <a16:creationId xmlns="" xmlns:a16="http://schemas.microsoft.com/office/drawing/2014/main" id="{36F35510-7F0F-4D29-AFE1-B28B2C80B8A3}"/>
              </a:ext>
            </a:extLst>
          </p:cNvPr>
          <p:cNvSpPr txBox="1">
            <a:spLocks noChangeArrowheads="1"/>
          </p:cNvSpPr>
          <p:nvPr/>
        </p:nvSpPr>
        <p:spPr bwMode="auto">
          <a:xfrm>
            <a:off x="69153" y="1595618"/>
            <a:ext cx="3073277" cy="523220"/>
          </a:xfrm>
          <a:prstGeom prst="rect">
            <a:avLst/>
          </a:prstGeom>
          <a:noFill/>
          <a:ln w="9525">
            <a:noFill/>
            <a:miter lim="800000"/>
            <a:headEnd/>
            <a:tailEnd/>
          </a:ln>
        </p:spPr>
        <p:txBody>
          <a:bodyPr wrap="none">
            <a:spAutoFit/>
          </a:bodyPr>
          <a:lstStyle/>
          <a:p>
            <a:pPr algn="l"/>
            <a:r>
              <a:rPr lang="en-US" altLang="zh-CN" sz="2800" b="1" dirty="0">
                <a:solidFill>
                  <a:srgbClr val="0033CC"/>
                </a:solidFill>
                <a:latin typeface="黑体" pitchFamily="2" charset="-122"/>
                <a:ea typeface="黑体" pitchFamily="2" charset="-122"/>
              </a:rPr>
              <a:t>3. </a:t>
            </a:r>
            <a:r>
              <a:rPr lang="zh-CN" altLang="en-US" sz="2800" b="1" dirty="0">
                <a:solidFill>
                  <a:srgbClr val="0033CC"/>
                </a:solidFill>
                <a:latin typeface="黑体" pitchFamily="2" charset="-122"/>
                <a:ea typeface="黑体" pitchFamily="2" charset="-122"/>
              </a:rPr>
              <a:t>分区分配操作 </a:t>
            </a:r>
          </a:p>
        </p:txBody>
      </p:sp>
      <p:sp>
        <p:nvSpPr>
          <p:cNvPr id="20" name="Text Box 5">
            <a:extLst>
              <a:ext uri="{FF2B5EF4-FFF2-40B4-BE49-F238E27FC236}">
                <a16:creationId xmlns="" xmlns:a16="http://schemas.microsoft.com/office/drawing/2014/main" id="{C114F788-388A-4315-96AB-C92992354EA8}"/>
              </a:ext>
            </a:extLst>
          </p:cNvPr>
          <p:cNvSpPr txBox="1">
            <a:spLocks noChangeArrowheads="1"/>
          </p:cNvSpPr>
          <p:nvPr/>
        </p:nvSpPr>
        <p:spPr bwMode="auto">
          <a:xfrm>
            <a:off x="391891" y="2293689"/>
            <a:ext cx="2199641" cy="461665"/>
          </a:xfrm>
          <a:prstGeom prst="rect">
            <a:avLst/>
          </a:prstGeom>
          <a:noFill/>
          <a:ln w="9525">
            <a:noFill/>
            <a:miter lim="800000"/>
            <a:headEnd/>
            <a:tailEnd/>
          </a:ln>
        </p:spPr>
        <p:txBody>
          <a:bodyPr wrap="none">
            <a:spAutoFit/>
          </a:bodyPr>
          <a:lstStyle/>
          <a:p>
            <a:r>
              <a:rPr lang="en-US" altLang="zh-CN" b="1" dirty="0">
                <a:solidFill>
                  <a:srgbClr val="FF0000"/>
                </a:solidFill>
                <a:latin typeface="黑体" pitchFamily="2" charset="-122"/>
                <a:ea typeface="黑体" pitchFamily="2" charset="-122"/>
              </a:rPr>
              <a:t>2)  </a:t>
            </a:r>
            <a:r>
              <a:rPr lang="zh-CN" altLang="en-US" b="1" dirty="0">
                <a:solidFill>
                  <a:srgbClr val="FF0000"/>
                </a:solidFill>
                <a:latin typeface="黑体" pitchFamily="2" charset="-122"/>
                <a:ea typeface="黑体" pitchFamily="2" charset="-122"/>
              </a:rPr>
              <a:t>回收内存 </a:t>
            </a:r>
          </a:p>
        </p:txBody>
      </p:sp>
      <p:pic>
        <p:nvPicPr>
          <p:cNvPr id="21" name="Picture 4">
            <a:extLst>
              <a:ext uri="{FF2B5EF4-FFF2-40B4-BE49-F238E27FC236}">
                <a16:creationId xmlns="" xmlns:a16="http://schemas.microsoft.com/office/drawing/2014/main" id="{5180F6FC-ED28-4796-AF86-7DE50793CEA4}"/>
              </a:ext>
            </a:extLst>
          </p:cNvPr>
          <p:cNvPicPr>
            <a:picLocks noChangeAspect="1" noChangeArrowheads="1"/>
          </p:cNvPicPr>
          <p:nvPr/>
        </p:nvPicPr>
        <p:blipFill>
          <a:blip r:embed="rId2" cstate="print"/>
          <a:srcRect/>
          <a:stretch>
            <a:fillRect/>
          </a:stretch>
        </p:blipFill>
        <p:spPr bwMode="auto">
          <a:xfrm>
            <a:off x="2830828" y="2045941"/>
            <a:ext cx="6301412" cy="4695427"/>
          </a:xfrm>
          <a:prstGeom prst="rect">
            <a:avLst/>
          </a:prstGeom>
          <a:noFill/>
          <a:ln w="9525">
            <a:noFill/>
            <a:miter lim="800000"/>
            <a:headEnd/>
            <a:tailEnd/>
          </a:ln>
        </p:spPr>
      </p:pic>
    </p:spTree>
    <p:extLst>
      <p:ext uri="{BB962C8B-B14F-4D97-AF65-F5344CB8AC3E}">
        <p14:creationId xmlns:p14="http://schemas.microsoft.com/office/powerpoint/2010/main" val="282216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sp>
        <p:nvSpPr>
          <p:cNvPr id="20" name="Rectangle 6">
            <a:extLst>
              <a:ext uri="{FF2B5EF4-FFF2-40B4-BE49-F238E27FC236}">
                <a16:creationId xmlns="" xmlns:a16="http://schemas.microsoft.com/office/drawing/2014/main" id="{AAB00EBD-6127-4F17-AC1B-2C4412312815}"/>
              </a:ext>
            </a:extLst>
          </p:cNvPr>
          <p:cNvSpPr txBox="1">
            <a:spLocks noChangeArrowheads="1"/>
          </p:cNvSpPr>
          <p:nvPr/>
        </p:nvSpPr>
        <p:spPr bwMode="auto">
          <a:xfrm>
            <a:off x="395536" y="2233416"/>
            <a:ext cx="8229600" cy="38884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b="1" kern="0" dirty="0">
                <a:latin typeface="黑体" pitchFamily="2" charset="-122"/>
                <a:ea typeface="黑体" pitchFamily="2" charset="-122"/>
              </a:rPr>
              <a:t>顺序搜索：依次搜索空闲分区链上的空闲分区，去找满足需要的空闲分区</a:t>
            </a:r>
            <a:endParaRPr kumimoji="0" lang="en-US" altLang="zh-CN" sz="2400" b="1" kern="0" dirty="0">
              <a:latin typeface="黑体" pitchFamily="2" charset="-122"/>
              <a:ea typeface="黑体" pitchFamily="2" charset="-122"/>
            </a:endParaRPr>
          </a:p>
          <a:p>
            <a:pPr eaLnBrk="1" hangingPunct="1">
              <a:lnSpc>
                <a:spcPct val="150000"/>
              </a:lnSpc>
              <a:spcBef>
                <a:spcPts val="0"/>
              </a:spcBef>
              <a:buFont typeface="Wingdings" pitchFamily="2" charset="2"/>
              <a:buChar char="l"/>
            </a:pPr>
            <a:r>
              <a:rPr kumimoji="0" lang="zh-CN" altLang="en-US" sz="2400" b="1" kern="0" dirty="0">
                <a:latin typeface="黑体" pitchFamily="2" charset="-122"/>
                <a:ea typeface="黑体" pitchFamily="2" charset="-122"/>
              </a:rPr>
              <a:t>常用到的分配算法有：</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首次适应算法</a:t>
            </a:r>
            <a:r>
              <a:rPr kumimoji="0" lang="en-US" altLang="zh-CN" sz="2400" b="1" kern="0" dirty="0">
                <a:latin typeface="黑体" pitchFamily="2" charset="-122"/>
                <a:ea typeface="黑体" pitchFamily="2" charset="-122"/>
              </a:rPr>
              <a:t>(first-fit)</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下次适应算法</a:t>
            </a:r>
            <a:r>
              <a:rPr kumimoji="0" lang="en-US" altLang="zh-CN" sz="2400" b="1" kern="0" dirty="0">
                <a:latin typeface="黑体" pitchFamily="2" charset="-122"/>
                <a:ea typeface="黑体" pitchFamily="2" charset="-122"/>
              </a:rPr>
              <a:t>(next-fit) </a:t>
            </a:r>
            <a:r>
              <a:rPr kumimoji="0" lang="zh-CN" altLang="en-US" sz="2400" b="1" kern="0" dirty="0">
                <a:latin typeface="黑体" pitchFamily="2" charset="-122"/>
                <a:ea typeface="黑体" pitchFamily="2" charset="-122"/>
              </a:rPr>
              <a:t>即</a:t>
            </a:r>
            <a:r>
              <a:rPr kumimoji="0" lang="zh-CN" altLang="en-US" sz="2400" b="1" kern="0" dirty="0">
                <a:solidFill>
                  <a:srgbClr val="6600FF"/>
                </a:solidFill>
                <a:latin typeface="黑体" pitchFamily="2" charset="-122"/>
                <a:ea typeface="黑体" pitchFamily="2" charset="-122"/>
              </a:rPr>
              <a:t>循环首次适应法</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最佳适应算法</a:t>
            </a:r>
            <a:r>
              <a:rPr kumimoji="0" lang="en-US" altLang="zh-CN" sz="2400" b="1" kern="0" dirty="0">
                <a:latin typeface="黑体" pitchFamily="2" charset="-122"/>
                <a:ea typeface="黑体" pitchFamily="2" charset="-122"/>
              </a:rPr>
              <a:t>(best-fit)</a:t>
            </a:r>
          </a:p>
          <a:p>
            <a:pPr lvl="1" eaLnBrk="1" hangingPunct="1">
              <a:lnSpc>
                <a:spcPct val="150000"/>
              </a:lnSpc>
              <a:spcBef>
                <a:spcPts val="0"/>
              </a:spcBef>
              <a:buFont typeface="Wingdings" pitchFamily="2" charset="2"/>
              <a:buChar char="l"/>
            </a:pPr>
            <a:r>
              <a:rPr kumimoji="0" lang="zh-CN" altLang="en-US" sz="2400" b="1" kern="0" dirty="0">
                <a:solidFill>
                  <a:srgbClr val="6600FF"/>
                </a:solidFill>
                <a:latin typeface="黑体" pitchFamily="2" charset="-122"/>
                <a:ea typeface="黑体" pitchFamily="2" charset="-122"/>
              </a:rPr>
              <a:t>最坏适应算法</a:t>
            </a:r>
            <a:r>
              <a:rPr kumimoji="0" lang="en-US" altLang="zh-CN" sz="2400" b="1" kern="0" dirty="0">
                <a:latin typeface="黑体" pitchFamily="2" charset="-122"/>
                <a:ea typeface="黑体" pitchFamily="2" charset="-122"/>
              </a:rPr>
              <a:t>(worst-fit)</a:t>
            </a:r>
            <a:endParaRPr kumimoji="0" lang="zh-CN" altLang="en-US" sz="2400" b="1" kern="0" dirty="0">
              <a:latin typeface="黑体" pitchFamily="2" charset="-122"/>
              <a:ea typeface="黑体" pitchFamily="2" charset="-122"/>
            </a:endParaRPr>
          </a:p>
          <a:p>
            <a:pPr eaLnBrk="1" hangingPunct="1">
              <a:lnSpc>
                <a:spcPct val="150000"/>
              </a:lnSpc>
              <a:spcBef>
                <a:spcPts val="0"/>
              </a:spcBef>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62250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1BE27B8C-EC5F-40DC-99BC-E048BCE6A2A4}"/>
              </a:ext>
            </a:extLst>
          </p:cNvPr>
          <p:cNvSpPr>
            <a:spLocks noGrp="1" noChangeArrowheads="1"/>
          </p:cNvSpPr>
          <p:nvPr>
            <p:ph type="title"/>
          </p:nvPr>
        </p:nvSpPr>
        <p:spPr>
          <a:xfrm>
            <a:off x="3131840" y="1034735"/>
            <a:ext cx="4536504" cy="853633"/>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存储器管理的功能 </a:t>
            </a:r>
          </a:p>
        </p:txBody>
      </p:sp>
      <p:sp>
        <p:nvSpPr>
          <p:cNvPr id="5" name="Rectangle 3">
            <a:extLst>
              <a:ext uri="{FF2B5EF4-FFF2-40B4-BE49-F238E27FC236}">
                <a16:creationId xmlns="" xmlns:a16="http://schemas.microsoft.com/office/drawing/2014/main" id="{20EDDEB3-55F5-401D-BA6D-50A6C9CA37E0}"/>
              </a:ext>
            </a:extLst>
          </p:cNvPr>
          <p:cNvSpPr txBox="1">
            <a:spLocks noChangeArrowheads="1"/>
          </p:cNvSpPr>
          <p:nvPr/>
        </p:nvSpPr>
        <p:spPr>
          <a:xfrm>
            <a:off x="424721" y="2161531"/>
            <a:ext cx="8229600" cy="4525963"/>
          </a:xfrm>
          <a:prstGeom prst="rect">
            <a:avLst/>
          </a:prstGeom>
        </p:spPr>
        <p:txBody>
          <a:bodyPr vert="horz" lIns="91440" tIns="45720" rIns="91440" bIns="45720" rtlCol="0">
            <a:normAutofit fontScale="92500" lnSpcReduction="20000"/>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内存分配和回收：</a:t>
            </a:r>
            <a:r>
              <a:rPr kumimoji="0" lang="zh-CN" altLang="en-US" sz="2000" dirty="0">
                <a:latin typeface="华文楷体" panose="02010600040101010101" pitchFamily="2" charset="-122"/>
                <a:ea typeface="华文楷体" panose="02010600040101010101" pitchFamily="2" charset="-122"/>
              </a:rPr>
              <a:t>为每个进程分配内存空间，并在它们不需要时回收其占据的空间。方式</a:t>
            </a:r>
            <a:r>
              <a:rPr kumimoji="0" lang="en-US" altLang="zh-CN" sz="2000" dirty="0">
                <a:latin typeface="华文楷体" panose="02010600040101010101" pitchFamily="2" charset="-122"/>
                <a:ea typeface="华文楷体" panose="02010600040101010101" pitchFamily="2" charset="-122"/>
              </a:rPr>
              <a:t>:</a:t>
            </a:r>
          </a:p>
          <a:p>
            <a:pPr lvl="1" fontAlgn="auto">
              <a:lnSpc>
                <a:spcPct val="150000"/>
              </a:lnSpc>
              <a:buFont typeface="+mj-lt"/>
              <a:buAutoNum type="arabicPeriod"/>
            </a:pPr>
            <a:r>
              <a:rPr kumimoji="0" lang="zh-CN" altLang="en-US" sz="1800" dirty="0">
                <a:latin typeface="华文楷体" panose="02010600040101010101" pitchFamily="2" charset="-122"/>
                <a:ea typeface="华文楷体" panose="02010600040101010101" pitchFamily="2" charset="-122"/>
              </a:rPr>
              <a:t>静态分配：作业运行前一次性完成</a:t>
            </a:r>
          </a:p>
          <a:p>
            <a:pPr lvl="1" fontAlgn="auto">
              <a:lnSpc>
                <a:spcPct val="150000"/>
              </a:lnSpc>
              <a:buFont typeface="+mj-lt"/>
              <a:buAutoNum type="arabicPeriod"/>
            </a:pPr>
            <a:r>
              <a:rPr kumimoji="0" lang="zh-CN" altLang="en-US" sz="1800" dirty="0">
                <a:latin typeface="华文楷体" panose="02010600040101010101" pitchFamily="2" charset="-122"/>
                <a:ea typeface="华文楷体" panose="02010600040101010101" pitchFamily="2" charset="-122"/>
              </a:rPr>
              <a:t>动态分配：作业运行前和运行中逐步完成</a:t>
            </a:r>
          </a:p>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内存保护：</a:t>
            </a:r>
            <a:r>
              <a:rPr kumimoji="0" lang="zh-CN" altLang="en-US" sz="2000" dirty="0">
                <a:latin typeface="华文楷体" panose="02010600040101010101" pitchFamily="2" charset="-122"/>
                <a:ea typeface="华文楷体" panose="02010600040101010101" pitchFamily="2" charset="-122"/>
              </a:rPr>
              <a:t>为防止内存中程序相互干扰，要设置地址空间访问权限（读、写、执行）和越界检查机制。</a:t>
            </a:r>
          </a:p>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地址映射：</a:t>
            </a:r>
            <a:r>
              <a:rPr kumimoji="0" lang="zh-CN" altLang="en-US" sz="2000" dirty="0">
                <a:latin typeface="华文楷体" panose="02010600040101010101" pitchFamily="2" charset="-122"/>
                <a:ea typeface="华文楷体" panose="02010600040101010101" pitchFamily="2" charset="-122"/>
              </a:rPr>
              <a:t>将地址空间中的逻辑地址转化为内存空间中与之对应的物理地址。</a:t>
            </a:r>
          </a:p>
          <a:p>
            <a:pPr fontAlgn="auto">
              <a:lnSpc>
                <a:spcPct val="150000"/>
              </a:lnSpc>
            </a:pPr>
            <a:r>
              <a:rPr kumimoji="0" lang="zh-CN" altLang="en-US" sz="2000" dirty="0">
                <a:solidFill>
                  <a:srgbClr val="FFC000"/>
                </a:solidFill>
                <a:latin typeface="华文楷体" panose="02010600040101010101" pitchFamily="2" charset="-122"/>
                <a:ea typeface="华文楷体" panose="02010600040101010101" pitchFamily="2" charset="-122"/>
              </a:rPr>
              <a:t>内存扩充</a:t>
            </a:r>
            <a:r>
              <a:rPr kumimoji="0" lang="en-US" altLang="zh-CN" sz="2000" dirty="0">
                <a:solidFill>
                  <a:srgbClr val="FFC000"/>
                </a:solidFill>
                <a:latin typeface="华文楷体" panose="02010600040101010101" pitchFamily="2" charset="-122"/>
                <a:ea typeface="华文楷体" panose="02010600040101010101" pitchFamily="2" charset="-122"/>
              </a:rPr>
              <a:t>(</a:t>
            </a:r>
            <a:r>
              <a:rPr kumimoji="0" lang="zh-CN" altLang="en-US" sz="2000" dirty="0">
                <a:solidFill>
                  <a:srgbClr val="FFC000"/>
                </a:solidFill>
                <a:latin typeface="华文楷体" panose="02010600040101010101" pitchFamily="2" charset="-122"/>
                <a:ea typeface="华文楷体" panose="02010600040101010101" pitchFamily="2" charset="-122"/>
              </a:rPr>
              <a:t>逻辑扩充</a:t>
            </a:r>
            <a:r>
              <a:rPr kumimoji="0" lang="en-US" altLang="zh-CN" sz="2000" dirty="0">
                <a:solidFill>
                  <a:srgbClr val="FFC000"/>
                </a:solidFill>
                <a:latin typeface="华文楷体" panose="02010600040101010101" pitchFamily="2" charset="-122"/>
                <a:ea typeface="华文楷体" panose="02010600040101010101" pitchFamily="2" charset="-122"/>
              </a:rPr>
              <a:t>)</a:t>
            </a:r>
            <a:r>
              <a:rPr kumimoji="0" lang="zh-CN" altLang="en-US" sz="2000" dirty="0">
                <a:solidFill>
                  <a:srgbClr val="FFC000"/>
                </a:solidFill>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即在不改变实际内存容量情况下，借助大容量外存解决内存不足问题。</a:t>
            </a:r>
          </a:p>
          <a:p>
            <a:pPr fontAlgn="auto">
              <a:lnSpc>
                <a:spcPct val="150000"/>
              </a:lnSpc>
            </a:pPr>
            <a:endParaRPr kumimoji="0" lang="en-US" altLang="zh-CN"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393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1760" y="1929000"/>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6" name="Rectangle 3">
            <a:extLst>
              <a:ext uri="{FF2B5EF4-FFF2-40B4-BE49-F238E27FC236}">
                <a16:creationId xmlns="" xmlns:a16="http://schemas.microsoft.com/office/drawing/2014/main" id="{5C887E80-9A32-41C2-A70A-3A5E6A00CF67}"/>
              </a:ext>
            </a:extLst>
          </p:cNvPr>
          <p:cNvSpPr txBox="1">
            <a:spLocks noChangeArrowheads="1"/>
          </p:cNvSpPr>
          <p:nvPr/>
        </p:nvSpPr>
        <p:spPr bwMode="auto">
          <a:xfrm>
            <a:off x="407202" y="2220199"/>
            <a:ext cx="8429625" cy="1214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首次适应算法的空闲分区表（或空闲分区链）是按各空闲分区</a:t>
            </a:r>
            <a:r>
              <a:rPr kumimoji="0" lang="zh-CN" altLang="en-US" sz="2400" b="1" kern="0">
                <a:solidFill>
                  <a:srgbClr val="FF0000"/>
                </a:solidFill>
                <a:latin typeface="黑体" pitchFamily="2" charset="-122"/>
                <a:ea typeface="黑体" pitchFamily="2" charset="-122"/>
              </a:rPr>
              <a:t>首址</a:t>
            </a:r>
            <a:r>
              <a:rPr kumimoji="0" lang="zh-CN" altLang="en-US" sz="2400" kern="0">
                <a:latin typeface="黑体" pitchFamily="2" charset="-122"/>
                <a:ea typeface="黑体" pitchFamily="2" charset="-122"/>
              </a:rPr>
              <a:t>的</a:t>
            </a:r>
            <a:r>
              <a:rPr kumimoji="0" lang="zh-CN" altLang="en-US" sz="2400" kern="0">
                <a:solidFill>
                  <a:srgbClr val="FF0000"/>
                </a:solidFill>
                <a:latin typeface="黑体" pitchFamily="2" charset="-122"/>
                <a:ea typeface="黑体" pitchFamily="2" charset="-122"/>
              </a:rPr>
              <a:t>升序</a:t>
            </a:r>
            <a:r>
              <a:rPr kumimoji="0" lang="zh-CN" altLang="en-US" sz="2400" kern="0">
                <a:latin typeface="黑体" pitchFamily="2" charset="-122"/>
                <a:ea typeface="黑体" pitchFamily="2" charset="-122"/>
              </a:rPr>
              <a:t>的方法组织的</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27" name="Picture 4">
            <a:extLst>
              <a:ext uri="{FF2B5EF4-FFF2-40B4-BE49-F238E27FC236}">
                <a16:creationId xmlns="" xmlns:a16="http://schemas.microsoft.com/office/drawing/2014/main" id="{2685D211-FD51-426E-8A92-0117BF818013}"/>
              </a:ext>
            </a:extLst>
          </p:cNvPr>
          <p:cNvPicPr>
            <a:picLocks noChangeAspect="1" noChangeArrowheads="1"/>
          </p:cNvPicPr>
          <p:nvPr/>
        </p:nvPicPr>
        <p:blipFill>
          <a:blip r:embed="rId2" cstate="print"/>
          <a:srcRect/>
          <a:stretch>
            <a:fillRect/>
          </a:stretch>
        </p:blipFill>
        <p:spPr bwMode="auto">
          <a:xfrm>
            <a:off x="296077" y="3660359"/>
            <a:ext cx="8826500" cy="3084513"/>
          </a:xfrm>
          <a:prstGeom prst="rect">
            <a:avLst/>
          </a:prstGeom>
          <a:noFill/>
          <a:ln w="9525">
            <a:noFill/>
            <a:miter lim="800000"/>
            <a:headEnd/>
            <a:tailEnd/>
          </a:ln>
        </p:spPr>
      </p:pic>
    </p:spTree>
    <p:extLst>
      <p:ext uri="{BB962C8B-B14F-4D97-AF65-F5344CB8AC3E}">
        <p14:creationId xmlns:p14="http://schemas.microsoft.com/office/powerpoint/2010/main" val="8740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1760" y="1929000"/>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8" name="Rectangle 3">
            <a:extLst>
              <a:ext uri="{FF2B5EF4-FFF2-40B4-BE49-F238E27FC236}">
                <a16:creationId xmlns="" xmlns:a16="http://schemas.microsoft.com/office/drawing/2014/main" id="{D130A168-2E40-48AE-9241-D893119C01FB}"/>
              </a:ext>
            </a:extLst>
          </p:cNvPr>
          <p:cNvSpPr txBox="1">
            <a:spLocks noChangeArrowheads="1"/>
          </p:cNvSpPr>
          <p:nvPr/>
        </p:nvSpPr>
        <p:spPr bwMode="auto">
          <a:xfrm>
            <a:off x="323528" y="2346539"/>
            <a:ext cx="8291513" cy="4276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分配时，按空闲分区表（或空闲分区链）的先后次序，</a:t>
            </a:r>
            <a:r>
              <a:rPr kumimoji="0" lang="zh-CN" altLang="en-US" sz="2400" b="1" kern="0">
                <a:solidFill>
                  <a:srgbClr val="FF0000"/>
                </a:solidFill>
                <a:latin typeface="黑体" pitchFamily="2" charset="-122"/>
                <a:ea typeface="黑体" pitchFamily="2" charset="-122"/>
              </a:rPr>
              <a:t>从头查找</a:t>
            </a:r>
            <a:r>
              <a:rPr kumimoji="0" lang="zh-CN" altLang="en-US" sz="2400" kern="0">
                <a:latin typeface="黑体" pitchFamily="2" charset="-122"/>
                <a:ea typeface="黑体" pitchFamily="2" charset="-122"/>
              </a:rPr>
              <a:t>，找到符合要求的</a:t>
            </a:r>
            <a:r>
              <a:rPr kumimoji="0" lang="zh-CN" altLang="en-US" sz="2400" b="1" kern="0">
                <a:solidFill>
                  <a:srgbClr val="FF0000"/>
                </a:solidFill>
                <a:latin typeface="黑体" pitchFamily="2" charset="-122"/>
                <a:ea typeface="黑体" pitchFamily="2" charset="-122"/>
              </a:rPr>
              <a:t>第一个</a:t>
            </a:r>
            <a:r>
              <a:rPr kumimoji="0" lang="zh-CN" altLang="en-US" sz="2400" kern="0">
                <a:latin typeface="黑体" pitchFamily="2" charset="-122"/>
                <a:ea typeface="黑体" pitchFamily="2" charset="-122"/>
              </a:rPr>
              <a:t>分区</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特点：</a:t>
            </a:r>
          </a:p>
          <a:p>
            <a:pPr lvl="1" eaLnBrk="1" hangingPunct="1">
              <a:lnSpc>
                <a:spcPct val="150000"/>
              </a:lnSpc>
              <a:buFont typeface="Wingdings" pitchFamily="2" charset="2"/>
              <a:buChar char="l"/>
            </a:pPr>
            <a:r>
              <a:rPr kumimoji="0" lang="zh-CN" altLang="en-US" sz="2400" kern="0">
                <a:latin typeface="黑体" pitchFamily="2" charset="-122"/>
                <a:ea typeface="黑体" pitchFamily="2" charset="-122"/>
              </a:rPr>
              <a:t>该算法的分配和释放的</a:t>
            </a:r>
            <a:r>
              <a:rPr kumimoji="0" lang="zh-CN" altLang="en-US" sz="2400" kern="0">
                <a:solidFill>
                  <a:srgbClr val="FF0000"/>
                </a:solidFill>
                <a:latin typeface="黑体" pitchFamily="2" charset="-122"/>
                <a:ea typeface="黑体" pitchFamily="2" charset="-122"/>
              </a:rPr>
              <a:t>时间性能</a:t>
            </a:r>
            <a:r>
              <a:rPr kumimoji="0" lang="zh-CN" altLang="en-US" sz="2400" kern="0">
                <a:latin typeface="黑体" pitchFamily="2" charset="-122"/>
                <a:ea typeface="黑体" pitchFamily="2" charset="-122"/>
              </a:rPr>
              <a:t>较好，较大的空闲分区可以被保留在内存高端</a:t>
            </a:r>
          </a:p>
          <a:p>
            <a:pPr lvl="1" eaLnBrk="1" hangingPunct="1">
              <a:lnSpc>
                <a:spcPct val="150000"/>
              </a:lnSpc>
              <a:buFont typeface="Wingdings" pitchFamily="2" charset="2"/>
              <a:buChar char="l"/>
            </a:pPr>
            <a:r>
              <a:rPr kumimoji="0" lang="zh-CN" altLang="en-US" sz="2400" kern="0">
                <a:latin typeface="黑体" pitchFamily="2" charset="-122"/>
                <a:ea typeface="黑体" pitchFamily="2" charset="-122"/>
              </a:rPr>
              <a:t>但随着低端分区不断划分而产生较多小分区，每次分配时查找时间开销会增大</a:t>
            </a:r>
          </a:p>
          <a:p>
            <a:pPr lvl="1"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31638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1760" y="1936576"/>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0" name="Rectangle 3">
            <a:extLst>
              <a:ext uri="{FF2B5EF4-FFF2-40B4-BE49-F238E27FC236}">
                <a16:creationId xmlns="" xmlns:a16="http://schemas.microsoft.com/office/drawing/2014/main" id="{9D6C0B17-B2A4-4064-AC56-0883B832AE09}"/>
              </a:ext>
            </a:extLst>
          </p:cNvPr>
          <p:cNvSpPr txBox="1">
            <a:spLocks noChangeArrowheads="1"/>
          </p:cNvSpPr>
          <p:nvPr/>
        </p:nvSpPr>
        <p:spPr bwMode="auto">
          <a:xfrm>
            <a:off x="323528" y="2360012"/>
            <a:ext cx="8229600" cy="39498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由首次适应算法演变而来</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分配空闲空间时，不是从链首（或表头）开始查找，而是</a:t>
            </a:r>
            <a:r>
              <a:rPr kumimoji="0" lang="zh-CN" altLang="en-US" sz="2400" b="1" kern="0">
                <a:solidFill>
                  <a:srgbClr val="FF0000"/>
                </a:solidFill>
                <a:latin typeface="黑体" pitchFamily="2" charset="-122"/>
                <a:ea typeface="黑体" pitchFamily="2" charset="-122"/>
              </a:rPr>
              <a:t>从上次找到的空闲分区的下一个空闲分区开始查找</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需设置一</a:t>
            </a:r>
            <a:r>
              <a:rPr kumimoji="0" lang="zh-CN" altLang="en-US" sz="2400" b="1" kern="0">
                <a:solidFill>
                  <a:srgbClr val="FF0000"/>
                </a:solidFill>
                <a:latin typeface="黑体" pitchFamily="2" charset="-122"/>
                <a:ea typeface="黑体" pitchFamily="2" charset="-122"/>
              </a:rPr>
              <a:t>起始查询指针</a:t>
            </a:r>
            <a:r>
              <a:rPr kumimoji="0" lang="zh-CN" altLang="en-US" sz="2400" kern="0">
                <a:latin typeface="黑体" pitchFamily="2" charset="-122"/>
                <a:ea typeface="黑体" pitchFamily="2" charset="-122"/>
              </a:rPr>
              <a:t>，用来指示下一次开始查询的位置</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在链表中进行循环查找</a:t>
            </a:r>
          </a:p>
          <a:p>
            <a:pPr eaLnBrk="1" hangingPunct="1">
              <a:lnSpc>
                <a:spcPct val="150000"/>
              </a:lnSpc>
              <a:spcBef>
                <a:spcPts val="0"/>
              </a:spcBef>
              <a:buFont typeface="Wingdings" pitchFamily="2" charset="2"/>
              <a:buChar char="l"/>
            </a:pPr>
            <a:r>
              <a:rPr kumimoji="0" lang="zh-CN" altLang="en-US" sz="2400" kern="0">
                <a:latin typeface="黑体" pitchFamily="2" charset="-122"/>
                <a:ea typeface="黑体" pitchFamily="2" charset="-122"/>
              </a:rPr>
              <a:t>该算法使内存中的空闲区分布较均匀，可减少查找空闲块的开销，但会缺少大的空闲分区</a:t>
            </a:r>
          </a:p>
          <a:p>
            <a:pPr eaLnBrk="1" hangingPunct="1">
              <a:lnSpc>
                <a:spcPct val="150000"/>
              </a:lnSpc>
              <a:spcBef>
                <a:spcPts val="0"/>
              </a:spcBef>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7150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1760" y="1938848"/>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0" name="Rectangle 3">
            <a:extLst>
              <a:ext uri="{FF2B5EF4-FFF2-40B4-BE49-F238E27FC236}">
                <a16:creationId xmlns="" xmlns:a16="http://schemas.microsoft.com/office/drawing/2014/main" id="{94D5353C-4741-47D5-A40A-D91D5EE59830}"/>
              </a:ext>
            </a:extLst>
          </p:cNvPr>
          <p:cNvSpPr txBox="1">
            <a:spLocks noChangeArrowheads="1"/>
          </p:cNvSpPr>
          <p:nvPr/>
        </p:nvSpPr>
        <p:spPr bwMode="auto">
          <a:xfrm>
            <a:off x="488009" y="2423092"/>
            <a:ext cx="8229600" cy="1181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最佳适应算法的空闲分区表（或空闲分区链）</a:t>
            </a:r>
            <a:r>
              <a:rPr kumimoji="0" lang="zh-CN" altLang="en-US" sz="2400" b="1" kern="0">
                <a:solidFill>
                  <a:srgbClr val="FF0000"/>
                </a:solidFill>
                <a:latin typeface="黑体" pitchFamily="2" charset="-122"/>
                <a:ea typeface="黑体" pitchFamily="2" charset="-122"/>
              </a:rPr>
              <a:t>按空闲区大小的升序方法</a:t>
            </a:r>
            <a:r>
              <a:rPr kumimoji="0" lang="zh-CN" altLang="en-US" sz="2400" kern="0">
                <a:latin typeface="黑体" pitchFamily="2" charset="-122"/>
                <a:ea typeface="黑体" pitchFamily="2" charset="-122"/>
              </a:rPr>
              <a:t>组织</a:t>
            </a: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pic>
        <p:nvPicPr>
          <p:cNvPr id="26" name="Picture 4">
            <a:extLst>
              <a:ext uri="{FF2B5EF4-FFF2-40B4-BE49-F238E27FC236}">
                <a16:creationId xmlns="" xmlns:a16="http://schemas.microsoft.com/office/drawing/2014/main" id="{AE649209-8549-4B17-B05A-C1D8164F4873}"/>
              </a:ext>
            </a:extLst>
          </p:cNvPr>
          <p:cNvPicPr>
            <a:picLocks noChangeAspect="1" noChangeArrowheads="1"/>
          </p:cNvPicPr>
          <p:nvPr/>
        </p:nvPicPr>
        <p:blipFill>
          <a:blip r:embed="rId2" cstate="print"/>
          <a:srcRect/>
          <a:stretch>
            <a:fillRect/>
          </a:stretch>
        </p:blipFill>
        <p:spPr bwMode="auto">
          <a:xfrm>
            <a:off x="132409" y="3774054"/>
            <a:ext cx="8902700" cy="2762250"/>
          </a:xfrm>
          <a:prstGeom prst="rect">
            <a:avLst/>
          </a:prstGeom>
          <a:noFill/>
          <a:ln w="9525">
            <a:noFill/>
            <a:miter lim="800000"/>
            <a:headEnd/>
            <a:tailEnd/>
          </a:ln>
        </p:spPr>
      </p:pic>
    </p:spTree>
    <p:extLst>
      <p:ext uri="{BB962C8B-B14F-4D97-AF65-F5344CB8AC3E}">
        <p14:creationId xmlns:p14="http://schemas.microsoft.com/office/powerpoint/2010/main" val="32205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1760" y="1938848"/>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7" name="Rectangle 3">
            <a:extLst>
              <a:ext uri="{FF2B5EF4-FFF2-40B4-BE49-F238E27FC236}">
                <a16:creationId xmlns="" xmlns:a16="http://schemas.microsoft.com/office/drawing/2014/main" id="{A408F820-6328-4AEF-B9DF-EDE851BCF8AB}"/>
              </a:ext>
            </a:extLst>
          </p:cNvPr>
          <p:cNvSpPr txBox="1">
            <a:spLocks noChangeArrowheads="1"/>
          </p:cNvSpPr>
          <p:nvPr/>
        </p:nvSpPr>
        <p:spPr bwMode="auto">
          <a:xfrm>
            <a:off x="486824" y="2561401"/>
            <a:ext cx="8147050" cy="3528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分配时，按空闲分区表（或空闲分区链）的先后次序，从头查找，找到符合要求的第一个分区。就说明它是最适合的（即最佳的）</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大的空闲区可以被保留下来</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这种算法最大的缺点是分割后的空闲区将会很小，直至无法使用，造成浪费</a:t>
            </a:r>
          </a:p>
          <a:p>
            <a:pPr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7003756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2833" y="1927444"/>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sp>
        <p:nvSpPr>
          <p:cNvPr id="20" name="Rectangle 3">
            <a:extLst>
              <a:ext uri="{FF2B5EF4-FFF2-40B4-BE49-F238E27FC236}">
                <a16:creationId xmlns="" xmlns:a16="http://schemas.microsoft.com/office/drawing/2014/main" id="{64A02FF1-126B-4E2D-95CC-849D651644FD}"/>
              </a:ext>
            </a:extLst>
          </p:cNvPr>
          <p:cNvSpPr txBox="1">
            <a:spLocks noChangeArrowheads="1"/>
          </p:cNvSpPr>
          <p:nvPr/>
        </p:nvSpPr>
        <p:spPr bwMode="auto">
          <a:xfrm>
            <a:off x="395536" y="2435350"/>
            <a:ext cx="8147050" cy="348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itchFamily="2" charset="2"/>
              <a:buChar char="l"/>
            </a:pPr>
            <a:r>
              <a:rPr kumimoji="0" lang="zh-CN" altLang="en-US" sz="2400" kern="0">
                <a:latin typeface="黑体" pitchFamily="2" charset="-122"/>
                <a:ea typeface="黑体" pitchFamily="2" charset="-122"/>
              </a:rPr>
              <a:t>克服最佳适应算法把空闲区切割得大小的缺点</a:t>
            </a:r>
            <a:endParaRPr kumimoji="0" lang="en-US" altLang="zh-CN" sz="2400" kern="0">
              <a:latin typeface="黑体" pitchFamily="2" charset="-122"/>
              <a:ea typeface="黑体" pitchFamily="2" charset="-122"/>
            </a:endParaRP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每次分配时，总是将最大的空闲区切去一部分分配给请求者，其依据是当一个很大的空闲区被切割了一部分后可能仍是一个较大的空闲区。避免了空闲区越分越小的问题</a:t>
            </a:r>
          </a:p>
          <a:p>
            <a:pPr eaLnBrk="1" hangingPunct="1">
              <a:lnSpc>
                <a:spcPct val="150000"/>
              </a:lnSpc>
              <a:buFont typeface="Wingdings" pitchFamily="2" charset="2"/>
              <a:buChar char="l"/>
            </a:pPr>
            <a:r>
              <a:rPr kumimoji="0" lang="zh-CN" altLang="en-US" sz="2400" kern="0">
                <a:latin typeface="黑体" pitchFamily="2" charset="-122"/>
                <a:ea typeface="黑体" pitchFamily="2" charset="-122"/>
              </a:rPr>
              <a:t>最坏适应算法的空闲分区表（或空闲分区链）是</a:t>
            </a:r>
            <a:r>
              <a:rPr kumimoji="0" lang="zh-CN" altLang="en-US" sz="2400" kern="0">
                <a:solidFill>
                  <a:srgbClr val="FF0000"/>
                </a:solidFill>
                <a:latin typeface="黑体" pitchFamily="2" charset="-122"/>
                <a:ea typeface="黑体" pitchFamily="2" charset="-122"/>
              </a:rPr>
              <a:t>按各空闲分区大小的降序方法</a:t>
            </a:r>
            <a:r>
              <a:rPr kumimoji="0" lang="zh-CN" altLang="en-US" sz="2400" kern="0">
                <a:latin typeface="黑体" pitchFamily="2" charset="-122"/>
                <a:ea typeface="黑体" pitchFamily="2" charset="-122"/>
              </a:rPr>
              <a:t>组织的（从大到小的顺序）</a:t>
            </a:r>
          </a:p>
          <a:p>
            <a:pPr eaLnBrk="1" hangingPunct="1">
              <a:lnSpc>
                <a:spcPct val="150000"/>
              </a:lnSpc>
              <a:buFont typeface="Wingdings" pitchFamily="2" charset="2"/>
              <a:buChar char="l"/>
            </a:pPr>
            <a:endParaRPr kumimoji="0" lang="zh-CN" altLang="en-US" sz="2400" kern="0">
              <a:latin typeface="黑体" pitchFamily="2" charset="-122"/>
              <a:ea typeface="黑体" pitchFamily="2" charset="-122"/>
            </a:endParaRPr>
          </a:p>
          <a:p>
            <a:pPr eaLnBrk="1" hangingPunct="1">
              <a:lnSpc>
                <a:spcPct val="150000"/>
              </a:lnSpc>
              <a:buFont typeface="Wingdings" pitchFamily="2" charset="2"/>
              <a:buChar char="l"/>
            </a:pPr>
            <a:endParaRPr kumimoji="0" lang="en-US" altLang="zh-CN" sz="2400" kern="0" dirty="0">
              <a:latin typeface="黑体" pitchFamily="2" charset="-122"/>
              <a:ea typeface="黑体" pitchFamily="2" charset="-122"/>
            </a:endParaRPr>
          </a:p>
        </p:txBody>
      </p:sp>
    </p:spTree>
    <p:extLst>
      <p:ext uri="{BB962C8B-B14F-4D97-AF65-F5344CB8AC3E}">
        <p14:creationId xmlns:p14="http://schemas.microsoft.com/office/powerpoint/2010/main" val="171429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FD3964FE-82C7-4ADA-A85C-EA7003D1601B}"/>
              </a:ext>
            </a:extLst>
          </p:cNvPr>
          <p:cNvGrpSpPr/>
          <p:nvPr/>
        </p:nvGrpSpPr>
        <p:grpSpPr>
          <a:xfrm>
            <a:off x="12833" y="1927444"/>
            <a:ext cx="9132240" cy="299435"/>
            <a:chOff x="2992693" y="878200"/>
            <a:chExt cx="6085995" cy="504056"/>
          </a:xfrm>
        </p:grpSpPr>
        <p:sp>
          <p:nvSpPr>
            <p:cNvPr id="22" name="剪去单角的矩形 3">
              <a:extLst>
                <a:ext uri="{FF2B5EF4-FFF2-40B4-BE49-F238E27FC236}">
                  <a16:creationId xmlns="" xmlns:a16="http://schemas.microsoft.com/office/drawing/2014/main" id="{0A9B5DE9-6A99-4EF2-8DB2-BFE53BF625FB}"/>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首次适应算法</a:t>
              </a:r>
            </a:p>
          </p:txBody>
        </p:sp>
        <p:sp>
          <p:nvSpPr>
            <p:cNvPr id="23" name="剪去单角的矩形 4">
              <a:extLst>
                <a:ext uri="{FF2B5EF4-FFF2-40B4-BE49-F238E27FC236}">
                  <a16:creationId xmlns="" xmlns:a16="http://schemas.microsoft.com/office/drawing/2014/main" id="{73B102E9-5FF7-4612-847F-09E32AD32163}"/>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循环首次适应算法</a:t>
              </a:r>
            </a:p>
          </p:txBody>
        </p:sp>
        <p:sp>
          <p:nvSpPr>
            <p:cNvPr id="24" name="剪去单角的矩形 4">
              <a:extLst>
                <a:ext uri="{FF2B5EF4-FFF2-40B4-BE49-F238E27FC236}">
                  <a16:creationId xmlns="" xmlns:a16="http://schemas.microsoft.com/office/drawing/2014/main" id="{796BB5B2-6174-4C33-87EC-4A5B54AC6F82}"/>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最佳适应算法</a:t>
              </a:r>
            </a:p>
          </p:txBody>
        </p:sp>
        <p:sp>
          <p:nvSpPr>
            <p:cNvPr id="25" name="剪去单角的矩形 4">
              <a:extLst>
                <a:ext uri="{FF2B5EF4-FFF2-40B4-BE49-F238E27FC236}">
                  <a16:creationId xmlns="" xmlns:a16="http://schemas.microsoft.com/office/drawing/2014/main" id="{6001E08E-33E0-4929-90B4-D32069B9EFA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最坏适应算法</a:t>
              </a:r>
            </a:p>
          </p:txBody>
        </p:sp>
      </p:grpSp>
      <p:pic>
        <p:nvPicPr>
          <p:cNvPr id="20" name="Picture 7">
            <a:extLst>
              <a:ext uri="{FF2B5EF4-FFF2-40B4-BE49-F238E27FC236}">
                <a16:creationId xmlns="" xmlns:a16="http://schemas.microsoft.com/office/drawing/2014/main" id="{7F2A63E5-2CF1-443F-AE08-A265BBF4E79A}"/>
              </a:ext>
            </a:extLst>
          </p:cNvPr>
          <p:cNvPicPr>
            <a:picLocks noChangeAspect="1" noChangeArrowheads="1"/>
          </p:cNvPicPr>
          <p:nvPr/>
        </p:nvPicPr>
        <p:blipFill>
          <a:blip r:embed="rId3" cstate="print"/>
          <a:srcRect/>
          <a:stretch>
            <a:fillRect/>
          </a:stretch>
        </p:blipFill>
        <p:spPr bwMode="auto">
          <a:xfrm>
            <a:off x="258378" y="2318661"/>
            <a:ext cx="8514439" cy="2796206"/>
          </a:xfrm>
          <a:prstGeom prst="rect">
            <a:avLst/>
          </a:prstGeom>
          <a:noFill/>
          <a:ln w="9525">
            <a:noFill/>
            <a:miter lim="800000"/>
            <a:headEnd/>
            <a:tailEnd/>
          </a:ln>
        </p:spPr>
      </p:pic>
      <p:sp>
        <p:nvSpPr>
          <p:cNvPr id="26" name="Rectangle 8">
            <a:extLst>
              <a:ext uri="{FF2B5EF4-FFF2-40B4-BE49-F238E27FC236}">
                <a16:creationId xmlns="" xmlns:a16="http://schemas.microsoft.com/office/drawing/2014/main" id="{104F19C4-16AE-47ED-B894-E588DCEF62D4}"/>
              </a:ext>
            </a:extLst>
          </p:cNvPr>
          <p:cNvSpPr>
            <a:spLocks noChangeArrowheads="1"/>
          </p:cNvSpPr>
          <p:nvPr/>
        </p:nvSpPr>
        <p:spPr bwMode="auto">
          <a:xfrm>
            <a:off x="347881" y="4967126"/>
            <a:ext cx="8424936" cy="1667764"/>
          </a:xfrm>
          <a:prstGeom prst="rect">
            <a:avLst/>
          </a:prstGeom>
          <a:noFill/>
          <a:ln w="9525">
            <a:noFill/>
            <a:miter lim="800000"/>
            <a:headEnd/>
            <a:tailEnd/>
          </a:ln>
        </p:spPr>
        <p:txBody>
          <a:bodyPr wrap="square">
            <a:spAutoFit/>
          </a:bodyPr>
          <a:lstStyle/>
          <a:p>
            <a:pPr algn="l">
              <a:lnSpc>
                <a:spcPct val="150000"/>
              </a:lnSpc>
            </a:pPr>
            <a:r>
              <a:rPr kumimoji="0" lang="zh-CN" altLang="en-US" dirty="0">
                <a:solidFill>
                  <a:schemeClr val="tx1"/>
                </a:solidFill>
                <a:latin typeface="黑体" pitchFamily="2" charset="-122"/>
                <a:ea typeface="黑体" pitchFamily="2" charset="-122"/>
              </a:rPr>
              <a:t>分配时总是取空闲分区表（或空闲分区链）中的第一项，若大小不能满足申请者的要求，则表示系统中无满足要求的空闲区，分配失败；否则，分配。</a:t>
            </a:r>
          </a:p>
        </p:txBody>
      </p:sp>
    </p:spTree>
    <p:extLst>
      <p:ext uri="{BB962C8B-B14F-4D97-AF65-F5344CB8AC3E}">
        <p14:creationId xmlns:p14="http://schemas.microsoft.com/office/powerpoint/2010/main" val="38702178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pic>
        <p:nvPicPr>
          <p:cNvPr id="21" name="Picture 4">
            <a:extLst>
              <a:ext uri="{FF2B5EF4-FFF2-40B4-BE49-F238E27FC236}">
                <a16:creationId xmlns="" xmlns:a16="http://schemas.microsoft.com/office/drawing/2014/main" id="{2C41C148-6000-4DEA-916C-8204E8B79438}"/>
              </a:ext>
            </a:extLst>
          </p:cNvPr>
          <p:cNvPicPr>
            <a:picLocks noChangeAspect="1" noChangeArrowheads="1"/>
          </p:cNvPicPr>
          <p:nvPr/>
        </p:nvPicPr>
        <p:blipFill>
          <a:blip r:embed="rId2" cstate="print"/>
          <a:srcRect/>
          <a:stretch>
            <a:fillRect/>
          </a:stretch>
        </p:blipFill>
        <p:spPr bwMode="auto">
          <a:xfrm>
            <a:off x="1363005" y="2022370"/>
            <a:ext cx="6544990" cy="4631512"/>
          </a:xfrm>
          <a:prstGeom prst="rect">
            <a:avLst/>
          </a:prstGeom>
          <a:noFill/>
          <a:ln w="19050" algn="ctr">
            <a:noFill/>
            <a:miter lim="800000"/>
            <a:headEnd/>
            <a:tailEnd/>
          </a:ln>
        </p:spPr>
      </p:pic>
    </p:spTree>
    <p:extLst>
      <p:ext uri="{BB962C8B-B14F-4D97-AF65-F5344CB8AC3E}">
        <p14:creationId xmlns:p14="http://schemas.microsoft.com/office/powerpoint/2010/main" val="24937025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pic>
        <p:nvPicPr>
          <p:cNvPr id="20" name="Picture 4">
            <a:extLst>
              <a:ext uri="{FF2B5EF4-FFF2-40B4-BE49-F238E27FC236}">
                <a16:creationId xmlns="" xmlns:a16="http://schemas.microsoft.com/office/drawing/2014/main" id="{057D556D-E2BF-4A80-B5AB-7CB8A6CF6E48}"/>
              </a:ext>
            </a:extLst>
          </p:cNvPr>
          <p:cNvPicPr>
            <a:picLocks noChangeAspect="1" noChangeArrowheads="1"/>
          </p:cNvPicPr>
          <p:nvPr/>
        </p:nvPicPr>
        <p:blipFill>
          <a:blip r:embed="rId2" cstate="print"/>
          <a:srcRect/>
          <a:stretch>
            <a:fillRect/>
          </a:stretch>
        </p:blipFill>
        <p:spPr bwMode="auto">
          <a:xfrm>
            <a:off x="1469280" y="2027318"/>
            <a:ext cx="6228957" cy="4641289"/>
          </a:xfrm>
          <a:prstGeom prst="rect">
            <a:avLst/>
          </a:prstGeom>
          <a:noFill/>
          <a:ln w="19050" algn="ctr">
            <a:noFill/>
            <a:miter lim="800000"/>
            <a:headEnd/>
            <a:tailEnd/>
          </a:ln>
        </p:spPr>
      </p:pic>
    </p:spTree>
    <p:extLst>
      <p:ext uri="{BB962C8B-B14F-4D97-AF65-F5344CB8AC3E}">
        <p14:creationId xmlns:p14="http://schemas.microsoft.com/office/powerpoint/2010/main" val="4842228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sp>
        <p:nvSpPr>
          <p:cNvPr id="21" name="Text Box 4">
            <a:extLst>
              <a:ext uri="{FF2B5EF4-FFF2-40B4-BE49-F238E27FC236}">
                <a16:creationId xmlns="" xmlns:a16="http://schemas.microsoft.com/office/drawing/2014/main" id="{D51C3590-D872-4D25-BA35-7AA99AF13214}"/>
              </a:ext>
            </a:extLst>
          </p:cNvPr>
          <p:cNvSpPr txBox="1">
            <a:spLocks noChangeArrowheads="1"/>
          </p:cNvSpPr>
          <p:nvPr/>
        </p:nvSpPr>
        <p:spPr bwMode="auto">
          <a:xfrm>
            <a:off x="179512" y="1909842"/>
            <a:ext cx="8572500" cy="4893647"/>
          </a:xfrm>
          <a:prstGeom prst="rect">
            <a:avLst/>
          </a:prstGeom>
          <a:noFill/>
          <a:ln w="12700" cap="sq">
            <a:noFill/>
            <a:miter lim="800000"/>
            <a:headEnd type="none" w="sm" len="sm"/>
            <a:tailEnd type="none" w="sm" len="sm"/>
          </a:ln>
        </p:spPr>
        <p:txBody>
          <a:bodyPr>
            <a:spAutoFit/>
          </a:bodyPr>
          <a:lstStyle/>
          <a:p>
            <a:pPr algn="l">
              <a:lnSpc>
                <a:spcPct val="120000"/>
              </a:lnSpc>
            </a:pPr>
            <a:r>
              <a:rPr lang="zh-CN" altLang="en-US" sz="2000" dirty="0">
                <a:solidFill>
                  <a:schemeClr val="tx1"/>
                </a:solidFill>
                <a:latin typeface="黑体" pitchFamily="2" charset="-122"/>
                <a:ea typeface="黑体" pitchFamily="2" charset="-122"/>
              </a:rPr>
              <a:t>在可变分区管理中</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如主存</a:t>
            </a:r>
            <a:r>
              <a:rPr lang="en-US" altLang="zh-CN" sz="2000" dirty="0">
                <a:solidFill>
                  <a:schemeClr val="tx1"/>
                </a:solidFill>
                <a:latin typeface="黑体" pitchFamily="2" charset="-122"/>
                <a:ea typeface="黑体" pitchFamily="2" charset="-122"/>
              </a:rPr>
              <a:t>256KB,</a:t>
            </a:r>
            <a:r>
              <a:rPr lang="zh-CN" altLang="en-US" sz="2000" dirty="0">
                <a:solidFill>
                  <a:schemeClr val="tx1"/>
                </a:solidFill>
                <a:latin typeface="黑体" pitchFamily="2" charset="-122"/>
                <a:ea typeface="黑体" pitchFamily="2" charset="-122"/>
              </a:rPr>
              <a:t>其中顶端</a:t>
            </a:r>
            <a:r>
              <a:rPr lang="en-US" altLang="zh-CN" sz="2000" dirty="0">
                <a:solidFill>
                  <a:schemeClr val="tx1"/>
                </a:solidFill>
                <a:latin typeface="黑体" pitchFamily="2" charset="-122"/>
                <a:ea typeface="黑体" pitchFamily="2" charset="-122"/>
              </a:rPr>
              <a:t>20K</a:t>
            </a:r>
            <a:r>
              <a:rPr lang="zh-CN" altLang="en-US" sz="2000" dirty="0">
                <a:solidFill>
                  <a:schemeClr val="tx1"/>
                </a:solidFill>
                <a:latin typeface="黑体" pitchFamily="2" charset="-122"/>
                <a:ea typeface="黑体" pitchFamily="2" charset="-122"/>
              </a:rPr>
              <a:t>被</a:t>
            </a:r>
            <a:r>
              <a:rPr lang="en-US" altLang="zh-CN" sz="2000" dirty="0">
                <a:solidFill>
                  <a:schemeClr val="tx1"/>
                </a:solidFill>
                <a:latin typeface="黑体" pitchFamily="2" charset="-122"/>
                <a:ea typeface="黑体" pitchFamily="2" charset="-122"/>
              </a:rPr>
              <a:t>OS</a:t>
            </a:r>
            <a:r>
              <a:rPr lang="zh-CN" altLang="en-US" sz="2000" dirty="0">
                <a:solidFill>
                  <a:schemeClr val="tx1"/>
                </a:solidFill>
                <a:latin typeface="黑体" pitchFamily="2" charset="-122"/>
                <a:ea typeface="黑体" pitchFamily="2" charset="-122"/>
              </a:rPr>
              <a:t>所占</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有如下作业序列</a:t>
            </a:r>
            <a:r>
              <a:rPr lang="en-US" altLang="zh-CN" sz="2000" dirty="0">
                <a:solidFill>
                  <a:schemeClr val="tx1"/>
                </a:solidFill>
                <a:latin typeface="黑体" pitchFamily="2" charset="-122"/>
                <a:ea typeface="黑体" pitchFamily="2" charset="-122"/>
              </a:rPr>
              <a:t>:</a:t>
            </a:r>
          </a:p>
          <a:p>
            <a:pPr algn="l">
              <a:lnSpc>
                <a:spcPct val="120000"/>
              </a:lnSpc>
            </a:pPr>
            <a:endParaRPr lang="en-US" altLang="zh-CN" sz="2000" dirty="0">
              <a:solidFill>
                <a:schemeClr val="tx1"/>
              </a:solidFill>
              <a:latin typeface="黑体" pitchFamily="2" charset="-122"/>
              <a:ea typeface="黑体" pitchFamily="2" charset="-122"/>
            </a:endParaRPr>
          </a:p>
          <a:p>
            <a:pPr algn="l">
              <a:lnSpc>
                <a:spcPct val="120000"/>
              </a:lnSpc>
            </a:pPr>
            <a:r>
              <a:rPr lang="en-US" altLang="zh-CN" sz="2000" dirty="0">
                <a:solidFill>
                  <a:schemeClr val="tx1"/>
                </a:solidFill>
                <a:latin typeface="黑体" pitchFamily="2" charset="-122"/>
                <a:ea typeface="黑体" pitchFamily="2" charset="-122"/>
              </a:rPr>
              <a:t>   </a:t>
            </a:r>
            <a:r>
              <a:rPr lang="zh-CN" altLang="en-US" sz="2000" dirty="0">
                <a:solidFill>
                  <a:schemeClr val="tx1"/>
                </a:solidFill>
                <a:latin typeface="黑体" pitchFamily="2" charset="-122"/>
                <a:ea typeface="黑体" pitchFamily="2" charset="-122"/>
              </a:rPr>
              <a:t>作业     </a:t>
            </a:r>
            <a:r>
              <a:rPr lang="en-US" altLang="zh-CN" sz="2000" dirty="0">
                <a:solidFill>
                  <a:schemeClr val="tx1"/>
                </a:solidFill>
                <a:latin typeface="黑体" pitchFamily="2" charset="-122"/>
                <a:ea typeface="黑体" pitchFamily="2" charset="-122"/>
              </a:rPr>
              <a:t>1    80K</a:t>
            </a:r>
          </a:p>
          <a:p>
            <a:pPr algn="l">
              <a:lnSpc>
                <a:spcPct val="120000"/>
              </a:lnSpc>
            </a:pPr>
            <a:r>
              <a:rPr lang="en-US" altLang="zh-CN" sz="2000" dirty="0">
                <a:solidFill>
                  <a:schemeClr val="tx1"/>
                </a:solidFill>
                <a:latin typeface="黑体" pitchFamily="2" charset="-122"/>
                <a:ea typeface="黑体" pitchFamily="2" charset="-122"/>
              </a:rPr>
              <a:t>            2    100K</a:t>
            </a:r>
          </a:p>
          <a:p>
            <a:pPr algn="l">
              <a:lnSpc>
                <a:spcPct val="120000"/>
              </a:lnSpc>
            </a:pPr>
            <a:r>
              <a:rPr lang="en-US" altLang="zh-CN" sz="2000" dirty="0">
                <a:solidFill>
                  <a:schemeClr val="tx1"/>
                </a:solidFill>
                <a:latin typeface="黑体" pitchFamily="2" charset="-122"/>
                <a:ea typeface="黑体" pitchFamily="2" charset="-122"/>
              </a:rPr>
              <a:t>            3    56K</a:t>
            </a:r>
          </a:p>
          <a:p>
            <a:pPr algn="l">
              <a:lnSpc>
                <a:spcPct val="120000"/>
              </a:lnSpc>
            </a:pPr>
            <a:r>
              <a:rPr lang="en-US" altLang="zh-CN" sz="2000" dirty="0">
                <a:solidFill>
                  <a:schemeClr val="tx1"/>
                </a:solidFill>
                <a:latin typeface="黑体" pitchFamily="2" charset="-122"/>
                <a:ea typeface="黑体" pitchFamily="2" charset="-122"/>
              </a:rPr>
              <a:t>            1    </a:t>
            </a:r>
            <a:r>
              <a:rPr lang="zh-CN" altLang="en-US" sz="2000" dirty="0">
                <a:solidFill>
                  <a:schemeClr val="tx1"/>
                </a:solidFill>
                <a:latin typeface="黑体" pitchFamily="2" charset="-122"/>
                <a:ea typeface="黑体" pitchFamily="2" charset="-122"/>
              </a:rPr>
              <a:t>完成退出</a:t>
            </a:r>
          </a:p>
          <a:p>
            <a:pPr algn="l">
              <a:lnSpc>
                <a:spcPct val="120000"/>
              </a:lnSpc>
            </a:pP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3    </a:t>
            </a:r>
            <a:r>
              <a:rPr lang="zh-CN" altLang="en-US" sz="2000" dirty="0">
                <a:solidFill>
                  <a:schemeClr val="tx1"/>
                </a:solidFill>
                <a:latin typeface="黑体" pitchFamily="2" charset="-122"/>
                <a:ea typeface="黑体" pitchFamily="2" charset="-122"/>
              </a:rPr>
              <a:t>完成退出</a:t>
            </a:r>
          </a:p>
          <a:p>
            <a:pPr algn="l">
              <a:lnSpc>
                <a:spcPct val="120000"/>
              </a:lnSpc>
            </a:pP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4    30K</a:t>
            </a:r>
          </a:p>
          <a:p>
            <a:pPr algn="l">
              <a:lnSpc>
                <a:spcPct val="120000"/>
              </a:lnSpc>
            </a:pPr>
            <a:r>
              <a:rPr lang="en-US" altLang="zh-CN" sz="2000" dirty="0">
                <a:solidFill>
                  <a:schemeClr val="tx1"/>
                </a:solidFill>
                <a:latin typeface="黑体" pitchFamily="2" charset="-122"/>
                <a:ea typeface="黑体" pitchFamily="2" charset="-122"/>
              </a:rPr>
              <a:t>            2    </a:t>
            </a:r>
            <a:r>
              <a:rPr lang="zh-CN" altLang="en-US" sz="2000" dirty="0">
                <a:solidFill>
                  <a:schemeClr val="tx1"/>
                </a:solidFill>
                <a:latin typeface="黑体" pitchFamily="2" charset="-122"/>
                <a:ea typeface="黑体" pitchFamily="2" charset="-122"/>
              </a:rPr>
              <a:t>完成退出</a:t>
            </a:r>
          </a:p>
          <a:p>
            <a:pPr algn="l">
              <a:lnSpc>
                <a:spcPct val="120000"/>
              </a:lnSpc>
            </a:pPr>
            <a:r>
              <a:rPr lang="zh-CN" altLang="en-US" sz="2000" dirty="0">
                <a:solidFill>
                  <a:schemeClr val="tx1"/>
                </a:solidFill>
                <a:latin typeface="黑体" pitchFamily="2" charset="-122"/>
                <a:ea typeface="黑体" pitchFamily="2" charset="-122"/>
              </a:rPr>
              <a:t>            </a:t>
            </a:r>
            <a:r>
              <a:rPr lang="en-US" altLang="zh-CN" sz="2000" dirty="0">
                <a:solidFill>
                  <a:schemeClr val="tx1"/>
                </a:solidFill>
                <a:latin typeface="黑体" pitchFamily="2" charset="-122"/>
                <a:ea typeface="黑体" pitchFamily="2" charset="-122"/>
              </a:rPr>
              <a:t>6    80K</a:t>
            </a:r>
          </a:p>
          <a:p>
            <a:pPr algn="l">
              <a:lnSpc>
                <a:spcPct val="120000"/>
              </a:lnSpc>
            </a:pPr>
            <a:endParaRPr lang="en-US" altLang="zh-CN" sz="2000" dirty="0">
              <a:solidFill>
                <a:schemeClr val="tx1"/>
              </a:solidFill>
              <a:latin typeface="黑体" pitchFamily="2" charset="-122"/>
              <a:ea typeface="黑体" pitchFamily="2" charset="-122"/>
            </a:endParaRPr>
          </a:p>
          <a:p>
            <a:pPr algn="l">
              <a:lnSpc>
                <a:spcPct val="120000"/>
              </a:lnSpc>
            </a:pPr>
            <a:r>
              <a:rPr lang="en-US" altLang="zh-CN" sz="2000" dirty="0">
                <a:solidFill>
                  <a:schemeClr val="tx1"/>
                </a:solidFill>
                <a:latin typeface="黑体" pitchFamily="2" charset="-122"/>
                <a:ea typeface="黑体" pitchFamily="2" charset="-122"/>
              </a:rPr>
              <a:t>   (1)</a:t>
            </a:r>
            <a:r>
              <a:rPr lang="zh-CN" altLang="en-US" sz="2000" dirty="0">
                <a:solidFill>
                  <a:schemeClr val="tx1"/>
                </a:solidFill>
                <a:latin typeface="黑体" pitchFamily="2" charset="-122"/>
                <a:ea typeface="黑体" pitchFamily="2" charset="-122"/>
              </a:rPr>
              <a:t>用首次适应法进行存储区的分配和回收</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图示主存分配变化情况</a:t>
            </a:r>
            <a:r>
              <a:rPr lang="en-US" altLang="zh-CN" sz="2000" dirty="0">
                <a:solidFill>
                  <a:schemeClr val="tx1"/>
                </a:solidFill>
                <a:latin typeface="黑体" pitchFamily="2" charset="-122"/>
                <a:ea typeface="黑体" pitchFamily="2" charset="-122"/>
              </a:rPr>
              <a:t>.</a:t>
            </a:r>
          </a:p>
          <a:p>
            <a:pPr algn="l">
              <a:lnSpc>
                <a:spcPct val="120000"/>
              </a:lnSpc>
            </a:pPr>
            <a:r>
              <a:rPr lang="en-US" altLang="zh-CN" sz="2000" dirty="0">
                <a:solidFill>
                  <a:schemeClr val="tx1"/>
                </a:solidFill>
                <a:latin typeface="黑体" pitchFamily="2" charset="-122"/>
                <a:ea typeface="黑体" pitchFamily="2" charset="-122"/>
              </a:rPr>
              <a:t>   (2)</a:t>
            </a:r>
            <a:r>
              <a:rPr lang="zh-CN" altLang="en-US" sz="2000" dirty="0">
                <a:solidFill>
                  <a:schemeClr val="tx1"/>
                </a:solidFill>
                <a:latin typeface="黑体" pitchFamily="2" charset="-122"/>
                <a:ea typeface="黑体" pitchFamily="2" charset="-122"/>
              </a:rPr>
              <a:t>用最佳适应法进行存储区的分配和回收</a:t>
            </a:r>
            <a:r>
              <a:rPr lang="en-US" altLang="zh-CN" sz="2000" dirty="0">
                <a:solidFill>
                  <a:schemeClr val="tx1"/>
                </a:solidFill>
                <a:latin typeface="黑体" pitchFamily="2" charset="-122"/>
                <a:ea typeface="黑体" pitchFamily="2" charset="-122"/>
              </a:rPr>
              <a:t>,</a:t>
            </a:r>
            <a:r>
              <a:rPr lang="zh-CN" altLang="en-US" sz="2000" dirty="0">
                <a:solidFill>
                  <a:schemeClr val="tx1"/>
                </a:solidFill>
                <a:latin typeface="黑体" pitchFamily="2" charset="-122"/>
                <a:ea typeface="黑体" pitchFamily="2" charset="-122"/>
              </a:rPr>
              <a:t>图示主存分配变化情况</a:t>
            </a:r>
            <a:r>
              <a:rPr lang="en-US" altLang="zh-CN" sz="2000" dirty="0">
                <a:solidFill>
                  <a:schemeClr val="tx1"/>
                </a:solidFill>
                <a:latin typeface="黑体" pitchFamily="2" charset="-122"/>
                <a:ea typeface="黑体" pitchFamily="2" charset="-122"/>
              </a:rPr>
              <a:t>.</a:t>
            </a:r>
          </a:p>
        </p:txBody>
      </p:sp>
      <p:sp>
        <p:nvSpPr>
          <p:cNvPr id="22" name="Rectangle 5">
            <a:extLst>
              <a:ext uri="{FF2B5EF4-FFF2-40B4-BE49-F238E27FC236}">
                <a16:creationId xmlns="" xmlns:a16="http://schemas.microsoft.com/office/drawing/2014/main" id="{D3B2116F-BDD7-490D-B018-6070807D22FA}"/>
              </a:ext>
            </a:extLst>
          </p:cNvPr>
          <p:cNvSpPr>
            <a:spLocks noChangeArrowheads="1"/>
          </p:cNvSpPr>
          <p:nvPr/>
        </p:nvSpPr>
        <p:spPr bwMode="auto">
          <a:xfrm>
            <a:off x="5992874" y="3766607"/>
            <a:ext cx="1970088" cy="519113"/>
          </a:xfrm>
          <a:prstGeom prst="rect">
            <a:avLst/>
          </a:prstGeom>
          <a:noFill/>
          <a:ln w="9525">
            <a:noFill/>
            <a:miter lim="800000"/>
            <a:headEnd/>
            <a:tailEnd/>
          </a:ln>
        </p:spPr>
        <p:txBody>
          <a:bodyPr wrap="none">
            <a:spAutoFit/>
          </a:bodyPr>
          <a:lstStyle/>
          <a:p>
            <a:pPr algn="l"/>
            <a:r>
              <a:rPr lang="zh-CN" altLang="en-US" sz="2800" b="1" dirty="0">
                <a:solidFill>
                  <a:srgbClr val="FF0000"/>
                </a:solidFill>
                <a:latin typeface="黑体" pitchFamily="2" charset="-122"/>
                <a:ea typeface="黑体" pitchFamily="2" charset="-122"/>
              </a:rPr>
              <a:t>课堂练习</a:t>
            </a:r>
            <a:r>
              <a:rPr lang="en-US" altLang="zh-CN" sz="2800" b="1" dirty="0">
                <a:solidFill>
                  <a:srgbClr val="FF0000"/>
                </a:solidFill>
                <a:latin typeface="黑体" pitchFamily="2" charset="-122"/>
                <a:ea typeface="黑体" pitchFamily="2" charset="-122"/>
              </a:rPr>
              <a:t>1</a:t>
            </a:r>
            <a:r>
              <a:rPr lang="en-US" altLang="zh-CN" sz="2800" dirty="0">
                <a:solidFill>
                  <a:srgbClr val="000000"/>
                </a:solidFill>
                <a:latin typeface="黑体" pitchFamily="2" charset="-122"/>
                <a:ea typeface="黑体" pitchFamily="2" charset="-122"/>
              </a:rPr>
              <a:t> </a:t>
            </a:r>
          </a:p>
        </p:txBody>
      </p:sp>
    </p:spTree>
    <p:extLst>
      <p:ext uri="{BB962C8B-B14F-4D97-AF65-F5344CB8AC3E}">
        <p14:creationId xmlns:p14="http://schemas.microsoft.com/office/powerpoint/2010/main" val="4061006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759" y="29489"/>
            <a:ext cx="3912169"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存储器的层次结构</a:t>
            </a:r>
          </a:p>
        </p:txBody>
      </p:sp>
      <p:graphicFrame>
        <p:nvGraphicFramePr>
          <p:cNvPr id="17" name="表格 16"/>
          <p:cNvGraphicFramePr>
            <a:graphicFrameLocks noGrp="1"/>
          </p:cNvGraphicFramePr>
          <p:nvPr>
            <p:extLst/>
          </p:nvPr>
        </p:nvGraphicFramePr>
        <p:xfrm>
          <a:off x="65311" y="836712"/>
          <a:ext cx="2922513" cy="1249680"/>
        </p:xfrm>
        <a:graphic>
          <a:graphicData uri="http://schemas.openxmlformats.org/drawingml/2006/table">
            <a:tbl>
              <a:tblPr>
                <a:tableStyleId>{5C22544A-7EE6-4342-B048-85BDC9FD1C3A}</a:tableStyleId>
              </a:tblPr>
              <a:tblGrid>
                <a:gridCol w="314883">
                  <a:extLst>
                    <a:ext uri="{9D8B030D-6E8A-4147-A177-3AD203B41FA5}">
                      <a16:colId xmlns="" xmlns:a16="http://schemas.microsoft.com/office/drawing/2014/main" val="20000"/>
                    </a:ext>
                  </a:extLst>
                </a:gridCol>
                <a:gridCol w="2607630">
                  <a:extLst>
                    <a:ext uri="{9D8B030D-6E8A-4147-A177-3AD203B41FA5}">
                      <a16:colId xmlns="" xmlns:a16="http://schemas.microsoft.com/office/drawing/2014/main" val="20001"/>
                    </a:ext>
                  </a:extLst>
                </a:gridCol>
              </a:tblGrid>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多层结构的存储器系统</a:t>
                      </a:r>
                    </a:p>
                  </a:txBody>
                  <a:tcPr marL="7620" marR="7620" marT="7620" marB="0" anchor="ctr">
                    <a:solidFill>
                      <a:schemeClr val="accent4">
                        <a:lumMod val="75000"/>
                      </a:schemeClr>
                    </a:solidFill>
                  </a:tcPr>
                </a:tc>
                <a:extLst>
                  <a:ext uri="{0D108BD9-81ED-4DB2-BD59-A6C34878D82A}">
                    <a16:rowId xmlns="" xmlns:a16="http://schemas.microsoft.com/office/drawing/2014/main" val="10001"/>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主存储器与寄存器</a:t>
                      </a:r>
                    </a:p>
                  </a:txBody>
                  <a:tcPr marL="7620" marR="7620" marT="7620" marB="0" anchor="ctr">
                    <a:solidFill>
                      <a:schemeClr val="accent4">
                        <a:lumMod val="75000"/>
                      </a:schemeClr>
                    </a:solidFill>
                  </a:tcPr>
                </a:tc>
                <a:extLst>
                  <a:ext uri="{0D108BD9-81ED-4DB2-BD59-A6C34878D82A}">
                    <a16:rowId xmlns="" xmlns:a16="http://schemas.microsoft.com/office/drawing/2014/main" val="10002"/>
                  </a:ext>
                </a:extLst>
              </a:tr>
              <a:tr h="182880">
                <a:tc>
                  <a:txBody>
                    <a:bodyPr/>
                    <a:lstStyle/>
                    <a:p>
                      <a:pPr algn="r" fontAlgn="ctr"/>
                      <a:r>
                        <a:rPr lang="en-US" altLang="zh-CN" sz="2000" b="1"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2000" b="1" i="0" u="none" strike="noStrike">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7620" marR="7620" marT="7620" marB="0" anchor="ctr">
                    <a:solidFill>
                      <a:schemeClr val="accent4">
                        <a:lumMod val="75000"/>
                      </a:schemeClr>
                    </a:solidFill>
                  </a:tcPr>
                </a:tc>
                <a:tc>
                  <a:txBody>
                    <a:bodyPr/>
                    <a:lstStyle/>
                    <a:p>
                      <a:pPr algn="l" fontAlgn="ctr"/>
                      <a:r>
                        <a:rPr lang="zh-CN" altLang="en-US" sz="2000" b="1" i="0" u="none" strike="noStrike"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高速缓冲和磁盘缓冲</a:t>
                      </a:r>
                    </a:p>
                  </a:txBody>
                  <a:tcPr marL="7620" marR="7620" marT="7620" marB="0" anchor="ctr">
                    <a:solidFill>
                      <a:schemeClr val="accent4">
                        <a:lumMod val="75000"/>
                      </a:schemeClr>
                    </a:solidFill>
                  </a:tcPr>
                </a:tc>
                <a:extLst>
                  <a:ext uri="{0D108BD9-81ED-4DB2-BD59-A6C34878D82A}">
                    <a16:rowId xmlns="" xmlns:a16="http://schemas.microsoft.com/office/drawing/2014/main" val="10003"/>
                  </a:ext>
                </a:extLst>
              </a:tr>
              <a:tr h="182880">
                <a:tc>
                  <a:txBody>
                    <a:bodyPr/>
                    <a:lstStyle/>
                    <a:p>
                      <a:pPr algn="r" fontAlgn="ctr"/>
                      <a:r>
                        <a:rPr lang="en-US" altLang="zh-CN"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p>
                  </a:txBody>
                  <a:tcPr marL="7620" marR="7620" marT="7620" marB="0" anchor="ctr">
                    <a:solidFill>
                      <a:schemeClr val="bg2">
                        <a:lumMod val="50000"/>
                      </a:schemeClr>
                    </a:solidFill>
                  </a:tcPr>
                </a:tc>
                <a:tc>
                  <a:txBody>
                    <a:bodyPr/>
                    <a:lstStyle/>
                    <a:p>
                      <a:pPr algn="l" fontAlgn="ctr"/>
                      <a:r>
                        <a:rPr lang="zh-CN" altLang="en-US" sz="2000" b="1" i="0" u="none" strike="noStrik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存储器管理</a:t>
                      </a:r>
                    </a:p>
                  </a:txBody>
                  <a:tcPr marL="7620" marR="7620" marT="7620" marB="0" anchor="ctr">
                    <a:solidFill>
                      <a:schemeClr val="bg2">
                        <a:lumMod val="50000"/>
                      </a:schemeClr>
                    </a:solidFill>
                  </a:tcPr>
                </a:tc>
                <a:extLst>
                  <a:ext uri="{0D108BD9-81ED-4DB2-BD59-A6C34878D82A}">
                    <a16:rowId xmlns="" xmlns:a16="http://schemas.microsoft.com/office/drawing/2014/main" val="726819437"/>
                  </a:ext>
                </a:extLst>
              </a:tr>
            </a:tbl>
          </a:graphicData>
        </a:graphic>
      </p:graphicFrame>
      <p:sp>
        <p:nvSpPr>
          <p:cNvPr id="4" name="Rectangle 2">
            <a:extLst>
              <a:ext uri="{FF2B5EF4-FFF2-40B4-BE49-F238E27FC236}">
                <a16:creationId xmlns="" xmlns:a16="http://schemas.microsoft.com/office/drawing/2014/main" id="{E1C05013-27DF-4A7A-9D08-C7B4E29B7F46}"/>
              </a:ext>
            </a:extLst>
          </p:cNvPr>
          <p:cNvSpPr>
            <a:spLocks noGrp="1" noChangeArrowheads="1"/>
          </p:cNvSpPr>
          <p:nvPr>
            <p:ph type="title"/>
          </p:nvPr>
        </p:nvSpPr>
        <p:spPr>
          <a:xfrm>
            <a:off x="3930570" y="862398"/>
            <a:ext cx="3106440" cy="646331"/>
          </a:xfrm>
          <a:noFill/>
        </p:spPr>
        <p:txBody>
          <a:bodyPr/>
          <a:lstStyle/>
          <a:p>
            <a:pPr eaLnBrk="1" hangingPunct="1"/>
            <a:r>
              <a:rPr lang="zh-CN" altLang="en-US" sz="4000" dirty="0">
                <a:solidFill>
                  <a:srgbClr val="FF0000"/>
                </a:solidFill>
                <a:latin typeface="华文楷体" panose="02010600040101010101" pitchFamily="2" charset="-122"/>
                <a:ea typeface="华文楷体" panose="02010600040101010101" pitchFamily="2" charset="-122"/>
              </a:rPr>
              <a:t>地址的概念</a:t>
            </a:r>
            <a:br>
              <a:rPr lang="zh-CN" altLang="en-US" sz="4000" dirty="0">
                <a:solidFill>
                  <a:srgbClr val="FF0000"/>
                </a:solidFill>
                <a:latin typeface="华文楷体" panose="02010600040101010101" pitchFamily="2" charset="-122"/>
                <a:ea typeface="华文楷体" panose="02010600040101010101" pitchFamily="2" charset="-122"/>
              </a:rPr>
            </a:br>
            <a:endParaRPr lang="zh-CN" altLang="en-US" sz="4000" dirty="0">
              <a:solidFill>
                <a:srgbClr val="FF0000"/>
              </a:solidFill>
              <a:latin typeface="华文楷体" panose="02010600040101010101" pitchFamily="2" charset="-122"/>
              <a:ea typeface="华文楷体" panose="02010600040101010101" pitchFamily="2" charset="-122"/>
            </a:endParaRPr>
          </a:p>
        </p:txBody>
      </p:sp>
      <p:sp>
        <p:nvSpPr>
          <p:cNvPr id="5" name="Rectangle 3">
            <a:extLst>
              <a:ext uri="{FF2B5EF4-FFF2-40B4-BE49-F238E27FC236}">
                <a16:creationId xmlns="" xmlns:a16="http://schemas.microsoft.com/office/drawing/2014/main" id="{E104516D-93D4-4751-B03D-79A1BAEE441F}"/>
              </a:ext>
            </a:extLst>
          </p:cNvPr>
          <p:cNvSpPr txBox="1">
            <a:spLocks noChangeArrowheads="1"/>
          </p:cNvSpPr>
          <p:nvPr/>
        </p:nvSpPr>
        <p:spPr>
          <a:xfrm>
            <a:off x="251520" y="2341638"/>
            <a:ext cx="3970337" cy="4525963"/>
          </a:xfrm>
          <a:prstGeom prst="rect">
            <a:avLst/>
          </a:prstGeom>
        </p:spPr>
        <p:txBody>
          <a:bodyPr vert="horz" lIns="91440" tIns="45720" rIns="91440" bIns="45720" rtlCol="0">
            <a:normAutofit/>
          </a:bodyPr>
          <a:lstStyle>
            <a:lvl1pPr marL="457200" indent="-457200" algn="l" defTabSz="457207" rtl="0" eaLnBrk="1" latinLnBrk="0" hangingPunct="1">
              <a:spcBef>
                <a:spcPts val="1000"/>
              </a:spcBef>
              <a:spcAft>
                <a:spcPts val="0"/>
              </a:spcAft>
              <a:buClr>
                <a:schemeClr val="bg2">
                  <a:lumMod val="60000"/>
                  <a:lumOff val="40000"/>
                </a:schemeClr>
              </a:buClr>
              <a:buSzPct val="100000"/>
              <a:buFont typeface="+mj-lt"/>
              <a:buAutoNum type="arabicPeriod"/>
              <a:defRPr sz="2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914407" indent="-457200" algn="l" defTabSz="457207" rtl="0" eaLnBrk="1" latinLnBrk="0" hangingPunct="1">
              <a:spcBef>
                <a:spcPts val="1000"/>
              </a:spcBef>
              <a:spcAft>
                <a:spcPts val="0"/>
              </a:spcAft>
              <a:buClr>
                <a:schemeClr val="bg2">
                  <a:lumMod val="40000"/>
                  <a:lumOff val="60000"/>
                </a:schemeClr>
              </a:buClr>
              <a:buSzPct val="100000"/>
              <a:buFont typeface="+mj-ea"/>
              <a:buAutoNum type="circleNumDbPlain"/>
              <a:defRPr sz="20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1" i="0"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lnSpc>
                <a:spcPct val="120000"/>
              </a:lnSpc>
            </a:pPr>
            <a:r>
              <a:rPr kumimoji="0" lang="zh-CN" altLang="en-US" sz="2000" dirty="0">
                <a:solidFill>
                  <a:srgbClr val="FFC000"/>
                </a:solidFill>
                <a:latin typeface="华文楷体" panose="02010600040101010101" pitchFamily="2" charset="-122"/>
                <a:ea typeface="华文楷体" panose="02010600040101010101" pitchFamily="2" charset="-122"/>
              </a:rPr>
              <a:t>物理地址（内存地址，绝对地址，实地址，</a:t>
            </a:r>
            <a:r>
              <a:rPr kumimoji="0" lang="en-US" altLang="zh-CN" sz="2000" dirty="0">
                <a:solidFill>
                  <a:srgbClr val="FFC000"/>
                </a:solidFill>
                <a:latin typeface="华文楷体" panose="02010600040101010101" pitchFamily="2" charset="-122"/>
                <a:ea typeface="华文楷体" panose="02010600040101010101" pitchFamily="2" charset="-122"/>
              </a:rPr>
              <a:t>physical address</a:t>
            </a:r>
            <a:r>
              <a:rPr kumimoji="0" lang="zh-CN" altLang="en-US" sz="2000" dirty="0">
                <a:solidFill>
                  <a:srgbClr val="FFC000"/>
                </a:solidFill>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：把内存分成若干个大小相等的存储单元，每个单元给一个编号，这个编号称为物理地址。物理地址可直接寻址。</a:t>
            </a:r>
          </a:p>
          <a:p>
            <a:pPr fontAlgn="auto">
              <a:lnSpc>
                <a:spcPct val="120000"/>
              </a:lnSpc>
            </a:pPr>
            <a:r>
              <a:rPr kumimoji="0" lang="zh-CN" altLang="en-US" sz="2000" dirty="0">
                <a:solidFill>
                  <a:srgbClr val="FFC000"/>
                </a:solidFill>
                <a:latin typeface="华文楷体" panose="02010600040101010101" pitchFamily="2" charset="-122"/>
                <a:ea typeface="华文楷体" panose="02010600040101010101" pitchFamily="2" charset="-122"/>
              </a:rPr>
              <a:t>物理地址空间：</a:t>
            </a:r>
            <a:r>
              <a:rPr kumimoji="0" lang="zh-CN" altLang="en-US" sz="2000" dirty="0">
                <a:latin typeface="华文楷体" panose="02010600040101010101" pitchFamily="2" charset="-122"/>
                <a:ea typeface="华文楷体" panose="02010600040101010101" pitchFamily="2" charset="-122"/>
              </a:rPr>
              <a:t>物理地址的集合称为物理地址空间（内存空间），它是一个一维的线性空间。</a:t>
            </a:r>
          </a:p>
          <a:p>
            <a:pPr fontAlgn="auto">
              <a:lnSpc>
                <a:spcPct val="120000"/>
              </a:lnSpc>
            </a:pPr>
            <a:endParaRPr kumimoji="0" lang="en-US" altLang="zh-CN" sz="2000" dirty="0">
              <a:latin typeface="华文楷体" panose="02010600040101010101" pitchFamily="2" charset="-122"/>
              <a:ea typeface="华文楷体" panose="02010600040101010101" pitchFamily="2" charset="-122"/>
            </a:endParaRPr>
          </a:p>
        </p:txBody>
      </p:sp>
      <p:pic>
        <p:nvPicPr>
          <p:cNvPr id="6" name="Picture 4">
            <a:extLst>
              <a:ext uri="{FF2B5EF4-FFF2-40B4-BE49-F238E27FC236}">
                <a16:creationId xmlns="" xmlns:a16="http://schemas.microsoft.com/office/drawing/2014/main" id="{060C44D6-455E-4FAF-9E1E-9A6B1ECC58DC}"/>
              </a:ext>
            </a:extLst>
          </p:cNvPr>
          <p:cNvPicPr>
            <a:picLocks noChangeAspect="1" noChangeArrowheads="1"/>
          </p:cNvPicPr>
          <p:nvPr/>
        </p:nvPicPr>
        <p:blipFill>
          <a:blip r:embed="rId2" cstate="print"/>
          <a:srcRect/>
          <a:stretch>
            <a:fillRect/>
          </a:stretch>
        </p:blipFill>
        <p:spPr bwMode="auto">
          <a:xfrm>
            <a:off x="4571107" y="1628801"/>
            <a:ext cx="4160838" cy="4935588"/>
          </a:xfrm>
          <a:prstGeom prst="rect">
            <a:avLst/>
          </a:prstGeom>
          <a:noFill/>
          <a:ln w="9525">
            <a:noFill/>
            <a:miter lim="800000"/>
            <a:headEnd/>
            <a:tailEnd/>
          </a:ln>
        </p:spPr>
      </p:pic>
    </p:spTree>
    <p:extLst>
      <p:ext uri="{BB962C8B-B14F-4D97-AF65-F5344CB8AC3E}">
        <p14:creationId xmlns:p14="http://schemas.microsoft.com/office/powerpoint/2010/main" val="24765728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sp>
        <p:nvSpPr>
          <p:cNvPr id="20" name="内容占位符 2">
            <a:extLst>
              <a:ext uri="{FF2B5EF4-FFF2-40B4-BE49-F238E27FC236}">
                <a16:creationId xmlns="" xmlns:a16="http://schemas.microsoft.com/office/drawing/2014/main" id="{8EDA7A8F-DDCB-42FC-BF5B-1E08B6C60D02}"/>
              </a:ext>
            </a:extLst>
          </p:cNvPr>
          <p:cNvSpPr txBox="1">
            <a:spLocks/>
          </p:cNvSpPr>
          <p:nvPr/>
        </p:nvSpPr>
        <p:spPr bwMode="auto">
          <a:xfrm>
            <a:off x="797230" y="2323578"/>
            <a:ext cx="7143800" cy="403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为提高空闲分区搜索速度，大中型系统往往采用</a:t>
            </a:r>
            <a:r>
              <a:rPr kumimoji="0" lang="zh-CN" altLang="en-US" sz="2400" b="1" kern="0">
                <a:solidFill>
                  <a:srgbClr val="FF0000"/>
                </a:solidFill>
                <a:latin typeface="黑体" pitchFamily="2" charset="-122"/>
                <a:ea typeface="黑体" pitchFamily="2" charset="-122"/>
              </a:rPr>
              <a:t>基于索引搜索的动态分区分配算法</a:t>
            </a:r>
            <a:endParaRPr kumimoji="0" lang="en-US" altLang="zh-CN" sz="2400" kern="0">
              <a:latin typeface="黑体" pitchFamily="2" charset="-122"/>
              <a:ea typeface="黑体" pitchFamily="2" charset="-122"/>
            </a:endParaRPr>
          </a:p>
          <a:p>
            <a:pPr lvl="1">
              <a:lnSpc>
                <a:spcPct val="150000"/>
              </a:lnSpc>
              <a:buFont typeface="Wingdings" pitchFamily="2" charset="2"/>
              <a:buChar char="l"/>
            </a:pPr>
            <a:r>
              <a:rPr kumimoji="0" lang="zh-CN" altLang="en-US" sz="2400" kern="0">
                <a:latin typeface="黑体" pitchFamily="2" charset="-122"/>
                <a:ea typeface="黑体" pitchFamily="2" charset="-122"/>
              </a:rPr>
              <a:t>快速适应算法</a:t>
            </a:r>
            <a:endParaRPr kumimoji="0" lang="en-US" altLang="zh-CN" sz="2400" kern="0">
              <a:latin typeface="黑体" pitchFamily="2" charset="-122"/>
              <a:ea typeface="黑体" pitchFamily="2" charset="-122"/>
            </a:endParaRPr>
          </a:p>
          <a:p>
            <a:pPr lvl="1">
              <a:lnSpc>
                <a:spcPct val="150000"/>
              </a:lnSpc>
              <a:buFont typeface="Wingdings" pitchFamily="2" charset="2"/>
              <a:buChar char="l"/>
            </a:pPr>
            <a:r>
              <a:rPr kumimoji="0" lang="zh-CN" altLang="en-US" sz="2400" kern="0">
                <a:latin typeface="黑体" pitchFamily="2" charset="-122"/>
                <a:ea typeface="黑体" pitchFamily="2" charset="-122"/>
              </a:rPr>
              <a:t>伙伴系统</a:t>
            </a:r>
            <a:endParaRPr kumimoji="0" lang="en-US" altLang="zh-CN" sz="2400" kern="0">
              <a:latin typeface="黑体" pitchFamily="2" charset="-122"/>
              <a:ea typeface="黑体" pitchFamily="2" charset="-122"/>
            </a:endParaRPr>
          </a:p>
          <a:p>
            <a:pPr lvl="1">
              <a:lnSpc>
                <a:spcPct val="150000"/>
              </a:lnSpc>
              <a:buFont typeface="Wingdings" pitchFamily="2" charset="2"/>
              <a:buChar char="l"/>
            </a:pPr>
            <a:r>
              <a:rPr kumimoji="0" lang="zh-CN" altLang="en-US" sz="2400" kern="0">
                <a:latin typeface="黑体" pitchFamily="2" charset="-122"/>
                <a:ea typeface="黑体" pitchFamily="2" charset="-122"/>
              </a:rPr>
              <a:t>哈希算法</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196418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 xmlns:a16="http://schemas.microsoft.com/office/drawing/2014/main" id="{01C195BC-CE54-4E5E-939D-DBAA3A8E3CAF}"/>
                </a:ext>
              </a:extLst>
            </p:cNvPr>
            <p:cNvSpPr/>
            <p:nvPr/>
          </p:nvSpPr>
          <p:spPr>
            <a:xfrm>
              <a:off x="2992692" y="878200"/>
              <a:ext cx="1930715"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 xmlns:a16="http://schemas.microsoft.com/office/drawing/2014/main" id="{CE82DC46-9E9C-4CCF-A785-8A4D0CC0A734}"/>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6" name="内容占位符 2">
            <a:extLst>
              <a:ext uri="{FF2B5EF4-FFF2-40B4-BE49-F238E27FC236}">
                <a16:creationId xmlns="" xmlns:a16="http://schemas.microsoft.com/office/drawing/2014/main" id="{B90806D3-9FDF-4DBC-A0A8-EEE97883DEF7}"/>
              </a:ext>
            </a:extLst>
          </p:cNvPr>
          <p:cNvSpPr txBox="1">
            <a:spLocks/>
          </p:cNvSpPr>
          <p:nvPr/>
        </p:nvSpPr>
        <p:spPr bwMode="auto">
          <a:xfrm>
            <a:off x="323528" y="2464184"/>
            <a:ext cx="8229600" cy="3557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000" kern="0">
                <a:latin typeface="黑体" pitchFamily="2" charset="-122"/>
                <a:ea typeface="黑体" pitchFamily="2" charset="-122"/>
              </a:rPr>
              <a:t>又称</a:t>
            </a:r>
            <a:r>
              <a:rPr kumimoji="0" lang="zh-CN" altLang="en-US" sz="2000" b="1" kern="0">
                <a:solidFill>
                  <a:srgbClr val="FF0000"/>
                </a:solidFill>
                <a:latin typeface="黑体" pitchFamily="2" charset="-122"/>
                <a:ea typeface="黑体" pitchFamily="2" charset="-122"/>
              </a:rPr>
              <a:t>分类搜索法</a:t>
            </a:r>
            <a:endParaRPr kumimoji="0" lang="en-US" altLang="zh-CN" sz="2000" b="1"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将空闲分区</a:t>
            </a:r>
            <a:r>
              <a:rPr kumimoji="0" lang="zh-CN" altLang="en-US" sz="2000" b="1" kern="0">
                <a:solidFill>
                  <a:srgbClr val="CC00FF"/>
                </a:solidFill>
                <a:latin typeface="黑体" pitchFamily="2" charset="-122"/>
                <a:ea typeface="黑体" pitchFamily="2" charset="-122"/>
              </a:rPr>
              <a:t>按容量大小进行分类</a:t>
            </a:r>
            <a:r>
              <a:rPr kumimoji="0" lang="zh-CN" altLang="en-US" sz="2000" kern="0">
                <a:latin typeface="黑体" pitchFamily="2" charset="-122"/>
                <a:ea typeface="黑体" pitchFamily="2" charset="-122"/>
              </a:rPr>
              <a:t>，每一类具有相同容量，每一类单独设立一个空闲分区链表（空闲分区的分类根据进程常用的空间大小进行划分）</a:t>
            </a:r>
            <a:endParaRPr kumimoji="0" lang="en-US" altLang="zh-CN" sz="2000" kern="0">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系统有</a:t>
            </a:r>
            <a:r>
              <a:rPr kumimoji="0" lang="zh-CN" altLang="en-US" sz="2000" b="1" kern="0">
                <a:solidFill>
                  <a:srgbClr val="FF0000"/>
                </a:solidFill>
                <a:latin typeface="黑体" pitchFamily="2" charset="-122"/>
                <a:ea typeface="黑体" pitchFamily="2" charset="-122"/>
              </a:rPr>
              <a:t>多个</a:t>
            </a:r>
            <a:r>
              <a:rPr kumimoji="0" lang="zh-CN" altLang="en-US" sz="2000" kern="0">
                <a:latin typeface="黑体" pitchFamily="2" charset="-122"/>
                <a:ea typeface="黑体" pitchFamily="2" charset="-122"/>
              </a:rPr>
              <a:t>空闲分区链表</a:t>
            </a:r>
            <a:endParaRPr kumimoji="0" lang="en-US" altLang="zh-CN" sz="2000" kern="0">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在内存中设立一张</a:t>
            </a:r>
            <a:r>
              <a:rPr kumimoji="0" lang="zh-CN" altLang="en-US" sz="2000" b="1" kern="0">
                <a:solidFill>
                  <a:srgbClr val="FF0000"/>
                </a:solidFill>
                <a:latin typeface="黑体" pitchFamily="2" charset="-122"/>
                <a:ea typeface="黑体" pitchFamily="2" charset="-122"/>
              </a:rPr>
              <a:t>管理索引表</a:t>
            </a:r>
            <a:r>
              <a:rPr kumimoji="0" lang="zh-CN" altLang="en-US" sz="2000" kern="0">
                <a:latin typeface="黑体" pitchFamily="2" charset="-122"/>
                <a:ea typeface="黑体" pitchFamily="2" charset="-122"/>
              </a:rPr>
              <a:t>，每个表项对应一类空闲分区，并记录该类空闲分区链表表头指针</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1502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 xmlns:a16="http://schemas.microsoft.com/office/drawing/2014/main" id="{01C195BC-CE54-4E5E-939D-DBAA3A8E3CAF}"/>
                </a:ext>
              </a:extLst>
            </p:cNvPr>
            <p:cNvSpPr/>
            <p:nvPr/>
          </p:nvSpPr>
          <p:spPr>
            <a:xfrm>
              <a:off x="2992692" y="878200"/>
              <a:ext cx="1930715"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 xmlns:a16="http://schemas.microsoft.com/office/drawing/2014/main" id="{CE82DC46-9E9C-4CCF-A785-8A4D0CC0A734}"/>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0" name="内容占位符 2">
            <a:extLst>
              <a:ext uri="{FF2B5EF4-FFF2-40B4-BE49-F238E27FC236}">
                <a16:creationId xmlns="" xmlns:a16="http://schemas.microsoft.com/office/drawing/2014/main" id="{1AA79C23-64CF-4094-93B5-BA2E6BFFB358}"/>
              </a:ext>
            </a:extLst>
          </p:cNvPr>
          <p:cNvSpPr txBox="1">
            <a:spLocks/>
          </p:cNvSpPr>
          <p:nvPr/>
        </p:nvSpPr>
        <p:spPr bwMode="auto">
          <a:xfrm>
            <a:off x="583231" y="2819984"/>
            <a:ext cx="8001056" cy="30112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优点：查找效率高；空闲分区分配时，</a:t>
            </a:r>
            <a:r>
              <a:rPr kumimoji="0" lang="zh-CN" altLang="en-US" sz="2400" b="1" kern="0">
                <a:solidFill>
                  <a:srgbClr val="FF0000"/>
                </a:solidFill>
                <a:latin typeface="黑体" pitchFamily="2" charset="-122"/>
                <a:ea typeface="黑体" pitchFamily="2" charset="-122"/>
              </a:rPr>
              <a:t>不产生分割</a:t>
            </a:r>
            <a:r>
              <a:rPr kumimoji="0" lang="zh-CN" altLang="en-US" sz="2400" kern="0">
                <a:latin typeface="黑体" pitchFamily="2" charset="-122"/>
                <a:ea typeface="黑体" pitchFamily="2" charset="-122"/>
              </a:rPr>
              <a:t>，能保留大分区，</a:t>
            </a:r>
            <a:r>
              <a:rPr kumimoji="0" lang="zh-CN" altLang="en-US" sz="2400" b="1" kern="0">
                <a:solidFill>
                  <a:srgbClr val="FF0000"/>
                </a:solidFill>
                <a:latin typeface="黑体" pitchFamily="2" charset="-122"/>
                <a:ea typeface="黑体" pitchFamily="2" charset="-122"/>
              </a:rPr>
              <a:t>也不产生内存碎片</a:t>
            </a:r>
            <a:endParaRPr kumimoji="0" lang="en-US" altLang="zh-CN" sz="2400" b="1"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缺点：为有效合并分区，分区归还主存算法复杂，系统开销大；分配分区以进程为单位，存在浪费；以空间换取时间</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257471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 xmlns:a16="http://schemas.microsoft.com/office/drawing/2014/main" id="{CE82DC46-9E9C-4CCF-A785-8A4D0CC0A734}"/>
                </a:ext>
              </a:extLst>
            </p:cNvPr>
            <p:cNvSpPr/>
            <p:nvPr/>
          </p:nvSpPr>
          <p:spPr>
            <a:xfrm>
              <a:off x="4935513" y="880609"/>
              <a:ext cx="196360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4" name="内容占位符 2">
            <a:extLst>
              <a:ext uri="{FF2B5EF4-FFF2-40B4-BE49-F238E27FC236}">
                <a16:creationId xmlns="" xmlns:a16="http://schemas.microsoft.com/office/drawing/2014/main" id="{1A00590C-EC5F-4749-9E05-5252E97DD4FF}"/>
              </a:ext>
            </a:extLst>
          </p:cNvPr>
          <p:cNvSpPr txBox="1">
            <a:spLocks/>
          </p:cNvSpPr>
          <p:nvPr/>
        </p:nvSpPr>
        <p:spPr bwMode="auto">
          <a:xfrm>
            <a:off x="445549" y="2321333"/>
            <a:ext cx="8229600" cy="24048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固定分区限制了活动进程的数目，当进程大小与空闲分区大小不匹配时，</a:t>
            </a:r>
            <a:r>
              <a:rPr kumimoji="0" lang="zh-CN" altLang="en-US" sz="2400" kern="0">
                <a:solidFill>
                  <a:srgbClr val="FF0000"/>
                </a:solidFill>
                <a:latin typeface="黑体" pitchFamily="2" charset="-122"/>
                <a:ea typeface="黑体" pitchFamily="2" charset="-122"/>
              </a:rPr>
              <a:t>内存空间利用率很</a:t>
            </a:r>
            <a:r>
              <a:rPr kumimoji="0" lang="zh-CN" altLang="en-US" sz="2400" kern="0">
                <a:latin typeface="黑体" pitchFamily="2" charset="-122"/>
                <a:ea typeface="黑体" pitchFamily="2" charset="-122"/>
              </a:rPr>
              <a:t>低</a:t>
            </a:r>
            <a:endParaRPr kumimoji="0" lang="en-US" altLang="zh-CN" sz="2400" kern="0">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动态分区算法复杂，回收空闲分区</a:t>
            </a:r>
            <a:r>
              <a:rPr kumimoji="0" lang="zh-CN" altLang="en-US" sz="2400" kern="0">
                <a:solidFill>
                  <a:srgbClr val="FF0000"/>
                </a:solidFill>
                <a:latin typeface="黑体" pitchFamily="2" charset="-122"/>
                <a:ea typeface="黑体" pitchFamily="2" charset="-122"/>
              </a:rPr>
              <a:t>系统开销大</a:t>
            </a:r>
            <a:endParaRPr kumimoji="0" lang="en-US" altLang="zh-CN" sz="2400"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伙伴系统是一种折衷</a:t>
            </a:r>
            <a:endParaRPr kumimoji="0" lang="zh-CN" altLang="en-US" sz="2400" kern="0" dirty="0">
              <a:latin typeface="黑体" pitchFamily="2" charset="-122"/>
              <a:ea typeface="黑体" pitchFamily="2" charset="-122"/>
            </a:endParaRPr>
          </a:p>
        </p:txBody>
      </p:sp>
      <p:sp>
        <p:nvSpPr>
          <p:cNvPr id="26" name="内容占位符 2">
            <a:extLst>
              <a:ext uri="{FF2B5EF4-FFF2-40B4-BE49-F238E27FC236}">
                <a16:creationId xmlns="" xmlns:a16="http://schemas.microsoft.com/office/drawing/2014/main" id="{E1C15343-4679-4AFC-A2F5-B31581836788}"/>
              </a:ext>
            </a:extLst>
          </p:cNvPr>
          <p:cNvSpPr txBox="1">
            <a:spLocks/>
          </p:cNvSpPr>
          <p:nvPr/>
        </p:nvSpPr>
        <p:spPr bwMode="auto">
          <a:xfrm>
            <a:off x="383234" y="5134201"/>
            <a:ext cx="840105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u"/>
            </a:pPr>
            <a:r>
              <a:rPr kumimoji="0" lang="zh-CN" altLang="en-US" sz="2000" kern="0" dirty="0">
                <a:latin typeface="黑体" pitchFamily="2" charset="-122"/>
                <a:ea typeface="黑体" pitchFamily="2" charset="-122"/>
              </a:rPr>
              <a:t>分区大小为</a:t>
            </a:r>
            <a:r>
              <a:rPr kumimoji="0" lang="en-US" altLang="zh-CN" sz="2000" kern="0" dirty="0">
                <a:latin typeface="黑体" pitchFamily="2" charset="-122"/>
                <a:ea typeface="黑体" pitchFamily="2" charset="-122"/>
              </a:rPr>
              <a:t>2</a:t>
            </a:r>
            <a:r>
              <a:rPr kumimoji="0" lang="zh-CN" altLang="en-US" sz="2000" kern="0" dirty="0">
                <a:latin typeface="黑体" pitchFamily="2" charset="-122"/>
                <a:ea typeface="黑体" pitchFamily="2" charset="-122"/>
              </a:rPr>
              <a:t>的</a:t>
            </a:r>
            <a:r>
              <a:rPr kumimoji="0" lang="en-US" altLang="zh-CN" sz="2000" kern="0" dirty="0">
                <a:latin typeface="黑体" pitchFamily="2" charset="-122"/>
                <a:ea typeface="黑体" pitchFamily="2" charset="-122"/>
              </a:rPr>
              <a:t>k</a:t>
            </a:r>
            <a:r>
              <a:rPr kumimoji="0" lang="zh-CN" altLang="en-US" sz="2000" kern="0" dirty="0">
                <a:latin typeface="黑体" pitchFamily="2" charset="-122"/>
                <a:ea typeface="黑体" pitchFamily="2" charset="-122"/>
              </a:rPr>
              <a:t>次幂，</a:t>
            </a:r>
            <a:r>
              <a:rPr kumimoji="0" lang="en-US" altLang="zh-CN" sz="2000" kern="0" dirty="0">
                <a:latin typeface="黑体" pitchFamily="2" charset="-122"/>
                <a:ea typeface="黑体" pitchFamily="2" charset="-122"/>
              </a:rPr>
              <a:t>k</a:t>
            </a:r>
            <a:r>
              <a:rPr kumimoji="0" lang="zh-CN" altLang="en-US" sz="2000" kern="0" dirty="0">
                <a:latin typeface="黑体" pitchFamily="2" charset="-122"/>
                <a:ea typeface="黑体" pitchFamily="2" charset="-122"/>
              </a:rPr>
              <a:t>为整数，</a:t>
            </a:r>
            <a:r>
              <a:rPr kumimoji="0" lang="en-US" altLang="zh-CN" sz="2000" kern="0" dirty="0">
                <a:latin typeface="黑体" pitchFamily="2" charset="-122"/>
                <a:ea typeface="黑体" pitchFamily="2" charset="-122"/>
              </a:rPr>
              <a:t>1&lt;=k&lt;=m,2</a:t>
            </a:r>
            <a:r>
              <a:rPr kumimoji="0" lang="en-US" altLang="zh-CN" sz="2000" kern="0" baseline="30000" dirty="0">
                <a:latin typeface="黑体" pitchFamily="2" charset="-122"/>
                <a:ea typeface="黑体" pitchFamily="2" charset="-122"/>
              </a:rPr>
              <a:t>m</a:t>
            </a:r>
            <a:r>
              <a:rPr kumimoji="0" lang="zh-CN" altLang="en-US" sz="2000" kern="0" dirty="0">
                <a:latin typeface="黑体" pitchFamily="2" charset="-122"/>
                <a:ea typeface="黑体" pitchFamily="2" charset="-122"/>
              </a:rPr>
              <a:t>是整个可分配内存的大小</a:t>
            </a:r>
            <a:endParaRPr kumimoji="0" lang="en-US" altLang="zh-CN" sz="2000" kern="0" dirty="0">
              <a:latin typeface="黑体" pitchFamily="2" charset="-122"/>
              <a:ea typeface="黑体" pitchFamily="2" charset="-122"/>
            </a:endParaRPr>
          </a:p>
          <a:p>
            <a:pPr>
              <a:lnSpc>
                <a:spcPct val="150000"/>
              </a:lnSpc>
              <a:buFont typeface="Wingdings" pitchFamily="2" charset="2"/>
              <a:buChar char="u"/>
            </a:pPr>
            <a:r>
              <a:rPr kumimoji="0" lang="zh-CN" altLang="en-US" sz="2000" kern="0" dirty="0">
                <a:latin typeface="黑体" pitchFamily="2" charset="-122"/>
                <a:ea typeface="黑体" pitchFamily="2" charset="-122"/>
              </a:rPr>
              <a:t>将空闲分区按大小进行分类，每一类单独设立一个空闲分区双向链表</a:t>
            </a:r>
            <a:endParaRPr kumimoji="0" lang="en-US" altLang="zh-CN" sz="2000" kern="0" dirty="0">
              <a:latin typeface="黑体" pitchFamily="2" charset="-122"/>
              <a:ea typeface="黑体" pitchFamily="2" charset="-122"/>
            </a:endParaRPr>
          </a:p>
        </p:txBody>
      </p:sp>
    </p:spTree>
    <p:extLst>
      <p:ext uri="{BB962C8B-B14F-4D97-AF65-F5344CB8AC3E}">
        <p14:creationId xmlns:p14="http://schemas.microsoft.com/office/powerpoint/2010/main" val="33408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 calcmode="lin" valueType="num">
                                      <p:cBhvr additive="base">
                                        <p:cTn id="13"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 xmlns:a16="http://schemas.microsoft.com/office/drawing/2014/main" id="{CE82DC46-9E9C-4CCF-A785-8A4D0CC0A734}"/>
                </a:ext>
              </a:extLst>
            </p:cNvPr>
            <p:cNvSpPr/>
            <p:nvPr/>
          </p:nvSpPr>
          <p:spPr>
            <a:xfrm>
              <a:off x="4935513" y="880609"/>
              <a:ext cx="196360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7" name="内容占位符 2">
            <a:extLst>
              <a:ext uri="{FF2B5EF4-FFF2-40B4-BE49-F238E27FC236}">
                <a16:creationId xmlns="" xmlns:a16="http://schemas.microsoft.com/office/drawing/2014/main" id="{C61C2A3A-51A2-4BFB-B70C-AEC31C96FB36}"/>
              </a:ext>
            </a:extLst>
          </p:cNvPr>
          <p:cNvSpPr txBox="1">
            <a:spLocks/>
          </p:cNvSpPr>
          <p:nvPr/>
        </p:nvSpPr>
        <p:spPr bwMode="auto">
          <a:xfrm>
            <a:off x="383234" y="2418132"/>
            <a:ext cx="8401050" cy="38730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u"/>
            </a:pPr>
            <a:r>
              <a:rPr kumimoji="0" lang="zh-CN" altLang="en-US" sz="2000" kern="0">
                <a:latin typeface="黑体" pitchFamily="2" charset="-122"/>
                <a:ea typeface="黑体" pitchFamily="2" charset="-122"/>
              </a:rPr>
              <a:t>当需要为进程分配长度为</a:t>
            </a:r>
            <a:r>
              <a:rPr kumimoji="0" lang="en-US" altLang="zh-CN" sz="2000" kern="0">
                <a:latin typeface="黑体" pitchFamily="2" charset="-122"/>
                <a:ea typeface="黑体" pitchFamily="2" charset="-122"/>
              </a:rPr>
              <a:t>n</a:t>
            </a:r>
            <a:r>
              <a:rPr kumimoji="0" lang="zh-CN" altLang="en-US" sz="2000" kern="0">
                <a:latin typeface="黑体" pitchFamily="2" charset="-122"/>
                <a:ea typeface="黑体" pitchFamily="2" charset="-122"/>
              </a:rPr>
              <a:t>的存储空间时，首先计算</a:t>
            </a:r>
            <a:r>
              <a:rPr kumimoji="0" lang="en-US" altLang="zh-CN" sz="2000" kern="0">
                <a:latin typeface="黑体" pitchFamily="2" charset="-122"/>
                <a:ea typeface="黑体" pitchFamily="2" charset="-122"/>
              </a:rPr>
              <a:t>i</a:t>
            </a:r>
            <a:r>
              <a:rPr kumimoji="0" lang="zh-CN" altLang="en-US" sz="2000" kern="0">
                <a:latin typeface="黑体" pitchFamily="2" charset="-122"/>
                <a:ea typeface="黑体" pitchFamily="2" charset="-122"/>
              </a:rPr>
              <a:t>值，使</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en-US" altLang="zh-CN" sz="2000" kern="0">
                <a:latin typeface="黑体" pitchFamily="2" charset="-122"/>
                <a:ea typeface="黑体" pitchFamily="2" charset="-122"/>
              </a:rPr>
              <a:t>&lt;n&lt;=2</a:t>
            </a:r>
            <a:r>
              <a:rPr kumimoji="0" lang="en-US" altLang="zh-CN" sz="2000" kern="0" baseline="30000">
                <a:latin typeface="黑体" pitchFamily="2" charset="-122"/>
                <a:ea typeface="黑体" pitchFamily="2" charset="-122"/>
              </a:rPr>
              <a:t>i</a:t>
            </a:r>
            <a:r>
              <a:rPr kumimoji="0" lang="zh-CN" altLang="en-US" sz="2000" kern="0">
                <a:latin typeface="黑体" pitchFamily="2" charset="-122"/>
                <a:ea typeface="黑体" pitchFamily="2" charset="-122"/>
              </a:rPr>
              <a:t>，然后在空闲分区大小为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a:t>
            </a:r>
            <a:r>
              <a:rPr kumimoji="0" lang="zh-CN" altLang="en-US" sz="2000" kern="0">
                <a:latin typeface="黑体" pitchFamily="2" charset="-122"/>
                <a:ea typeface="黑体" pitchFamily="2" charset="-122"/>
              </a:rPr>
              <a:t>的空闲分区双向链表中查找，找到即分配；否则在空闲分区大小为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zh-CN" altLang="en-US" sz="2000" kern="0">
                <a:latin typeface="黑体" pitchFamily="2" charset="-122"/>
                <a:ea typeface="黑体" pitchFamily="2" charset="-122"/>
              </a:rPr>
              <a:t>的空闲分区双向链表中寻找</a:t>
            </a:r>
            <a:endParaRPr kumimoji="0" lang="en-US" altLang="zh-CN" sz="2000" kern="0">
              <a:latin typeface="黑体" pitchFamily="2" charset="-122"/>
              <a:ea typeface="黑体" pitchFamily="2" charset="-122"/>
            </a:endParaRPr>
          </a:p>
          <a:p>
            <a:pPr>
              <a:lnSpc>
                <a:spcPct val="150000"/>
              </a:lnSpc>
              <a:buFont typeface="Wingdings" pitchFamily="2" charset="2"/>
              <a:buChar char="u"/>
            </a:pPr>
            <a:r>
              <a:rPr kumimoji="0" lang="zh-CN" altLang="en-US" sz="2000" kern="0">
                <a:latin typeface="黑体" pitchFamily="2" charset="-122"/>
                <a:ea typeface="黑体" pitchFamily="2" charset="-122"/>
              </a:rPr>
              <a:t>如存在大小为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zh-CN" altLang="en-US" sz="2000" kern="0">
                <a:latin typeface="黑体" pitchFamily="2" charset="-122"/>
                <a:ea typeface="黑体" pitchFamily="2" charset="-122"/>
              </a:rPr>
              <a:t>的一个空闲分区，则将各分区分为相等的两个分区（伙伴），其中一个用于分配，另一个加入大小为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a:t>
            </a:r>
            <a:r>
              <a:rPr kumimoji="0" lang="zh-CN" altLang="en-US" sz="2000" kern="0">
                <a:latin typeface="黑体" pitchFamily="2" charset="-122"/>
                <a:ea typeface="黑体" pitchFamily="2" charset="-122"/>
              </a:rPr>
              <a:t>的空闲分区双向链表。如大小为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i+1</a:t>
            </a:r>
            <a:r>
              <a:rPr kumimoji="0" lang="zh-CN" altLang="en-US" sz="2000" kern="0">
                <a:latin typeface="黑体" pitchFamily="2" charset="-122"/>
                <a:ea typeface="黑体" pitchFamily="2" charset="-122"/>
              </a:rPr>
              <a:t>的空闲分区也不存在，则查找大小为</a:t>
            </a:r>
            <a:r>
              <a:rPr kumimoji="0" lang="en-US" altLang="zh-CN" sz="2000" kern="0">
                <a:latin typeface="黑体" pitchFamily="2" charset="-122"/>
                <a:ea typeface="黑体" pitchFamily="2" charset="-122"/>
              </a:rPr>
              <a:t>2</a:t>
            </a:r>
            <a:r>
              <a:rPr kumimoji="0" lang="en-US" altLang="zh-CN" sz="2000" kern="0" baseline="30000">
                <a:latin typeface="黑体" pitchFamily="2" charset="-122"/>
                <a:ea typeface="黑体" pitchFamily="2" charset="-122"/>
              </a:rPr>
              <a:t>i+2</a:t>
            </a:r>
            <a:r>
              <a:rPr kumimoji="0" lang="zh-CN" altLang="en-US" sz="2000" kern="0">
                <a:latin typeface="黑体" pitchFamily="2" charset="-122"/>
                <a:ea typeface="黑体" pitchFamily="2" charset="-122"/>
              </a:rPr>
              <a:t>的空闲分区，并进行两次分割</a:t>
            </a:r>
            <a:endParaRPr kumimoji="0" lang="en-US" altLang="zh-CN" sz="2000" kern="0">
              <a:latin typeface="黑体" pitchFamily="2" charset="-122"/>
              <a:ea typeface="黑体" pitchFamily="2" charset="-122"/>
            </a:endParaRPr>
          </a:p>
          <a:p>
            <a:pPr>
              <a:lnSpc>
                <a:spcPct val="150000"/>
              </a:lnSpc>
              <a:buFont typeface="Wingdings" pitchFamily="2" charset="2"/>
              <a:buChar char="u"/>
            </a:pPr>
            <a:r>
              <a:rPr kumimoji="0" lang="zh-CN" altLang="en-US" sz="2000" kern="0">
                <a:latin typeface="黑体" pitchFamily="2" charset="-122"/>
                <a:ea typeface="黑体" pitchFamily="2" charset="-122"/>
              </a:rPr>
              <a:t>一次分配可能要进行多次分割，一次回收也可能进行多次合并</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344869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 xmlns:a16="http://schemas.microsoft.com/office/drawing/2014/main" id="{CE82DC46-9E9C-4CCF-A785-8A4D0CC0A734}"/>
                </a:ext>
              </a:extLst>
            </p:cNvPr>
            <p:cNvSpPr/>
            <p:nvPr/>
          </p:nvSpPr>
          <p:spPr>
            <a:xfrm>
              <a:off x="4935513" y="880609"/>
              <a:ext cx="196360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 xmlns:a16="http://schemas.microsoft.com/office/drawing/2014/main" id="{A3A311FB-078B-4808-892C-15564A088828}"/>
                </a:ext>
              </a:extLst>
            </p:cNvPr>
            <p:cNvSpPr/>
            <p:nvPr/>
          </p:nvSpPr>
          <p:spPr>
            <a:xfrm>
              <a:off x="6894846" y="878200"/>
              <a:ext cx="2183842"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7" name="内容占位符 2">
            <a:extLst>
              <a:ext uri="{FF2B5EF4-FFF2-40B4-BE49-F238E27FC236}">
                <a16:creationId xmlns="" xmlns:a16="http://schemas.microsoft.com/office/drawing/2014/main" id="{37EA7A8A-E083-4539-9B91-D61F655B8206}"/>
              </a:ext>
            </a:extLst>
          </p:cNvPr>
          <p:cNvSpPr txBox="1">
            <a:spLocks/>
          </p:cNvSpPr>
          <p:nvPr/>
        </p:nvSpPr>
        <p:spPr bwMode="auto">
          <a:xfrm>
            <a:off x="642937" y="2778207"/>
            <a:ext cx="7858125" cy="2520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000" kern="0">
                <a:latin typeface="黑体" pitchFamily="2" charset="-122"/>
                <a:ea typeface="黑体" pitchFamily="2" charset="-122"/>
              </a:rPr>
              <a:t>分配和回收的性能取决于</a:t>
            </a:r>
            <a:r>
              <a:rPr kumimoji="0" lang="zh-CN" altLang="en-US" sz="2000" kern="0">
                <a:solidFill>
                  <a:srgbClr val="FF0000"/>
                </a:solidFill>
                <a:latin typeface="黑体" pitchFamily="2" charset="-122"/>
                <a:ea typeface="黑体" pitchFamily="2" charset="-122"/>
              </a:rPr>
              <a:t>查找空闲分区的位置</a:t>
            </a:r>
            <a:r>
              <a:rPr kumimoji="0" lang="zh-CN" altLang="en-US" sz="2000" kern="0">
                <a:latin typeface="黑体" pitchFamily="2" charset="-122"/>
                <a:ea typeface="黑体" pitchFamily="2" charset="-122"/>
              </a:rPr>
              <a:t>和</a:t>
            </a:r>
            <a:r>
              <a:rPr kumimoji="0" lang="zh-CN" altLang="en-US" sz="2000" kern="0">
                <a:solidFill>
                  <a:srgbClr val="FF0000"/>
                </a:solidFill>
                <a:latin typeface="黑体" pitchFamily="2" charset="-122"/>
                <a:ea typeface="黑体" pitchFamily="2" charset="-122"/>
              </a:rPr>
              <a:t>分割、合并空闲分区的时间</a:t>
            </a:r>
            <a:endParaRPr kumimoji="0" lang="en-US" altLang="zh-CN" sz="2000" kern="0">
              <a:solidFill>
                <a:srgbClr val="FF0000"/>
              </a:solidFill>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时间性能比分类搜索算法差，比顺序搜索算法好</a:t>
            </a:r>
            <a:endParaRPr kumimoji="0" lang="en-US" altLang="zh-CN" sz="2000" kern="0">
              <a:latin typeface="黑体" pitchFamily="2" charset="-122"/>
              <a:ea typeface="黑体" pitchFamily="2" charset="-122"/>
            </a:endParaRPr>
          </a:p>
          <a:p>
            <a:pPr>
              <a:lnSpc>
                <a:spcPct val="150000"/>
              </a:lnSpc>
              <a:buFont typeface="Wingdings" pitchFamily="2" charset="2"/>
              <a:buChar char="l"/>
            </a:pPr>
            <a:r>
              <a:rPr kumimoji="0" lang="zh-CN" altLang="en-US" sz="2000" kern="0">
                <a:latin typeface="黑体" pitchFamily="2" charset="-122"/>
                <a:ea typeface="黑体" pitchFamily="2" charset="-122"/>
              </a:rPr>
              <a:t>空间性能远优于分类搜索算法，但比顺序搜索算法略差</a:t>
            </a:r>
            <a:endParaRPr kumimoji="0" lang="zh-CN" altLang="en-US" sz="2000" kern="0" dirty="0">
              <a:latin typeface="黑体" pitchFamily="2" charset="-122"/>
              <a:ea typeface="黑体" pitchFamily="2" charset="-122"/>
            </a:endParaRPr>
          </a:p>
        </p:txBody>
      </p:sp>
    </p:spTree>
    <p:extLst>
      <p:ext uri="{BB962C8B-B14F-4D97-AF65-F5344CB8AC3E}">
        <p14:creationId xmlns:p14="http://schemas.microsoft.com/office/powerpoint/2010/main" val="2465987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grpSp>
        <p:nvGrpSpPr>
          <p:cNvPr id="12" name="组合 11">
            <a:extLst>
              <a:ext uri="{FF2B5EF4-FFF2-40B4-BE49-F238E27FC236}">
                <a16:creationId xmlns="" xmlns:a16="http://schemas.microsoft.com/office/drawing/2014/main" id="{41F13939-D34E-4E9D-A2F5-4B0C81E414BE}"/>
              </a:ext>
            </a:extLst>
          </p:cNvPr>
          <p:cNvGrpSpPr/>
          <p:nvPr/>
        </p:nvGrpSpPr>
        <p:grpSpPr>
          <a:xfrm>
            <a:off x="17638" y="1613895"/>
            <a:ext cx="9132241" cy="302937"/>
            <a:chOff x="11759" y="848302"/>
            <a:chExt cx="9132241" cy="509952"/>
          </a:xfrm>
        </p:grpSpPr>
        <p:sp>
          <p:nvSpPr>
            <p:cNvPr id="13" name="剪去单角的矩形 3">
              <a:extLst>
                <a:ext uri="{FF2B5EF4-FFF2-40B4-BE49-F238E27FC236}">
                  <a16:creationId xmlns="" xmlns:a16="http://schemas.microsoft.com/office/drawing/2014/main" id="{8A616DEF-1AE3-4C9B-A98F-9CD495F8FE53}"/>
                </a:ext>
              </a:extLst>
            </p:cNvPr>
            <p:cNvSpPr/>
            <p:nvPr/>
          </p:nvSpPr>
          <p:spPr>
            <a:xfrm>
              <a:off x="11759" y="848302"/>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基于顺序搜索的动态分区分配算法</a:t>
              </a:r>
            </a:p>
          </p:txBody>
        </p:sp>
        <p:sp>
          <p:nvSpPr>
            <p:cNvPr id="14" name="剪去单角的矩形 3">
              <a:extLst>
                <a:ext uri="{FF2B5EF4-FFF2-40B4-BE49-F238E27FC236}">
                  <a16:creationId xmlns="" xmlns:a16="http://schemas.microsoft.com/office/drawing/2014/main" id="{B1E91766-A3AD-4F96-9C71-AE79017D3C97}"/>
                </a:ext>
              </a:extLst>
            </p:cNvPr>
            <p:cNvSpPr/>
            <p:nvPr/>
          </p:nvSpPr>
          <p:spPr>
            <a:xfrm>
              <a:off x="4583759" y="854198"/>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基于索引的动态分区分配算法</a:t>
              </a:r>
            </a:p>
          </p:txBody>
        </p:sp>
      </p:grpSp>
      <p:grpSp>
        <p:nvGrpSpPr>
          <p:cNvPr id="21" name="组合 20">
            <a:extLst>
              <a:ext uri="{FF2B5EF4-FFF2-40B4-BE49-F238E27FC236}">
                <a16:creationId xmlns="" xmlns:a16="http://schemas.microsoft.com/office/drawing/2014/main" id="{900DEF65-0383-4146-8EFF-28FB683AD979}"/>
              </a:ext>
            </a:extLst>
          </p:cNvPr>
          <p:cNvGrpSpPr/>
          <p:nvPr/>
        </p:nvGrpSpPr>
        <p:grpSpPr>
          <a:xfrm>
            <a:off x="12832" y="1927444"/>
            <a:ext cx="9132242" cy="300866"/>
            <a:chOff x="2992692" y="878200"/>
            <a:chExt cx="6085996" cy="506465"/>
          </a:xfrm>
        </p:grpSpPr>
        <p:sp>
          <p:nvSpPr>
            <p:cNvPr id="22" name="剪去单角的矩形 3">
              <a:extLst>
                <a:ext uri="{FF2B5EF4-FFF2-40B4-BE49-F238E27FC236}">
                  <a16:creationId xmlns="" xmlns:a16="http://schemas.microsoft.com/office/drawing/2014/main" id="{01C195BC-CE54-4E5E-939D-DBAA3A8E3CAF}"/>
                </a:ext>
              </a:extLst>
            </p:cNvPr>
            <p:cNvSpPr/>
            <p:nvPr/>
          </p:nvSpPr>
          <p:spPr>
            <a:xfrm>
              <a:off x="2992692" y="878200"/>
              <a:ext cx="1930715"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快速适应算法</a:t>
              </a:r>
            </a:p>
          </p:txBody>
        </p:sp>
        <p:sp>
          <p:nvSpPr>
            <p:cNvPr id="23" name="剪去单角的矩形 4">
              <a:extLst>
                <a:ext uri="{FF2B5EF4-FFF2-40B4-BE49-F238E27FC236}">
                  <a16:creationId xmlns="" xmlns:a16="http://schemas.microsoft.com/office/drawing/2014/main" id="{CE82DC46-9E9C-4CCF-A785-8A4D0CC0A734}"/>
                </a:ext>
              </a:extLst>
            </p:cNvPr>
            <p:cNvSpPr/>
            <p:nvPr/>
          </p:nvSpPr>
          <p:spPr>
            <a:xfrm>
              <a:off x="4935513" y="880609"/>
              <a:ext cx="196360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伙伴算法</a:t>
              </a:r>
            </a:p>
          </p:txBody>
        </p:sp>
        <p:sp>
          <p:nvSpPr>
            <p:cNvPr id="25" name="剪去单角的矩形 4">
              <a:extLst>
                <a:ext uri="{FF2B5EF4-FFF2-40B4-BE49-F238E27FC236}">
                  <a16:creationId xmlns="" xmlns:a16="http://schemas.microsoft.com/office/drawing/2014/main" id="{A3A311FB-078B-4808-892C-15564A088828}"/>
                </a:ext>
              </a:extLst>
            </p:cNvPr>
            <p:cNvSpPr/>
            <p:nvPr/>
          </p:nvSpPr>
          <p:spPr>
            <a:xfrm>
              <a:off x="6894846" y="878200"/>
              <a:ext cx="2183842"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哈希算法</a:t>
              </a:r>
            </a:p>
          </p:txBody>
        </p:sp>
      </p:grpSp>
      <p:sp>
        <p:nvSpPr>
          <p:cNvPr id="20" name="内容占位符 2">
            <a:extLst>
              <a:ext uri="{FF2B5EF4-FFF2-40B4-BE49-F238E27FC236}">
                <a16:creationId xmlns="" xmlns:a16="http://schemas.microsoft.com/office/drawing/2014/main" id="{F48AC981-72D3-40E7-9B24-70F2F915B9BF}"/>
              </a:ext>
            </a:extLst>
          </p:cNvPr>
          <p:cNvSpPr txBox="1">
            <a:spLocks/>
          </p:cNvSpPr>
          <p:nvPr/>
        </p:nvSpPr>
        <p:spPr bwMode="auto">
          <a:xfrm>
            <a:off x="654696" y="2928287"/>
            <a:ext cx="7858125" cy="2794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itchFamily="2" charset="2"/>
              <a:buChar char="l"/>
            </a:pPr>
            <a:r>
              <a:rPr kumimoji="0" lang="zh-CN" altLang="en-US" sz="2400" kern="0">
                <a:latin typeface="黑体" pitchFamily="2" charset="-122"/>
                <a:ea typeface="黑体" pitchFamily="2" charset="-122"/>
              </a:rPr>
              <a:t>分类搜索算法和伙伴系统算法中，对每一类空闲分区，单独设立空闲分区链表</a:t>
            </a:r>
            <a:endParaRPr kumimoji="0" lang="en-US" altLang="zh-CN" sz="2400" kern="0">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随空闲分区链表的增多，查找开销增加，时间性能降低</a:t>
            </a:r>
            <a:endParaRPr kumimoji="0" lang="en-US" altLang="zh-CN" sz="2400" kern="0">
              <a:latin typeface="黑体" pitchFamily="2" charset="-122"/>
              <a:ea typeface="黑体" pitchFamily="2" charset="-122"/>
            </a:endParaRPr>
          </a:p>
          <a:p>
            <a:pPr>
              <a:lnSpc>
                <a:spcPct val="150000"/>
              </a:lnSpc>
              <a:buFont typeface="Wingdings" pitchFamily="2" charset="2"/>
              <a:buChar char="l"/>
            </a:pPr>
            <a:r>
              <a:rPr kumimoji="0" lang="zh-CN" altLang="en-US" sz="2400" kern="0">
                <a:latin typeface="黑体" pitchFamily="2" charset="-122"/>
                <a:ea typeface="黑体" pitchFamily="2" charset="-122"/>
              </a:rPr>
              <a:t>建立以空闲分区大小为关键字的哈希表</a:t>
            </a:r>
            <a:endParaRPr kumimoji="0" lang="zh-CN" altLang="en-US" sz="2400" kern="0" dirty="0">
              <a:latin typeface="黑体" pitchFamily="2" charset="-122"/>
              <a:ea typeface="黑体" pitchFamily="2" charset="-122"/>
            </a:endParaRPr>
          </a:p>
        </p:txBody>
      </p:sp>
    </p:spTree>
    <p:extLst>
      <p:ext uri="{BB962C8B-B14F-4D97-AF65-F5344CB8AC3E}">
        <p14:creationId xmlns:p14="http://schemas.microsoft.com/office/powerpoint/2010/main" val="202046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97D6BF8B-45BD-4F88-B276-15AE2F83EE1C}"/>
              </a:ext>
            </a:extLst>
          </p:cNvPr>
          <p:cNvSpPr>
            <a:spLocks noRot="1" noChangeArrowheads="1"/>
          </p:cNvSpPr>
          <p:nvPr/>
        </p:nvSpPr>
        <p:spPr bwMode="auto">
          <a:xfrm>
            <a:off x="436803" y="2780928"/>
            <a:ext cx="8247092" cy="3455963"/>
          </a:xfrm>
          <a:prstGeom prst="rect">
            <a:avLst/>
          </a:prstGeom>
          <a:noFill/>
          <a:ln w="9525">
            <a:noFill/>
            <a:miter lim="800000"/>
            <a:headEnd/>
            <a:tailEnd/>
          </a:ln>
        </p:spPr>
        <p:txBody>
          <a:bodyPr/>
          <a:lstStyle/>
          <a:p>
            <a:pPr marL="342900" indent="-342900" algn="just">
              <a:lnSpc>
                <a:spcPct val="150000"/>
              </a:lnSpc>
              <a:spcBef>
                <a:spcPct val="20000"/>
              </a:spcBef>
              <a:buFont typeface="Wingdings" pitchFamily="2" charset="2"/>
              <a:buChar char="u"/>
            </a:pPr>
            <a:r>
              <a:rPr kumimoji="0" lang="zh-CN" altLang="en-US" sz="2000" b="1" dirty="0">
                <a:solidFill>
                  <a:schemeClr val="tx1"/>
                </a:solidFill>
                <a:latin typeface="黑体" pitchFamily="2" charset="-122"/>
                <a:ea typeface="黑体" pitchFamily="2" charset="-122"/>
              </a:rPr>
              <a:t>可变式分区也有零头问题。在系统不断地分配和回收中，必定会出现一些不连续的小的空闲区，</a:t>
            </a:r>
            <a:r>
              <a:rPr kumimoji="0" lang="zh-CN" altLang="en-US" sz="2000" b="1" dirty="0">
                <a:solidFill>
                  <a:srgbClr val="FF0000"/>
                </a:solidFill>
                <a:latin typeface="黑体" pitchFamily="2" charset="-122"/>
                <a:ea typeface="黑体" pitchFamily="2" charset="-122"/>
              </a:rPr>
              <a:t>称为外零头</a:t>
            </a:r>
            <a:r>
              <a:rPr kumimoji="0" lang="zh-CN" altLang="en-US" sz="2000" b="1" dirty="0">
                <a:solidFill>
                  <a:schemeClr val="tx1"/>
                </a:solidFill>
                <a:latin typeface="黑体" pitchFamily="2" charset="-122"/>
                <a:ea typeface="黑体" pitchFamily="2" charset="-122"/>
              </a:rPr>
              <a:t>。虽然可能所有零头的总和超过某一个作业的要求，但是由于不连续而无法分配</a:t>
            </a:r>
          </a:p>
          <a:p>
            <a:pPr marL="342900" indent="-342900" algn="l">
              <a:lnSpc>
                <a:spcPct val="150000"/>
              </a:lnSpc>
              <a:spcBef>
                <a:spcPct val="20000"/>
              </a:spcBef>
              <a:buFont typeface="Wingdings" pitchFamily="2" charset="2"/>
              <a:buChar char="u"/>
            </a:pPr>
            <a:r>
              <a:rPr kumimoji="0" lang="zh-CN" altLang="en-US" sz="2000" b="1" dirty="0">
                <a:solidFill>
                  <a:schemeClr val="tx1"/>
                </a:solidFill>
                <a:latin typeface="黑体" pitchFamily="2" charset="-122"/>
                <a:ea typeface="黑体" pitchFamily="2" charset="-122"/>
              </a:rPr>
              <a:t>解决零头的方法是</a:t>
            </a:r>
            <a:r>
              <a:rPr kumimoji="0" lang="zh-CN" altLang="en-US" sz="2000" b="1" dirty="0">
                <a:solidFill>
                  <a:srgbClr val="FF0000"/>
                </a:solidFill>
                <a:latin typeface="黑体" pitchFamily="2" charset="-122"/>
                <a:ea typeface="黑体" pitchFamily="2" charset="-122"/>
              </a:rPr>
              <a:t>拼接（或称紧凑），即向一个方向（例如向低地址端）移动已分配的作业，使那些零散的小空闲区在另一方向连成一片</a:t>
            </a:r>
            <a:endParaRPr kumimoji="0" lang="zh-CN" altLang="en-US" sz="2000" b="1" dirty="0">
              <a:solidFill>
                <a:srgbClr val="000000"/>
              </a:solidFill>
              <a:latin typeface="黑体" pitchFamily="2" charset="-122"/>
              <a:ea typeface="黑体" pitchFamily="2" charset="-122"/>
            </a:endParaRPr>
          </a:p>
          <a:p>
            <a:pPr marL="342900" indent="-342900" algn="l">
              <a:lnSpc>
                <a:spcPct val="150000"/>
              </a:lnSpc>
              <a:spcBef>
                <a:spcPct val="20000"/>
              </a:spcBef>
              <a:buFont typeface="Wingdings" pitchFamily="2" charset="2"/>
              <a:buChar char="u"/>
            </a:pPr>
            <a:r>
              <a:rPr kumimoji="0" lang="zh-CN" altLang="en-US" sz="2000" b="1" dirty="0">
                <a:solidFill>
                  <a:schemeClr val="tx1"/>
                </a:solidFill>
                <a:latin typeface="黑体" pitchFamily="2" charset="-122"/>
                <a:ea typeface="黑体" pitchFamily="2" charset="-122"/>
              </a:rPr>
              <a:t>分区的拼接技术，一方面是要求能够</a:t>
            </a:r>
            <a:r>
              <a:rPr kumimoji="0" lang="zh-CN" altLang="en-US" sz="2000" b="1" dirty="0">
                <a:solidFill>
                  <a:srgbClr val="CC00FF"/>
                </a:solidFill>
                <a:latin typeface="黑体" pitchFamily="2" charset="-122"/>
                <a:ea typeface="黑体" pitchFamily="2" charset="-122"/>
              </a:rPr>
              <a:t>对作业进行重定位</a:t>
            </a:r>
            <a:r>
              <a:rPr kumimoji="0" lang="zh-CN" altLang="en-US" sz="2000" b="1" dirty="0">
                <a:solidFill>
                  <a:schemeClr val="tx1"/>
                </a:solidFill>
                <a:latin typeface="黑体" pitchFamily="2" charset="-122"/>
                <a:ea typeface="黑体" pitchFamily="2" charset="-122"/>
              </a:rPr>
              <a:t>，另一方面系统在拼接时要耗费较多的时间</a:t>
            </a:r>
          </a:p>
        </p:txBody>
      </p:sp>
      <p:sp>
        <p:nvSpPr>
          <p:cNvPr id="13" name="矩形 12">
            <a:extLst>
              <a:ext uri="{FF2B5EF4-FFF2-40B4-BE49-F238E27FC236}">
                <a16:creationId xmlns="" xmlns:a16="http://schemas.microsoft.com/office/drawing/2014/main" id="{33C6B8A3-D418-489F-8C9F-15D6E48F8212}"/>
              </a:ext>
            </a:extLst>
          </p:cNvPr>
          <p:cNvSpPr/>
          <p:nvPr/>
        </p:nvSpPr>
        <p:spPr>
          <a:xfrm>
            <a:off x="611401" y="1933932"/>
            <a:ext cx="2160240" cy="64807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nchorCtr="1">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拼接</a:t>
            </a: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紧凑</a:t>
            </a:r>
            <a:endParaRPr kumimoji="0" lang="zh-CN" altLang="en-US" sz="1800" b="1" i="0" u="none" strike="noStrike" kern="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614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tx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3" name="矩形 12">
            <a:extLst>
              <a:ext uri="{FF2B5EF4-FFF2-40B4-BE49-F238E27FC236}">
                <a16:creationId xmlns="" xmlns:a16="http://schemas.microsoft.com/office/drawing/2014/main" id="{33C6B8A3-D418-489F-8C9F-15D6E48F8212}"/>
              </a:ext>
            </a:extLst>
          </p:cNvPr>
          <p:cNvSpPr/>
          <p:nvPr/>
        </p:nvSpPr>
        <p:spPr>
          <a:xfrm>
            <a:off x="611401" y="1933932"/>
            <a:ext cx="2160240" cy="648072"/>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nchorCtr="1">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1.</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拼接</a:t>
            </a:r>
            <a:r>
              <a:rPr kumimoji="0" lang="en-US" altLang="zh-CN"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a:t>
            </a:r>
            <a:r>
              <a:rPr kumimoji="0" lang="zh-CN" altLang="en-US" sz="1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紧凑</a:t>
            </a:r>
            <a:endParaRPr kumimoji="0" lang="zh-CN" altLang="en-US" sz="1800" b="1" i="0" u="none" strike="noStrike" kern="0" cap="none" spc="0" normalizeH="0" baseline="0" noProof="0" dirty="0">
              <a:ln>
                <a:noFill/>
              </a:ln>
              <a:solidFill>
                <a:srgbClr val="FFFFFF"/>
              </a:solidFill>
              <a:effectLst/>
              <a:uLnTx/>
              <a:uFillTx/>
              <a:latin typeface="Arial"/>
              <a:ea typeface="宋体"/>
              <a:cs typeface="+mn-cs"/>
            </a:endParaRPr>
          </a:p>
        </p:txBody>
      </p:sp>
      <p:graphicFrame>
        <p:nvGraphicFramePr>
          <p:cNvPr id="14" name="Object 4">
            <a:extLst>
              <a:ext uri="{FF2B5EF4-FFF2-40B4-BE49-F238E27FC236}">
                <a16:creationId xmlns="" xmlns:a16="http://schemas.microsoft.com/office/drawing/2014/main" id="{DC30F3E5-E710-4BFA-B046-13982D7A32F6}"/>
              </a:ext>
            </a:extLst>
          </p:cNvPr>
          <p:cNvGraphicFramePr>
            <a:graphicFrameLocks noChangeAspect="1"/>
          </p:cNvGraphicFramePr>
          <p:nvPr>
            <p:extLst>
              <p:ext uri="{D42A27DB-BD31-4B8C-83A1-F6EECF244321}">
                <p14:modId xmlns:p14="http://schemas.microsoft.com/office/powerpoint/2010/main" val="3940918289"/>
              </p:ext>
            </p:extLst>
          </p:nvPr>
        </p:nvGraphicFramePr>
        <p:xfrm>
          <a:off x="3347864" y="1933932"/>
          <a:ext cx="4969222" cy="4673650"/>
        </p:xfrm>
        <a:graphic>
          <a:graphicData uri="http://schemas.openxmlformats.org/presentationml/2006/ole">
            <mc:AlternateContent xmlns:mc="http://schemas.openxmlformats.org/markup-compatibility/2006">
              <mc:Choice xmlns:v="urn:schemas-microsoft-com:vml" Requires="v">
                <p:oleObj spid="_x0000_s24612" name="Visio" r:id="rId3" imgW="2059560" imgH="1937160" progId="Visio.Drawing.11">
                  <p:embed/>
                </p:oleObj>
              </mc:Choice>
              <mc:Fallback>
                <p:oleObj name="Visio" r:id="rId3" imgW="2059560" imgH="1937160" progId="Visio.Drawing.11">
                  <p:embed/>
                  <p:pic>
                    <p:nvPicPr>
                      <p:cNvPr id="92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933932"/>
                        <a:ext cx="4969222" cy="4673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314375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5EB8A9E-9D44-45BA-8526-0064285D9E8B}"/>
              </a:ext>
            </a:extLst>
          </p:cNvPr>
          <p:cNvSpPr>
            <a:spLocks noGrp="1" noChangeArrowheads="1"/>
          </p:cNvSpPr>
          <p:nvPr>
            <p:ph type="title"/>
          </p:nvPr>
        </p:nvSpPr>
        <p:spPr>
          <a:xfrm>
            <a:off x="11760" y="836713"/>
            <a:ext cx="9132240" cy="5904656"/>
          </a:xfrm>
          <a:solidFill>
            <a:schemeClr val="bg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chorCtr="0">
            <a:noAutofit/>
          </a:bodyPr>
          <a:lstStyle/>
          <a:p>
            <a:pPr lvl="1" algn="ctr" rtl="0" eaLnBrk="1" fontAlgn="base" hangingPunct="1">
              <a:lnSpc>
                <a:spcPct val="150000"/>
              </a:lnSpc>
              <a:spcBef>
                <a:spcPts val="600"/>
              </a:spcBef>
              <a:spcAft>
                <a:spcPts val="600"/>
              </a:spcAft>
            </a:pPr>
            <a:r>
              <a:rPr kumimoji="1" lang="en-US" altLang="zh-CN"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endParaRPr kumimoji="1" lang="zh-CN" altLang="en-US" sz="32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 xmlns:a16="http://schemas.microsoft.com/office/drawing/2014/main" id="{2CB379E6-4741-4370-B64A-6EE86BAB3F9E}"/>
              </a:ext>
            </a:extLst>
          </p:cNvPr>
          <p:cNvSpPr/>
          <p:nvPr/>
        </p:nvSpPr>
        <p:spPr>
          <a:xfrm>
            <a:off x="11759" y="29489"/>
            <a:ext cx="3336105" cy="646331"/>
          </a:xfrm>
          <a:prstGeom prst="rect">
            <a:avLst/>
          </a:prstGeom>
          <a:noFill/>
          <a:ln w="9525">
            <a:noFill/>
            <a:miter lim="800000"/>
            <a:headEnd/>
            <a:tailEnd/>
          </a:ln>
        </p:spPr>
        <p:txBody>
          <a:bodyPr/>
          <a:lstStyle/>
          <a:p>
            <a:r>
              <a:rPr kumimoji="0" lang="zh-CN" altLang="en-US" sz="3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分配存储器</a:t>
            </a:r>
          </a:p>
        </p:txBody>
      </p:sp>
      <p:grpSp>
        <p:nvGrpSpPr>
          <p:cNvPr id="6" name="组合 5">
            <a:extLst>
              <a:ext uri="{FF2B5EF4-FFF2-40B4-BE49-F238E27FC236}">
                <a16:creationId xmlns="" xmlns:a16="http://schemas.microsoft.com/office/drawing/2014/main" id="{07C85A52-1EEC-428D-9DD2-F14CD75C60E5}"/>
              </a:ext>
            </a:extLst>
          </p:cNvPr>
          <p:cNvGrpSpPr/>
          <p:nvPr/>
        </p:nvGrpSpPr>
        <p:grpSpPr>
          <a:xfrm>
            <a:off x="11759" y="764704"/>
            <a:ext cx="9132241" cy="509952"/>
            <a:chOff x="11759" y="848302"/>
            <a:chExt cx="9132241" cy="509952"/>
          </a:xfrm>
        </p:grpSpPr>
        <p:sp>
          <p:nvSpPr>
            <p:cNvPr id="7" name="剪去单角的矩形 3">
              <a:extLst>
                <a:ext uri="{FF2B5EF4-FFF2-40B4-BE49-F238E27FC236}">
                  <a16:creationId xmlns="" xmlns:a16="http://schemas.microsoft.com/office/drawing/2014/main" id="{529B27B7-4C81-4FFF-BB49-A93A48B04C7F}"/>
                </a:ext>
              </a:extLst>
            </p:cNvPr>
            <p:cNvSpPr/>
            <p:nvPr/>
          </p:nvSpPr>
          <p:spPr>
            <a:xfrm>
              <a:off x="11759" y="848302"/>
              <a:ext cx="4560241"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连续分配方式</a:t>
              </a:r>
            </a:p>
          </p:txBody>
        </p:sp>
        <p:sp>
          <p:nvSpPr>
            <p:cNvPr id="8" name="剪去单角的矩形 3">
              <a:extLst>
                <a:ext uri="{FF2B5EF4-FFF2-40B4-BE49-F238E27FC236}">
                  <a16:creationId xmlns="" xmlns:a16="http://schemas.microsoft.com/office/drawing/2014/main" id="{4EDA5153-A046-49E1-80E0-C5B15108163B}"/>
                </a:ext>
              </a:extLst>
            </p:cNvPr>
            <p:cNvSpPr/>
            <p:nvPr/>
          </p:nvSpPr>
          <p:spPr>
            <a:xfrm>
              <a:off x="4583759" y="854198"/>
              <a:ext cx="4560241"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离散分配方式</a:t>
              </a:r>
            </a:p>
          </p:txBody>
        </p:sp>
      </p:grpSp>
      <p:grpSp>
        <p:nvGrpSpPr>
          <p:cNvPr id="15" name="组合 14">
            <a:extLst>
              <a:ext uri="{FF2B5EF4-FFF2-40B4-BE49-F238E27FC236}">
                <a16:creationId xmlns="" xmlns:a16="http://schemas.microsoft.com/office/drawing/2014/main" id="{DDCF46B1-BB8A-4EB8-B4B5-4BC3A77C419D}"/>
              </a:ext>
            </a:extLst>
          </p:cNvPr>
          <p:cNvGrpSpPr/>
          <p:nvPr/>
        </p:nvGrpSpPr>
        <p:grpSpPr>
          <a:xfrm>
            <a:off x="11759" y="1268760"/>
            <a:ext cx="9132240" cy="345135"/>
            <a:chOff x="2992693" y="878200"/>
            <a:chExt cx="6085995" cy="504056"/>
          </a:xfrm>
        </p:grpSpPr>
        <p:sp>
          <p:nvSpPr>
            <p:cNvPr id="16" name="剪去单角的矩形 3">
              <a:extLst>
                <a:ext uri="{FF2B5EF4-FFF2-40B4-BE49-F238E27FC236}">
                  <a16:creationId xmlns="" xmlns:a16="http://schemas.microsoft.com/office/drawing/2014/main" id="{FAB1ABF6-C692-455D-800D-88025C28D129}"/>
                </a:ext>
              </a:extLst>
            </p:cNvPr>
            <p:cNvSpPr/>
            <p:nvPr/>
          </p:nvSpPr>
          <p:spPr>
            <a:xfrm>
              <a:off x="2992693" y="878200"/>
              <a:ext cx="1507299"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单一连续分配</a:t>
              </a:r>
            </a:p>
          </p:txBody>
        </p:sp>
        <p:sp>
          <p:nvSpPr>
            <p:cNvPr id="17" name="剪去单角的矩形 4">
              <a:extLst>
                <a:ext uri="{FF2B5EF4-FFF2-40B4-BE49-F238E27FC236}">
                  <a16:creationId xmlns="" xmlns:a16="http://schemas.microsoft.com/office/drawing/2014/main" id="{8F080F7F-1842-4967-AE0B-CB596E1539D1}"/>
                </a:ext>
              </a:extLst>
            </p:cNvPr>
            <p:cNvSpPr/>
            <p:nvPr/>
          </p:nvSpPr>
          <p:spPr>
            <a:xfrm>
              <a:off x="4499992" y="878200"/>
              <a:ext cx="152401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固定分区分配</a:t>
              </a:r>
            </a:p>
          </p:txBody>
        </p:sp>
        <p:sp>
          <p:nvSpPr>
            <p:cNvPr id="18" name="剪去单角的矩形 4">
              <a:extLst>
                <a:ext uri="{FF2B5EF4-FFF2-40B4-BE49-F238E27FC236}">
                  <a16:creationId xmlns="" xmlns:a16="http://schemas.microsoft.com/office/drawing/2014/main" id="{AE20AEB8-32B8-40FC-9ECF-5C2E6BB535F0}"/>
                </a:ext>
              </a:extLst>
            </p:cNvPr>
            <p:cNvSpPr/>
            <p:nvPr/>
          </p:nvSpPr>
          <p:spPr>
            <a:xfrm>
              <a:off x="6031845" y="878200"/>
              <a:ext cx="1391586" cy="504056"/>
            </a:xfrm>
            <a:prstGeom prst="snip1Rect">
              <a:avLst/>
            </a:prstGeom>
            <a:solidFill>
              <a:schemeClr val="bg2">
                <a:lumMod val="50000"/>
              </a:schemeClr>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动态分区分配</a:t>
              </a:r>
            </a:p>
          </p:txBody>
        </p:sp>
        <p:sp>
          <p:nvSpPr>
            <p:cNvPr id="19" name="剪去单角的矩形 4">
              <a:extLst>
                <a:ext uri="{FF2B5EF4-FFF2-40B4-BE49-F238E27FC236}">
                  <a16:creationId xmlns="" xmlns:a16="http://schemas.microsoft.com/office/drawing/2014/main" id="{085A0B55-4FDE-42C4-B7CF-00A74F54E9EB}"/>
                </a:ext>
              </a:extLst>
            </p:cNvPr>
            <p:cNvSpPr/>
            <p:nvPr/>
          </p:nvSpPr>
          <p:spPr>
            <a:xfrm>
              <a:off x="7431269" y="878200"/>
              <a:ext cx="1647419" cy="504056"/>
            </a:xfrm>
            <a:prstGeom prst="snip1Rect">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动态重定位分配</a:t>
              </a:r>
            </a:p>
          </p:txBody>
        </p:sp>
      </p:grpSp>
      <p:sp>
        <p:nvSpPr>
          <p:cNvPr id="12" name="Rectangle 4">
            <a:extLst>
              <a:ext uri="{FF2B5EF4-FFF2-40B4-BE49-F238E27FC236}">
                <a16:creationId xmlns="" xmlns:a16="http://schemas.microsoft.com/office/drawing/2014/main" id="{14FCCD70-4418-463E-9F4F-B709A725AFEE}"/>
              </a:ext>
            </a:extLst>
          </p:cNvPr>
          <p:cNvSpPr>
            <a:spLocks noChangeArrowheads="1"/>
          </p:cNvSpPr>
          <p:nvPr/>
        </p:nvSpPr>
        <p:spPr bwMode="auto">
          <a:xfrm>
            <a:off x="279534" y="2615102"/>
            <a:ext cx="8358246" cy="4054258"/>
          </a:xfrm>
          <a:prstGeom prst="rect">
            <a:avLst/>
          </a:prstGeom>
          <a:noFill/>
          <a:ln w="9525" algn="ctr">
            <a:noFill/>
            <a:miter lim="800000"/>
            <a:headEnd type="none" w="sm" len="sm"/>
            <a:tailEnd type="none" w="sm" len="sm"/>
          </a:ln>
        </p:spPr>
        <p:txBody>
          <a:bodyPr/>
          <a:lstStyle/>
          <a:p>
            <a:pPr marL="342900" indent="-342900" algn="l">
              <a:lnSpc>
                <a:spcPct val="150000"/>
              </a:lnSpc>
              <a:spcBef>
                <a:spcPct val="20000"/>
              </a:spcBef>
              <a:buFont typeface="Wingdings" pitchFamily="2" charset="2"/>
              <a:buChar char="l"/>
            </a:pPr>
            <a:r>
              <a:rPr kumimoji="0" lang="zh-CN" altLang="en-US" b="1" dirty="0">
                <a:solidFill>
                  <a:schemeClr val="tx1"/>
                </a:solidFill>
                <a:latin typeface="黑体" pitchFamily="2" charset="-122"/>
                <a:ea typeface="黑体" pitchFamily="2" charset="-122"/>
              </a:rPr>
              <a:t>需硬件</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重定位寄存器</a:t>
            </a:r>
            <a:r>
              <a:rPr kumimoji="0" lang="en-US" altLang="zh-CN" b="1" dirty="0">
                <a:solidFill>
                  <a:schemeClr val="tx1"/>
                </a:solidFill>
                <a:latin typeface="黑体" pitchFamily="2" charset="-122"/>
                <a:ea typeface="黑体" pitchFamily="2" charset="-122"/>
              </a:rPr>
              <a:t>R)</a:t>
            </a:r>
            <a:r>
              <a:rPr kumimoji="0" lang="zh-CN" altLang="en-US" b="1" dirty="0">
                <a:solidFill>
                  <a:schemeClr val="tx1"/>
                </a:solidFill>
                <a:latin typeface="黑体" pitchFamily="2" charset="-122"/>
                <a:ea typeface="黑体" pitchFamily="2" charset="-122"/>
              </a:rPr>
              <a:t>支持 </a:t>
            </a:r>
            <a:r>
              <a:rPr kumimoji="0" lang="en-US" altLang="zh-CN" b="1" dirty="0">
                <a:solidFill>
                  <a:schemeClr val="tx1"/>
                </a:solidFill>
                <a:latin typeface="黑体" pitchFamily="2" charset="-122"/>
                <a:ea typeface="黑体" pitchFamily="2" charset="-122"/>
              </a:rPr>
              <a:t>,</a:t>
            </a:r>
            <a:r>
              <a:rPr kumimoji="0" lang="zh-CN" altLang="en-US" b="1" dirty="0">
                <a:solidFill>
                  <a:schemeClr val="tx1"/>
                </a:solidFill>
                <a:latin typeface="黑体" pitchFamily="2" charset="-122"/>
                <a:ea typeface="黑体" pitchFamily="2" charset="-122"/>
              </a:rPr>
              <a:t>该</a:t>
            </a:r>
            <a:r>
              <a:rPr kumimoji="0" lang="en-US" altLang="zh-CN" b="1" dirty="0">
                <a:solidFill>
                  <a:schemeClr val="tx1"/>
                </a:solidFill>
                <a:latin typeface="黑体" pitchFamily="2" charset="-122"/>
                <a:ea typeface="黑体" pitchFamily="2" charset="-122"/>
              </a:rPr>
              <a:t>R</a:t>
            </a:r>
            <a:r>
              <a:rPr kumimoji="0" lang="zh-CN" altLang="en-US" b="1" dirty="0">
                <a:solidFill>
                  <a:schemeClr val="tx1"/>
                </a:solidFill>
                <a:latin typeface="黑体" pitchFamily="2" charset="-122"/>
                <a:ea typeface="黑体" pitchFamily="2" charset="-122"/>
              </a:rPr>
              <a:t>中放程序在内存始址。执行时，</a:t>
            </a:r>
            <a:r>
              <a:rPr kumimoji="0" lang="zh-CN" altLang="en-US" b="1" dirty="0">
                <a:solidFill>
                  <a:srgbClr val="FF0000"/>
                </a:solidFill>
                <a:latin typeface="黑体" pitchFamily="2" charset="-122"/>
                <a:ea typeface="黑体" pitchFamily="2" charset="-122"/>
              </a:rPr>
              <a:t>访问的内存地址是相对地址与重定位寄存器中的地址相加而形成的</a:t>
            </a:r>
            <a:endParaRPr kumimoji="0" lang="en-US" altLang="zh-CN" b="1" dirty="0">
              <a:solidFill>
                <a:srgbClr val="FF0000"/>
              </a:solidFill>
              <a:latin typeface="黑体" pitchFamily="2" charset="-122"/>
              <a:ea typeface="黑体" pitchFamily="2" charset="-122"/>
            </a:endParaRPr>
          </a:p>
          <a:p>
            <a:pPr marL="342900" indent="-342900" algn="l">
              <a:lnSpc>
                <a:spcPct val="150000"/>
              </a:lnSpc>
              <a:spcBef>
                <a:spcPct val="20000"/>
              </a:spcBef>
              <a:buFont typeface="Wingdings" pitchFamily="2" charset="2"/>
              <a:buChar char="l"/>
            </a:pPr>
            <a:r>
              <a:rPr kumimoji="0" lang="zh-CN" altLang="en-US" b="1" dirty="0">
                <a:solidFill>
                  <a:schemeClr val="tx1"/>
                </a:solidFill>
                <a:latin typeface="黑体" pitchFamily="2" charset="-122"/>
                <a:ea typeface="黑体" pitchFamily="2" charset="-122"/>
              </a:rPr>
              <a:t>地址变换过程是在程序执行期间，随着对每条指令和数据的访问而自动进行的，故称</a:t>
            </a:r>
            <a:r>
              <a:rPr kumimoji="0" lang="zh-CN" altLang="en-US" b="1" dirty="0">
                <a:solidFill>
                  <a:srgbClr val="FF0000"/>
                </a:solidFill>
                <a:latin typeface="黑体" pitchFamily="2" charset="-122"/>
                <a:ea typeface="黑体" pitchFamily="2" charset="-122"/>
              </a:rPr>
              <a:t>动态重定位</a:t>
            </a:r>
          </a:p>
          <a:p>
            <a:pPr marL="342900" indent="-342900" algn="l">
              <a:lnSpc>
                <a:spcPct val="150000"/>
              </a:lnSpc>
              <a:buFont typeface="Wingdings" pitchFamily="2" charset="2"/>
              <a:buChar char="l"/>
            </a:pPr>
            <a:r>
              <a:rPr kumimoji="0" lang="zh-CN" altLang="en-US" b="1" dirty="0">
                <a:solidFill>
                  <a:schemeClr val="tx1"/>
                </a:solidFill>
                <a:latin typeface="黑体" pitchFamily="2" charset="-122"/>
                <a:ea typeface="黑体" pitchFamily="2" charset="-122"/>
              </a:rPr>
              <a:t>进行“紧凑”处理时，不需对程序进行改动，只要</a:t>
            </a:r>
            <a:r>
              <a:rPr kumimoji="0" lang="zh-CN" altLang="en-US" b="1" dirty="0">
                <a:solidFill>
                  <a:srgbClr val="FF0000"/>
                </a:solidFill>
                <a:latin typeface="黑体" pitchFamily="2" charset="-122"/>
                <a:ea typeface="黑体" pitchFamily="2" charset="-122"/>
              </a:rPr>
              <a:t>修改重定位寄存器的值</a:t>
            </a:r>
            <a:r>
              <a:rPr kumimoji="0" lang="zh-CN" altLang="en-US" b="1" dirty="0">
                <a:solidFill>
                  <a:schemeClr val="tx1"/>
                </a:solidFill>
                <a:latin typeface="黑体" pitchFamily="2" charset="-122"/>
                <a:ea typeface="黑体" pitchFamily="2" charset="-122"/>
              </a:rPr>
              <a:t>，即程序在内存中新的起始地址就可以</a:t>
            </a:r>
          </a:p>
        </p:txBody>
      </p:sp>
      <p:sp>
        <p:nvSpPr>
          <p:cNvPr id="13" name="Rectangle 5">
            <a:extLst>
              <a:ext uri="{FF2B5EF4-FFF2-40B4-BE49-F238E27FC236}">
                <a16:creationId xmlns="" xmlns:a16="http://schemas.microsoft.com/office/drawing/2014/main" id="{3CF4422D-C834-42A0-8AF5-94A6344A087F}"/>
              </a:ext>
            </a:extLst>
          </p:cNvPr>
          <p:cNvSpPr>
            <a:spLocks noChangeArrowheads="1"/>
          </p:cNvSpPr>
          <p:nvPr/>
        </p:nvSpPr>
        <p:spPr bwMode="auto">
          <a:xfrm>
            <a:off x="755650" y="4221163"/>
            <a:ext cx="8064500" cy="461962"/>
          </a:xfrm>
          <a:prstGeom prst="rect">
            <a:avLst/>
          </a:prstGeom>
          <a:noFill/>
          <a:ln w="9525">
            <a:noFill/>
            <a:miter lim="800000"/>
            <a:headEnd/>
            <a:tailEnd/>
          </a:ln>
        </p:spPr>
        <p:txBody>
          <a:bodyPr>
            <a:spAutoFit/>
          </a:bodyPr>
          <a:lstStyle/>
          <a:p>
            <a:pPr algn="l"/>
            <a:r>
              <a:rPr kumimoji="0" lang="en-US" altLang="zh-CN">
                <a:solidFill>
                  <a:srgbClr val="000000"/>
                </a:solidFill>
                <a:latin typeface="黑体" pitchFamily="2" charset="-122"/>
                <a:ea typeface="黑体" pitchFamily="2" charset="-122"/>
              </a:rPr>
              <a:t>    </a:t>
            </a:r>
            <a:endParaRPr kumimoji="0" lang="zh-CN" altLang="en-US">
              <a:solidFill>
                <a:srgbClr val="000000"/>
              </a:solidFill>
              <a:latin typeface="黑体" pitchFamily="2" charset="-122"/>
              <a:ea typeface="黑体" pitchFamily="2" charset="-122"/>
            </a:endParaRPr>
          </a:p>
        </p:txBody>
      </p:sp>
      <p:sp>
        <p:nvSpPr>
          <p:cNvPr id="14" name="矩形 3">
            <a:extLst>
              <a:ext uri="{FF2B5EF4-FFF2-40B4-BE49-F238E27FC236}">
                <a16:creationId xmlns="" xmlns:a16="http://schemas.microsoft.com/office/drawing/2014/main" id="{176E3523-1753-4ED1-9783-86FBCA754967}"/>
              </a:ext>
            </a:extLst>
          </p:cNvPr>
          <p:cNvSpPr>
            <a:spLocks noChangeArrowheads="1"/>
          </p:cNvSpPr>
          <p:nvPr/>
        </p:nvSpPr>
        <p:spPr bwMode="auto">
          <a:xfrm>
            <a:off x="279534" y="1802443"/>
            <a:ext cx="2558058" cy="624111"/>
          </a:xfrm>
          <a:prstGeom prst="rect">
            <a:avLst/>
          </a:prstGeom>
          <a:gradFill rotWithShape="1">
            <a:gsLst>
              <a:gs pos="0">
                <a:srgbClr val="2D2D8A">
                  <a:shade val="51000"/>
                  <a:satMod val="130000"/>
                </a:srgbClr>
              </a:gs>
              <a:gs pos="80000">
                <a:srgbClr val="2D2D8A">
                  <a:shade val="93000"/>
                  <a:satMod val="130000"/>
                </a:srgbClr>
              </a:gs>
              <a:gs pos="100000">
                <a:srgbClr val="2D2D8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nchorCtr="1">
            <a:noAutofit/>
          </a:bodyPr>
          <a:lstStyle/>
          <a:p>
            <a:pPr marL="342900" marR="0" lvl="0" indent="-342900" algn="l" defTabSz="914400" eaLnBrk="1" fontAlgn="auto" latinLnBrk="0" hangingPunct="1">
              <a:lnSpc>
                <a:spcPct val="125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2.</a:t>
            </a:r>
            <a:r>
              <a:rPr kumimoji="0" lang="zh-CN" altLang="en-US" sz="2800" b="1" i="0" u="none" strike="noStrike" kern="0" cap="none" spc="0" normalizeH="0" baseline="0" noProof="0" dirty="0">
                <a:ln>
                  <a:noFill/>
                </a:ln>
                <a:solidFill>
                  <a:srgbClr val="FFFFFF"/>
                </a:solidFill>
                <a:effectLst/>
                <a:uLnTx/>
                <a:uFillTx/>
                <a:latin typeface="黑体" pitchFamily="2" charset="-122"/>
                <a:ea typeface="黑体" pitchFamily="2" charset="-122"/>
                <a:cs typeface="+mn-cs"/>
              </a:rPr>
              <a:t>动态重定位</a:t>
            </a:r>
          </a:p>
        </p:txBody>
      </p:sp>
    </p:spTree>
    <p:extLst>
      <p:ext uri="{BB962C8B-B14F-4D97-AF65-F5344CB8AC3E}">
        <p14:creationId xmlns:p14="http://schemas.microsoft.com/office/powerpoint/2010/main" val="4490300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26760</TotalTime>
  <Words>11916</Words>
  <Application>Microsoft Office PowerPoint</Application>
  <PresentationFormat>全屏显示(4:3)</PresentationFormat>
  <Paragraphs>1821</Paragraphs>
  <Slides>170</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7</vt:i4>
      </vt:variant>
      <vt:variant>
        <vt:lpstr>幻灯片标题</vt:lpstr>
      </vt:variant>
      <vt:variant>
        <vt:i4>170</vt:i4>
      </vt:variant>
    </vt:vector>
  </HeadingPairs>
  <TitlesOfParts>
    <vt:vector size="194" baseType="lpstr">
      <vt:lpstr>Arial Unicode MS</vt:lpstr>
      <vt:lpstr>仿宋</vt:lpstr>
      <vt:lpstr>黑体</vt:lpstr>
      <vt:lpstr>华文楷体</vt:lpstr>
      <vt:lpstr>楷体_GB2312</vt:lpstr>
      <vt:lpstr>隶书</vt:lpstr>
      <vt:lpstr>宋体</vt:lpstr>
      <vt:lpstr>微软雅黑</vt:lpstr>
      <vt:lpstr>Arial</vt:lpstr>
      <vt:lpstr>Calibri</vt:lpstr>
      <vt:lpstr>Century Gothic</vt:lpstr>
      <vt:lpstr>Comic Sans MS</vt:lpstr>
      <vt:lpstr>Symbol</vt:lpstr>
      <vt:lpstr>Times New Roman</vt:lpstr>
      <vt:lpstr>Wingdings</vt:lpstr>
      <vt:lpstr>Wingdings 3</vt:lpstr>
      <vt:lpstr>离子</vt:lpstr>
      <vt:lpstr>Picture</vt:lpstr>
      <vt:lpstr>文档</vt:lpstr>
      <vt:lpstr>Visio</vt:lpstr>
      <vt:lpstr>图片</vt:lpstr>
      <vt:lpstr>Document</vt:lpstr>
      <vt:lpstr>VISIO</vt:lpstr>
      <vt:lpstr>Microsoft 公式 3.0</vt:lpstr>
      <vt:lpstr>存储器管理</vt:lpstr>
      <vt:lpstr>PowerPoint 演示文稿</vt:lpstr>
      <vt:lpstr>PowerPoint 演示文稿</vt:lpstr>
      <vt:lpstr>PowerPoint 演示文稿</vt:lpstr>
      <vt:lpstr>PowerPoint 演示文稿</vt:lpstr>
      <vt:lpstr>PowerPoint 演示文稿</vt:lpstr>
      <vt:lpstr>存储器管理的对象 </vt:lpstr>
      <vt:lpstr>存储器管理的功能 </vt:lpstr>
      <vt:lpstr>地址的概念 </vt:lpstr>
      <vt:lpstr>地址的概念 </vt:lpstr>
      <vt:lpstr>地址的概念 </vt:lpstr>
      <vt:lpstr>地址的概念 </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cauc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fx</dc:creator>
  <cp:lastModifiedBy>ymlu</cp:lastModifiedBy>
  <cp:revision>1064</cp:revision>
  <dcterms:created xsi:type="dcterms:W3CDTF">2007-08-25T03:34:50Z</dcterms:created>
  <dcterms:modified xsi:type="dcterms:W3CDTF">2017-12-21T14:02:47Z</dcterms:modified>
</cp:coreProperties>
</file>